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96"/>
  </p:notesMasterIdLst>
  <p:handoutMasterIdLst>
    <p:handoutMasterId r:id="rId97"/>
  </p:handoutMasterIdLst>
  <p:sldIdLst>
    <p:sldId id="257" r:id="rId3"/>
    <p:sldId id="256" r:id="rId4"/>
    <p:sldId id="340" r:id="rId5"/>
    <p:sldId id="258" r:id="rId6"/>
    <p:sldId id="259" r:id="rId7"/>
    <p:sldId id="260" r:id="rId8"/>
    <p:sldId id="261" r:id="rId9"/>
    <p:sldId id="341" r:id="rId10"/>
    <p:sldId id="342" r:id="rId11"/>
    <p:sldId id="343" r:id="rId12"/>
    <p:sldId id="344" r:id="rId13"/>
    <p:sldId id="345" r:id="rId14"/>
    <p:sldId id="267" r:id="rId15"/>
    <p:sldId id="369" r:id="rId16"/>
    <p:sldId id="268" r:id="rId17"/>
    <p:sldId id="269" r:id="rId18"/>
    <p:sldId id="270" r:id="rId19"/>
    <p:sldId id="271" r:id="rId20"/>
    <p:sldId id="272" r:id="rId21"/>
    <p:sldId id="273" r:id="rId22"/>
    <p:sldId id="346" r:id="rId23"/>
    <p:sldId id="347" r:id="rId24"/>
    <p:sldId id="348" r:id="rId25"/>
    <p:sldId id="349" r:id="rId26"/>
    <p:sldId id="350" r:id="rId27"/>
    <p:sldId id="351" r:id="rId28"/>
    <p:sldId id="281" r:id="rId29"/>
    <p:sldId id="282" r:id="rId30"/>
    <p:sldId id="283" r:id="rId31"/>
    <p:sldId id="284" r:id="rId32"/>
    <p:sldId id="285" r:id="rId33"/>
    <p:sldId id="286" r:id="rId34"/>
    <p:sldId id="287" r:id="rId35"/>
    <p:sldId id="288" r:id="rId36"/>
    <p:sldId id="289" r:id="rId37"/>
    <p:sldId id="291" r:id="rId38"/>
    <p:sldId id="292" r:id="rId39"/>
    <p:sldId id="293" r:id="rId40"/>
    <p:sldId id="294" r:id="rId41"/>
    <p:sldId id="295" r:id="rId42"/>
    <p:sldId id="296" r:id="rId43"/>
    <p:sldId id="298" r:id="rId44"/>
    <p:sldId id="299" r:id="rId45"/>
    <p:sldId id="300" r:id="rId46"/>
    <p:sldId id="301" r:id="rId47"/>
    <p:sldId id="302" r:id="rId48"/>
    <p:sldId id="303" r:id="rId49"/>
    <p:sldId id="304" r:id="rId50"/>
    <p:sldId id="305" r:id="rId51"/>
    <p:sldId id="357" r:id="rId52"/>
    <p:sldId id="352" r:id="rId53"/>
    <p:sldId id="353" r:id="rId54"/>
    <p:sldId id="354" r:id="rId55"/>
    <p:sldId id="355" r:id="rId56"/>
    <p:sldId id="356" r:id="rId57"/>
    <p:sldId id="358"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59" r:id="rId86"/>
    <p:sldId id="361" r:id="rId87"/>
    <p:sldId id="365" r:id="rId88"/>
    <p:sldId id="366" r:id="rId89"/>
    <p:sldId id="367" r:id="rId90"/>
    <p:sldId id="362" r:id="rId91"/>
    <p:sldId id="370" r:id="rId92"/>
    <p:sldId id="368" r:id="rId93"/>
    <p:sldId id="360" r:id="rId94"/>
    <p:sldId id="363" r:id="rId95"/>
  </p:sldIdLst>
  <p:sldSz cx="9144000" cy="5143500" type="screen16x9"/>
  <p:notesSz cx="6858000" cy="9144000"/>
  <p:embeddedFontLst>
    <p:embeddedFont>
      <p:font typeface="隶书" panose="02010509060101010101" pitchFamily="49" charset="-122"/>
      <p:regular r:id="rId98"/>
    </p:embeddedFont>
    <p:embeddedFont>
      <p:font typeface="微软雅黑" panose="020B0503020204020204" pitchFamily="34" charset="-122"/>
      <p:regular r:id="rId99"/>
      <p:bold r:id="rId100"/>
    </p:embeddedFont>
    <p:embeddedFont>
      <p:font typeface="等线" panose="02010600030101010101" pitchFamily="2" charset="-122"/>
      <p:regular r:id="rId101"/>
      <p:bold r:id="rId102"/>
    </p:embeddedFont>
    <p:embeddedFont>
      <p:font typeface="黑体" panose="02010609060101010101" pitchFamily="49" charset="-122"/>
      <p:regular r:id="rId103"/>
    </p:embeddedFont>
    <p:embeddedFont>
      <p:font typeface="Calibri" panose="020F0502020204030204" pitchFamily="34" charset="0"/>
      <p:regular r:id="rId104"/>
      <p:bold r:id="rId105"/>
      <p:italic r:id="rId106"/>
      <p:boldItalic r:id="rId107"/>
    </p:embeddedFont>
    <p:embeddedFont>
      <p:font typeface="微软雅黑" panose="020B0503020204020204" pitchFamily="34" charset="-122"/>
      <p:regular r:id="rId99"/>
      <p:bold r:id="rId10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66FF66"/>
    <a:srgbClr val="0000FF"/>
    <a:srgbClr val="0066FF"/>
    <a:srgbClr val="CC00CC"/>
    <a:srgbClr val="00FFCC"/>
    <a:srgbClr val="FF00FF"/>
    <a:srgbClr val="009900"/>
    <a:srgbClr val="99FFCC"/>
    <a:srgbClr val="99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9248" autoAdjust="0"/>
  </p:normalViewPr>
  <p:slideViewPr>
    <p:cSldViewPr snapToGrid="0">
      <p:cViewPr varScale="1">
        <p:scale>
          <a:sx n="148" d="100"/>
          <a:sy n="148" d="100"/>
        </p:scale>
        <p:origin x="456" y="126"/>
      </p:cViewPr>
      <p:guideLst>
        <p:guide orient="horz" pos="1620"/>
        <p:guide pos="2880"/>
      </p:guideLst>
    </p:cSldViewPr>
  </p:slideViewPr>
  <p:notesTextViewPr>
    <p:cViewPr>
      <p:scale>
        <a:sx n="1" d="1"/>
        <a:sy n="1" d="1"/>
      </p:scale>
      <p:origin x="0" y="0"/>
    </p:cViewPr>
  </p:notesTextViewPr>
  <p:notesViewPr>
    <p:cSldViewPr snapToGrid="0">
      <p:cViewPr varScale="1">
        <p:scale>
          <a:sx n="53" d="100"/>
          <a:sy n="53" d="100"/>
        </p:scale>
        <p:origin x="1788" y="5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font" Target="fonts/font10.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font" Target="fonts/font5.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6.fntdata"/><Relationship Id="rId108" Type="http://schemas.openxmlformats.org/officeDocument/2006/relationships/presProps" Target="pres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font" Target="fonts/font9.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font" Target="fonts/font2.fntdata"/><Relationship Id="rId101"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viewProps" Target="view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handoutMaster" Target="handoutMasters/handoutMaster1.xml"/><Relationship Id="rId104" Type="http://schemas.openxmlformats.org/officeDocument/2006/relationships/font" Target="fonts/font7.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3.fntdata"/><Relationship Id="rId105" Type="http://schemas.openxmlformats.org/officeDocument/2006/relationships/font" Target="fonts/font8.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font" Target="fonts/font1.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6B6FEF0-E20E-431B-ABE5-4A6B755B55A4}" type="datetimeFigureOut">
              <a:rPr lang="zh-CN" altLang="en-US" smtClean="0"/>
              <a:t>2023/9/28/Thu</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CEF955F-91AA-4796-8260-182FE281E4EE}" type="slidenum">
              <a:rPr lang="zh-CN" altLang="en-US" smtClean="0"/>
              <a:t>‹#›</a:t>
            </a:fld>
            <a:endParaRPr lang="zh-CN" altLang="en-US"/>
          </a:p>
        </p:txBody>
      </p:sp>
    </p:spTree>
    <p:extLst>
      <p:ext uri="{BB962C8B-B14F-4D97-AF65-F5344CB8AC3E}">
        <p14:creationId xmlns:p14="http://schemas.microsoft.com/office/powerpoint/2010/main" val="22119261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F7A0F7-AD19-4993-8574-730EC50C92A6}" type="datetimeFigureOut">
              <a:rPr lang="zh-CN" altLang="en-US" smtClean="0"/>
              <a:t>2023/9/28/Thu</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14BD24-89E3-4C51-B736-BCCE6C13A884}" type="slidenum">
              <a:rPr lang="zh-CN" altLang="en-US" smtClean="0"/>
              <a:t>‹#›</a:t>
            </a:fld>
            <a:endParaRPr lang="zh-CN" altLang="en-US"/>
          </a:p>
        </p:txBody>
      </p:sp>
    </p:spTree>
    <p:extLst>
      <p:ext uri="{BB962C8B-B14F-4D97-AF65-F5344CB8AC3E}">
        <p14:creationId xmlns:p14="http://schemas.microsoft.com/office/powerpoint/2010/main" val="10522508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t>2</a:t>
            </a:fld>
            <a:endParaRPr lang="zh-CN" altLang="en-US"/>
          </a:p>
        </p:txBody>
      </p:sp>
    </p:spTree>
    <p:extLst>
      <p:ext uri="{BB962C8B-B14F-4D97-AF65-F5344CB8AC3E}">
        <p14:creationId xmlns:p14="http://schemas.microsoft.com/office/powerpoint/2010/main" val="883924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14BD24-89E3-4C51-B736-BCCE6C13A884}"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730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14BD24-89E3-4C51-B736-BCCE6C13A884}"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52708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200152"/>
            <a:ext cx="8229600" cy="3394472"/>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t>2023/9/28/Thu</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t>2023/9/28/Thu</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4" name="AutoShape 5"/>
          <p:cNvSpPr>
            <a:spLocks noChangeArrowheads="1"/>
          </p:cNvSpPr>
          <p:nvPr/>
        </p:nvSpPr>
        <p:spPr bwMode="auto">
          <a:xfrm>
            <a:off x="466344" y="609273"/>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8" name="内容占位符 7"/>
          <p:cNvSpPr>
            <a:spLocks noGrp="1"/>
          </p:cNvSpPr>
          <p:nvPr>
            <p:ph sz="quarter" idx="10" hasCustomPrompt="1"/>
          </p:nvPr>
        </p:nvSpPr>
        <p:spPr>
          <a:xfrm>
            <a:off x="466344" y="963190"/>
            <a:ext cx="8129016" cy="3376990"/>
          </a:xfrm>
          <a:prstGeom prst="rect">
            <a:avLst/>
          </a:prstGeom>
        </p:spPr>
        <p:txBody>
          <a:bodyPr/>
          <a:lstStyle>
            <a:lvl1pPr marL="342900" indent="-342900">
              <a:lnSpc>
                <a:spcPts val="3000"/>
              </a:lnSpc>
              <a:spcBef>
                <a:spcPts val="0"/>
              </a:spcBef>
              <a:buClr>
                <a:srgbClr val="0066CC"/>
              </a:buClr>
              <a:buFont typeface="Wingdings" panose="05000000000000000000" pitchFamily="2" charset="2"/>
              <a:buChar char="l"/>
              <a:defRPr lang="zh-CN" altLang="en-US" sz="2000" b="1" kern="1200" dirty="0" smtClean="0">
                <a:solidFill>
                  <a:schemeClr val="tx1"/>
                </a:solidFill>
                <a:latin typeface="微软雅黑" panose="020B0503020204020204" pitchFamily="34" charset="-122"/>
                <a:ea typeface="微软雅黑" panose="020B0503020204020204" pitchFamily="34" charset="-122"/>
                <a:cs typeface="+mn-cs"/>
              </a:defRPr>
            </a:lvl1pPr>
            <a:lvl2pPr marL="742950" indent="-285750">
              <a:lnSpc>
                <a:spcPts val="3000"/>
              </a:lnSpc>
              <a:spcBef>
                <a:spcPts val="0"/>
              </a:spcBef>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defRPr sz="1400" b="1">
                <a:latin typeface="微软雅黑" panose="020B0503020204020204" pitchFamily="34" charset="-122"/>
                <a:ea typeface="微软雅黑" panose="020B0503020204020204" pitchFamily="34" charset="-122"/>
              </a:defRPr>
            </a:lvl4pPr>
            <a:lvl5pPr>
              <a:lnSpc>
                <a:spcPts val="3000"/>
              </a:lnSpc>
              <a:spcBef>
                <a:spcPts val="0"/>
              </a:spcBef>
              <a:defRPr sz="1400" b="1">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文本占位符 11"/>
          <p:cNvSpPr>
            <a:spLocks noGrp="1"/>
          </p:cNvSpPr>
          <p:nvPr>
            <p:ph type="body" sz="quarter" idx="11" hasCustomPrompt="1"/>
          </p:nvPr>
        </p:nvSpPr>
        <p:spPr>
          <a:xfrm>
            <a:off x="1249591" y="609273"/>
            <a:ext cx="6632575" cy="354012"/>
          </a:xfrm>
          <a:prstGeom prst="rect">
            <a:avLst/>
          </a:prstGeom>
        </p:spPr>
        <p:txBody>
          <a:bodyPr anchor="ctr"/>
          <a:lstStyle>
            <a:lvl1pPr marL="0" indent="0" algn="ctr">
              <a:buFontTx/>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Tree>
    <p:extLst>
      <p:ext uri="{BB962C8B-B14F-4D97-AF65-F5344CB8AC3E}">
        <p14:creationId xmlns:p14="http://schemas.microsoft.com/office/powerpoint/2010/main" val="236176898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8" name="AutoShape 12"/>
          <p:cNvSpPr>
            <a:spLocks noChangeArrowheads="1"/>
          </p:cNvSpPr>
          <p:nvPr userDrawn="1"/>
        </p:nvSpPr>
        <p:spPr bwMode="auto">
          <a:xfrm>
            <a:off x="466344" y="608394"/>
            <a:ext cx="8129016" cy="422275"/>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2" name="文本占位符 11"/>
          <p:cNvSpPr>
            <a:spLocks noGrp="1"/>
          </p:cNvSpPr>
          <p:nvPr>
            <p:ph type="body" sz="quarter" idx="10" hasCustomPrompt="1"/>
          </p:nvPr>
        </p:nvSpPr>
        <p:spPr>
          <a:xfrm>
            <a:off x="1249591" y="637635"/>
            <a:ext cx="6632575" cy="367721"/>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
        <p:nvSpPr>
          <p:cNvPr id="5" name="内容占位符 7"/>
          <p:cNvSpPr>
            <a:spLocks noGrp="1"/>
          </p:cNvSpPr>
          <p:nvPr>
            <p:ph sz="quarter" idx="11" hasCustomPrompt="1"/>
          </p:nvPr>
        </p:nvSpPr>
        <p:spPr>
          <a:xfrm>
            <a:off x="466344" y="1027580"/>
            <a:ext cx="8129016" cy="3312600"/>
          </a:xfrm>
          <a:prstGeom prst="rect">
            <a:avLst/>
          </a:prstGeom>
        </p:spPr>
        <p:txBody>
          <a:bodyPr/>
          <a:lstStyle>
            <a:lvl1pPr marL="342900" indent="-342900">
              <a:lnSpc>
                <a:spcPts val="3000"/>
              </a:lnSpc>
              <a:spcBef>
                <a:spcPts val="0"/>
              </a:spcBef>
              <a:spcAft>
                <a:spcPts val="0"/>
              </a:spcAft>
              <a:buClr>
                <a:srgbClr val="0066CC"/>
              </a:buClr>
              <a:buFont typeface="Wingdings" panose="05000000000000000000" pitchFamily="2" charset="2"/>
              <a:buChar char="l"/>
              <a:defRPr lang="zh-CN" altLang="en-US" sz="2000" b="1" kern="1200" dirty="0" smtClean="0">
                <a:solidFill>
                  <a:schemeClr val="tx1"/>
                </a:solidFill>
                <a:latin typeface="微软雅黑" panose="020B0503020204020204" pitchFamily="34" charset="-122"/>
                <a:ea typeface="微软雅黑" panose="020B0503020204020204" pitchFamily="34" charset="-122"/>
                <a:cs typeface="+mn-cs"/>
              </a:defRPr>
            </a:lvl1pPr>
            <a:lvl2pPr marL="742950" indent="-285750">
              <a:lnSpc>
                <a:spcPts val="3000"/>
              </a:lnSpc>
              <a:spcBef>
                <a:spcPts val="0"/>
              </a:spcBef>
              <a:spcAft>
                <a:spcPts val="0"/>
              </a:spcAft>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spcAft>
                <a:spcPts val="0"/>
              </a:spcAft>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spcAft>
                <a:spcPts val="0"/>
              </a:spcAft>
              <a:defRPr sz="1400" b="1">
                <a:latin typeface="微软雅黑" panose="020B0503020204020204" pitchFamily="34" charset="-122"/>
                <a:ea typeface="微软雅黑" panose="020B0503020204020204" pitchFamily="34" charset="-122"/>
              </a:defRPr>
            </a:lvl4pPr>
            <a:lvl5pPr>
              <a:lnSpc>
                <a:spcPts val="3000"/>
              </a:lnSpc>
              <a:spcBef>
                <a:spcPts val="0"/>
              </a:spcBef>
              <a:spcAft>
                <a:spcPts val="0"/>
              </a:spcAft>
              <a:defRPr sz="1400" b="1">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75044820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4" name="AutoShape 5"/>
          <p:cNvSpPr>
            <a:spLocks noChangeArrowheads="1"/>
          </p:cNvSpPr>
          <p:nvPr/>
        </p:nvSpPr>
        <p:spPr bwMode="auto">
          <a:xfrm>
            <a:off x="466344" y="609270"/>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6" name="文本占位符 11"/>
          <p:cNvSpPr>
            <a:spLocks noGrp="1"/>
          </p:cNvSpPr>
          <p:nvPr>
            <p:ph type="body" sz="quarter" idx="11" hasCustomPrompt="1"/>
          </p:nvPr>
        </p:nvSpPr>
        <p:spPr>
          <a:xfrm>
            <a:off x="1249591" y="609270"/>
            <a:ext cx="6632575" cy="354012"/>
          </a:xfrm>
          <a:prstGeom prst="rect">
            <a:avLst/>
          </a:prstGeom>
        </p:spPr>
        <p:txBody>
          <a:bodyPr anchor="ctr"/>
          <a:lstStyle>
            <a:lvl1pPr marL="0" indent="0" algn="ctr">
              <a:buFontTx/>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Tree>
    <p:extLst>
      <p:ext uri="{BB962C8B-B14F-4D97-AF65-F5344CB8AC3E}">
        <p14:creationId xmlns:p14="http://schemas.microsoft.com/office/powerpoint/2010/main" val="344227609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26520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77583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0FECE22F-C5C5-4781-A914-564AC8604FFF}" type="datetimeFigureOut">
              <a:rPr lang="zh-CN" altLang="en-US"/>
              <a:t>2023/9/28/Thu</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19141D5B-6DFE-4544-AB12-B62DBE9FF1FE}" type="slidenum">
              <a:rPr lang="zh-CN" altLang="en-US"/>
              <a:t>‹#›</a:t>
            </a:fld>
            <a:endParaRPr lang="zh-CN" altLang="en-US"/>
          </a:p>
        </p:txBody>
      </p:sp>
    </p:spTree>
    <p:extLst>
      <p:ext uri="{BB962C8B-B14F-4D97-AF65-F5344CB8AC3E}">
        <p14:creationId xmlns:p14="http://schemas.microsoft.com/office/powerpoint/2010/main" val="39166083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423E13FE-D74E-4681-86EE-8605341373C1}" type="datetimeFigureOut">
              <a:rPr lang="zh-CN" altLang="en-US"/>
              <a:t>2023/9/28/Thu</a:t>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2B4B2D38-9BBB-44EE-A7EC-0C73C7AF765F}" type="slidenum">
              <a:rPr lang="zh-CN" altLang="en-US"/>
              <a:t>‹#›</a:t>
            </a:fld>
            <a:endParaRPr lang="zh-CN" altLang="en-US"/>
          </a:p>
        </p:txBody>
      </p:sp>
    </p:spTree>
    <p:extLst>
      <p:ext uri="{BB962C8B-B14F-4D97-AF65-F5344CB8AC3E}">
        <p14:creationId xmlns:p14="http://schemas.microsoft.com/office/powerpoint/2010/main" val="41535480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6"/>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8" y="1151336"/>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8"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A33B0D37-B650-4F36-9AF4-E0C58AC46186}" type="datetimeFigureOut">
              <a:rPr lang="zh-CN" altLang="en-US"/>
              <a:t>2023/9/28/Thu</a:t>
            </a:fld>
            <a:endParaRPr lang="zh-CN" altLang="en-US"/>
          </a:p>
        </p:txBody>
      </p:sp>
      <p:sp>
        <p:nvSpPr>
          <p:cNvPr id="8" name="页脚占位符 7"/>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9" name="灯片编号占位符 8"/>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D030FB5E-FBC5-486C-B226-802E21D21F30}" type="slidenum">
              <a:rPr lang="zh-CN" altLang="en-US"/>
              <a:t>‹#›</a:t>
            </a:fld>
            <a:endParaRPr lang="zh-CN" altLang="en-US"/>
          </a:p>
        </p:txBody>
      </p:sp>
    </p:spTree>
    <p:extLst>
      <p:ext uri="{BB962C8B-B14F-4D97-AF65-F5344CB8AC3E}">
        <p14:creationId xmlns:p14="http://schemas.microsoft.com/office/powerpoint/2010/main" val="1610004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2E24AEA-74A9-4099-9A56-447F8443042D}" type="datetimeFigureOut">
              <a:rPr lang="zh-CN" altLang="en-US"/>
              <a:t>2023/9/28/Thu</a:t>
            </a:fld>
            <a:endParaRPr lang="zh-CN" altLang="en-US"/>
          </a:p>
        </p:txBody>
      </p:sp>
      <p:sp>
        <p:nvSpPr>
          <p:cNvPr id="4" name="页脚占位符 3"/>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5" name="灯片编号占位符 4"/>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7B76FEC2-9CFF-4436-844D-2D5595FDF35B}" type="slidenum">
              <a:rPr lang="zh-CN" altLang="en-US"/>
              <a:t>‹#›</a:t>
            </a:fld>
            <a:endParaRPr lang="zh-CN" altLang="en-US"/>
          </a:p>
        </p:txBody>
      </p:sp>
    </p:spTree>
    <p:extLst>
      <p:ext uri="{BB962C8B-B14F-4D97-AF65-F5344CB8AC3E}">
        <p14:creationId xmlns:p14="http://schemas.microsoft.com/office/powerpoint/2010/main" val="2197910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62F58448-F6D4-4566-AE9E-C49DFCCFFE79}" type="datetimeFigureOut">
              <a:rPr lang="zh-CN" altLang="en-US"/>
              <a:t>2023/9/28/Thu</a:t>
            </a:fld>
            <a:endParaRPr lang="zh-CN" altLang="en-US"/>
          </a:p>
        </p:txBody>
      </p:sp>
      <p:sp>
        <p:nvSpPr>
          <p:cNvPr id="3" name="页脚占位符 2"/>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4" name="灯片编号占位符 3"/>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C2485B17-6DCC-4B80-BFD5-13BCBC683071}" type="slidenum">
              <a:rPr lang="zh-CN" altLang="en-US"/>
              <a:t>‹#›</a:t>
            </a:fld>
            <a:endParaRPr lang="zh-CN" altLang="en-US"/>
          </a:p>
        </p:txBody>
      </p:sp>
    </p:spTree>
    <p:extLst>
      <p:ext uri="{BB962C8B-B14F-4D97-AF65-F5344CB8AC3E}">
        <p14:creationId xmlns:p14="http://schemas.microsoft.com/office/powerpoint/2010/main" val="27816565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9"/>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3" y="1076327"/>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3DA329A4-D27B-47FF-810D-EE065D85E4EC}" type="datetimeFigureOut">
              <a:rPr lang="zh-CN" altLang="en-US"/>
              <a:t>2023/9/28/Thu</a:t>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79BF8F64-AEEF-4EA5-B05C-A8B826AB69EE}" type="slidenum">
              <a:rPr lang="zh-CN" altLang="en-US"/>
              <a:t>‹#›</a:t>
            </a:fld>
            <a:endParaRPr lang="zh-CN" altLang="en-US"/>
          </a:p>
        </p:txBody>
      </p:sp>
    </p:spTree>
    <p:extLst>
      <p:ext uri="{BB962C8B-B14F-4D97-AF65-F5344CB8AC3E}">
        <p14:creationId xmlns:p14="http://schemas.microsoft.com/office/powerpoint/2010/main" val="23858706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4"/>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A344629-E8D8-4FC9-B2F5-E1E23C54B76E}" type="datetimeFigureOut">
              <a:rPr lang="zh-CN" altLang="en-US"/>
              <a:t>2023/9/28/Thu</a:t>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B92F815-478E-4E94-8CB1-4FA036D12C22}" type="slidenum">
              <a:rPr lang="zh-CN" altLang="en-US"/>
              <a:t>‹#›</a:t>
            </a:fld>
            <a:endParaRPr lang="zh-CN" altLang="en-US"/>
          </a:p>
        </p:txBody>
      </p:sp>
    </p:spTree>
    <p:extLst>
      <p:ext uri="{BB962C8B-B14F-4D97-AF65-F5344CB8AC3E}">
        <p14:creationId xmlns:p14="http://schemas.microsoft.com/office/powerpoint/2010/main" val="30938724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200152"/>
            <a:ext cx="8229600" cy="3394472"/>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C3271B62-ACE9-45FB-967E-7F3DF287A117}" type="datetimeFigureOut">
              <a:rPr lang="zh-CN" altLang="en-US"/>
              <a:t>2023/9/28/Thu</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8EDEBAC4-09E0-4CDA-BEAB-7114EA3C252E}" type="slidenum">
              <a:rPr lang="zh-CN" altLang="en-US"/>
              <a:t>‹#›</a:t>
            </a:fld>
            <a:endParaRPr lang="zh-CN" altLang="en-US"/>
          </a:p>
        </p:txBody>
      </p:sp>
    </p:spTree>
    <p:extLst>
      <p:ext uri="{BB962C8B-B14F-4D97-AF65-F5344CB8AC3E}">
        <p14:creationId xmlns:p14="http://schemas.microsoft.com/office/powerpoint/2010/main" val="1055503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50D7647C-2BA5-490B-BA8F-200D31D2A377}" type="datetimeFigureOut">
              <a:rPr lang="zh-CN" altLang="en-US"/>
              <a:t>2023/9/28/Thu</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8A98C907-F5C8-4C51-A988-DD1AA919B615}" type="slidenum">
              <a:rPr lang="zh-CN" altLang="en-US"/>
              <a:t>‹#›</a:t>
            </a:fld>
            <a:endParaRPr lang="zh-CN" altLang="en-US"/>
          </a:p>
        </p:txBody>
      </p:sp>
    </p:spTree>
    <p:extLst>
      <p:ext uri="{BB962C8B-B14F-4D97-AF65-F5344CB8AC3E}">
        <p14:creationId xmlns:p14="http://schemas.microsoft.com/office/powerpoint/2010/main" val="12418842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1_标题幻灯片">
    <p:spTree>
      <p:nvGrpSpPr>
        <p:cNvPr id="1" name=""/>
        <p:cNvGrpSpPr/>
        <p:nvPr/>
      </p:nvGrpSpPr>
      <p:grpSpPr>
        <a:xfrm>
          <a:off x="0" y="0"/>
          <a:ext cx="0" cy="0"/>
          <a:chOff x="0" y="0"/>
          <a:chExt cx="0" cy="0"/>
        </a:xfrm>
      </p:grpSpPr>
      <p:sp>
        <p:nvSpPr>
          <p:cNvPr id="4" name="AutoShape 5"/>
          <p:cNvSpPr>
            <a:spLocks noChangeArrowheads="1"/>
          </p:cNvSpPr>
          <p:nvPr/>
        </p:nvSpPr>
        <p:spPr bwMode="auto">
          <a:xfrm>
            <a:off x="466344" y="609269"/>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内容占位符 7"/>
          <p:cNvSpPr>
            <a:spLocks noGrp="1"/>
          </p:cNvSpPr>
          <p:nvPr>
            <p:ph sz="quarter" idx="10"/>
          </p:nvPr>
        </p:nvSpPr>
        <p:spPr>
          <a:xfrm>
            <a:off x="466344" y="969626"/>
            <a:ext cx="8129016" cy="3389873"/>
          </a:xfrm>
          <a:prstGeom prst="rect">
            <a:avLst/>
          </a:prstGeom>
        </p:spPr>
        <p:txBody>
          <a:bodyPr/>
          <a:lstStyle>
            <a:lvl1pPr marL="342900" indent="-342900">
              <a:lnSpc>
                <a:spcPts val="3000"/>
              </a:lnSpc>
              <a:spcBef>
                <a:spcPts val="0"/>
              </a:spcBef>
              <a:buClr>
                <a:srgbClr val="0066CC"/>
              </a:buClr>
              <a:buFont typeface="Wingdings" panose="05000000000000000000" pitchFamily="2" charset="2"/>
              <a:buChar char="l"/>
              <a:defRPr lang="zh-CN" altLang="en-US" sz="2000" b="1" kern="1200" dirty="0" smtClean="0">
                <a:solidFill>
                  <a:schemeClr val="tx1"/>
                </a:solidFill>
                <a:latin typeface="微软雅黑" pitchFamily="34" charset="-122"/>
                <a:ea typeface="微软雅黑" pitchFamily="34" charset="-122"/>
                <a:cs typeface="+mn-cs"/>
              </a:defRPr>
            </a:lvl1pPr>
            <a:lvl2pPr marL="742950" indent="-285750">
              <a:lnSpc>
                <a:spcPts val="3000"/>
              </a:lnSpc>
              <a:spcBef>
                <a:spcPts val="0"/>
              </a:spcBef>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defRPr sz="1400" b="1">
                <a:latin typeface="微软雅黑" panose="020B0503020204020204" pitchFamily="34" charset="-122"/>
                <a:ea typeface="微软雅黑" panose="020B0503020204020204" pitchFamily="34" charset="-122"/>
              </a:defRPr>
            </a:lvl4pPr>
            <a:lvl5pPr>
              <a:lnSpc>
                <a:spcPts val="3000"/>
              </a:lnSpc>
              <a:spcBef>
                <a:spcPts val="0"/>
              </a:spcBef>
              <a:defRPr sz="1400" b="1">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文本占位符 11"/>
          <p:cNvSpPr>
            <a:spLocks noGrp="1"/>
          </p:cNvSpPr>
          <p:nvPr>
            <p:ph type="body" sz="quarter" idx="11"/>
          </p:nvPr>
        </p:nvSpPr>
        <p:spPr>
          <a:xfrm>
            <a:off x="1249591" y="609269"/>
            <a:ext cx="6632575" cy="354012"/>
          </a:xfrm>
          <a:prstGeom prst="rect">
            <a:avLst/>
          </a:prstGeom>
        </p:spPr>
        <p:txBody>
          <a:bodyPr anchor="ctr"/>
          <a:lstStyle>
            <a:lvl1pPr marL="0" indent="0" algn="ctr">
              <a:buFontTx/>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Tree>
    <p:extLst>
      <p:ext uri="{BB962C8B-B14F-4D97-AF65-F5344CB8AC3E}">
        <p14:creationId xmlns:p14="http://schemas.microsoft.com/office/powerpoint/2010/main" val="36735234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_标题幻灯片">
    <p:spTree>
      <p:nvGrpSpPr>
        <p:cNvPr id="1" name=""/>
        <p:cNvGrpSpPr/>
        <p:nvPr/>
      </p:nvGrpSpPr>
      <p:grpSpPr>
        <a:xfrm>
          <a:off x="0" y="0"/>
          <a:ext cx="0" cy="0"/>
          <a:chOff x="0" y="0"/>
          <a:chExt cx="0" cy="0"/>
        </a:xfrm>
      </p:grpSpPr>
      <p:sp>
        <p:nvSpPr>
          <p:cNvPr id="5" name="AutoShape 5"/>
          <p:cNvSpPr>
            <a:spLocks noChangeArrowheads="1"/>
          </p:cNvSpPr>
          <p:nvPr userDrawn="1"/>
        </p:nvSpPr>
        <p:spPr bwMode="auto">
          <a:xfrm>
            <a:off x="466344" y="609269"/>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文本占位符 11"/>
          <p:cNvSpPr>
            <a:spLocks noGrp="1"/>
          </p:cNvSpPr>
          <p:nvPr>
            <p:ph type="body" sz="quarter" idx="11"/>
          </p:nvPr>
        </p:nvSpPr>
        <p:spPr>
          <a:xfrm>
            <a:off x="1249591" y="609269"/>
            <a:ext cx="6632575" cy="354012"/>
          </a:xfrm>
          <a:prstGeom prst="rect">
            <a:avLst/>
          </a:prstGeom>
        </p:spPr>
        <p:txBody>
          <a:bodyPr anchor="ctr"/>
          <a:lstStyle>
            <a:lvl1pPr marL="0" indent="0" algn="ctr">
              <a:buFontTx/>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Tree>
    <p:extLst>
      <p:ext uri="{BB962C8B-B14F-4D97-AF65-F5344CB8AC3E}">
        <p14:creationId xmlns:p14="http://schemas.microsoft.com/office/powerpoint/2010/main" val="31062772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3_标题幻灯片">
    <p:spTree>
      <p:nvGrpSpPr>
        <p:cNvPr id="1" name=""/>
        <p:cNvGrpSpPr/>
        <p:nvPr/>
      </p:nvGrpSpPr>
      <p:grpSpPr>
        <a:xfrm>
          <a:off x="0" y="0"/>
          <a:ext cx="0" cy="0"/>
          <a:chOff x="0" y="0"/>
          <a:chExt cx="0" cy="0"/>
        </a:xfrm>
      </p:grpSpPr>
      <p:sp>
        <p:nvSpPr>
          <p:cNvPr id="16" name="AutoShape 12"/>
          <p:cNvSpPr>
            <a:spLocks noChangeArrowheads="1"/>
          </p:cNvSpPr>
          <p:nvPr userDrawn="1"/>
        </p:nvSpPr>
        <p:spPr bwMode="auto">
          <a:xfrm>
            <a:off x="466344" y="614833"/>
            <a:ext cx="8129016" cy="422275"/>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7" name="文本占位符 11"/>
          <p:cNvSpPr>
            <a:spLocks noGrp="1"/>
          </p:cNvSpPr>
          <p:nvPr>
            <p:ph type="body" sz="quarter" idx="10"/>
          </p:nvPr>
        </p:nvSpPr>
        <p:spPr>
          <a:xfrm>
            <a:off x="1249591" y="644074"/>
            <a:ext cx="6632575" cy="367721"/>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Tree>
    <p:extLst>
      <p:ext uri="{BB962C8B-B14F-4D97-AF65-F5344CB8AC3E}">
        <p14:creationId xmlns:p14="http://schemas.microsoft.com/office/powerpoint/2010/main" val="30859146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4_标题幻灯片">
    <p:spTree>
      <p:nvGrpSpPr>
        <p:cNvPr id="1" name=""/>
        <p:cNvGrpSpPr/>
        <p:nvPr/>
      </p:nvGrpSpPr>
      <p:grpSpPr>
        <a:xfrm>
          <a:off x="0" y="0"/>
          <a:ext cx="0" cy="0"/>
          <a:chOff x="0" y="0"/>
          <a:chExt cx="0" cy="0"/>
        </a:xfrm>
      </p:grpSpPr>
      <p:sp>
        <p:nvSpPr>
          <p:cNvPr id="8" name="AutoShape 12"/>
          <p:cNvSpPr>
            <a:spLocks noChangeArrowheads="1"/>
          </p:cNvSpPr>
          <p:nvPr userDrawn="1"/>
        </p:nvSpPr>
        <p:spPr bwMode="auto">
          <a:xfrm>
            <a:off x="466344" y="614833"/>
            <a:ext cx="8129016" cy="422275"/>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2" name="文本占位符 11"/>
          <p:cNvSpPr>
            <a:spLocks noGrp="1"/>
          </p:cNvSpPr>
          <p:nvPr>
            <p:ph type="body" sz="quarter" idx="10"/>
          </p:nvPr>
        </p:nvSpPr>
        <p:spPr>
          <a:xfrm>
            <a:off x="1249591" y="644074"/>
            <a:ext cx="6632575" cy="367721"/>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
        <p:nvSpPr>
          <p:cNvPr id="5" name="内容占位符 7"/>
          <p:cNvSpPr>
            <a:spLocks noGrp="1"/>
          </p:cNvSpPr>
          <p:nvPr>
            <p:ph sz="quarter" idx="11"/>
          </p:nvPr>
        </p:nvSpPr>
        <p:spPr>
          <a:xfrm>
            <a:off x="466344" y="1040459"/>
            <a:ext cx="8129016" cy="3299721"/>
          </a:xfrm>
          <a:prstGeom prst="rect">
            <a:avLst/>
          </a:prstGeom>
        </p:spPr>
        <p:txBody>
          <a:bodyPr/>
          <a:lstStyle>
            <a:lvl1pPr marL="342900" indent="-342900">
              <a:lnSpc>
                <a:spcPts val="3000"/>
              </a:lnSpc>
              <a:spcBef>
                <a:spcPts val="0"/>
              </a:spcBef>
              <a:spcAft>
                <a:spcPts val="0"/>
              </a:spcAft>
              <a:buClr>
                <a:srgbClr val="0066CC"/>
              </a:buClr>
              <a:buFont typeface="Wingdings" panose="05000000000000000000" pitchFamily="2" charset="2"/>
              <a:buChar char="l"/>
              <a:defRPr lang="zh-CN" altLang="en-US" sz="2000" b="1" kern="1200" dirty="0" smtClean="0">
                <a:solidFill>
                  <a:schemeClr val="tx1"/>
                </a:solidFill>
                <a:latin typeface="微软雅黑" pitchFamily="34" charset="-122"/>
                <a:ea typeface="微软雅黑" pitchFamily="34" charset="-122"/>
                <a:cs typeface="+mn-cs"/>
              </a:defRPr>
            </a:lvl1pPr>
            <a:lvl2pPr marL="742950" indent="-285750">
              <a:lnSpc>
                <a:spcPts val="3000"/>
              </a:lnSpc>
              <a:spcBef>
                <a:spcPts val="0"/>
              </a:spcBef>
              <a:spcAft>
                <a:spcPts val="0"/>
              </a:spcAft>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spcAft>
                <a:spcPts val="0"/>
              </a:spcAft>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spcAft>
                <a:spcPts val="0"/>
              </a:spcAft>
              <a:defRPr sz="1400" b="1">
                <a:latin typeface="微软雅黑" panose="020B0503020204020204" pitchFamily="34" charset="-122"/>
                <a:ea typeface="微软雅黑" panose="020B0503020204020204" pitchFamily="34" charset="-122"/>
              </a:defRPr>
            </a:lvl4pPr>
            <a:lvl5pPr>
              <a:lnSpc>
                <a:spcPts val="3000"/>
              </a:lnSpc>
              <a:spcBef>
                <a:spcPts val="0"/>
              </a:spcBef>
              <a:spcAft>
                <a:spcPts val="0"/>
              </a:spcAft>
              <a:defRPr sz="1400" b="1">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339691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t>2023/9/28/Thu</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5_标题幻灯片">
    <p:spTree>
      <p:nvGrpSpPr>
        <p:cNvPr id="1" name=""/>
        <p:cNvGrpSpPr/>
        <p:nvPr/>
      </p:nvGrpSpPr>
      <p:grpSpPr>
        <a:xfrm>
          <a:off x="0" y="0"/>
          <a:ext cx="0" cy="0"/>
          <a:chOff x="0" y="0"/>
          <a:chExt cx="0" cy="0"/>
        </a:xfrm>
      </p:grpSpPr>
      <p:sp>
        <p:nvSpPr>
          <p:cNvPr id="8" name="AutoShape 12"/>
          <p:cNvSpPr>
            <a:spLocks noChangeArrowheads="1"/>
          </p:cNvSpPr>
          <p:nvPr userDrawn="1"/>
        </p:nvSpPr>
        <p:spPr bwMode="auto">
          <a:xfrm>
            <a:off x="466344" y="614833"/>
            <a:ext cx="8129016" cy="422275"/>
          </a:xfrm>
          <a:prstGeom prst="roundRect">
            <a:avLst>
              <a:gd name="adj" fmla="val 16667"/>
            </a:avLst>
          </a:prstGeom>
          <a:solidFill>
            <a:srgbClr val="0070C0"/>
          </a:solidFill>
          <a:ln>
            <a:noFill/>
          </a:ln>
          <a:effectLst/>
          <a:scene3d>
            <a:camera prst="orthographicFront">
              <a:rot lat="0" lon="0" rev="0"/>
            </a:camera>
            <a:lightRig rig="glow" dir="t">
              <a:rot lat="0" lon="0" rev="14100000"/>
            </a:lightRig>
          </a:scene3d>
          <a:sp3d prstMaterial="softEdge">
            <a:bevelT h="254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vl="0" eaLnBrk="0" fontAlgn="auto" hangingPunct="0">
              <a:spcBef>
                <a:spcPts val="0"/>
              </a:spcBef>
              <a:spcAft>
                <a:spcPts val="0"/>
              </a:spcAft>
            </a:pPr>
            <a:endParaRPr lang="zh-CN" altLang="en-US">
              <a:latin typeface="宋体" panose="02010600030101010101" pitchFamily="2" charset="-122"/>
              <a:ea typeface="+mn-ea"/>
            </a:endParaRPr>
          </a:p>
        </p:txBody>
      </p:sp>
      <p:sp>
        <p:nvSpPr>
          <p:cNvPr id="12" name="文本占位符 11"/>
          <p:cNvSpPr>
            <a:spLocks noGrp="1"/>
          </p:cNvSpPr>
          <p:nvPr>
            <p:ph type="body" sz="quarter" idx="10"/>
          </p:nvPr>
        </p:nvSpPr>
        <p:spPr>
          <a:xfrm>
            <a:off x="1249591" y="653861"/>
            <a:ext cx="6632575" cy="334292"/>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
        <p:nvSpPr>
          <p:cNvPr id="5" name="内容占位符 7"/>
          <p:cNvSpPr>
            <a:spLocks noGrp="1"/>
          </p:cNvSpPr>
          <p:nvPr>
            <p:ph sz="quarter" idx="11"/>
          </p:nvPr>
        </p:nvSpPr>
        <p:spPr>
          <a:xfrm>
            <a:off x="466344" y="1034019"/>
            <a:ext cx="8129016" cy="3312601"/>
          </a:xfrm>
          <a:prstGeom prst="rect">
            <a:avLst/>
          </a:prstGeom>
        </p:spPr>
        <p:txBody>
          <a:bodyPr/>
          <a:lstStyle>
            <a:lvl1pPr marL="342900" indent="-342900">
              <a:lnSpc>
                <a:spcPts val="3000"/>
              </a:lnSpc>
              <a:spcBef>
                <a:spcPts val="0"/>
              </a:spcBef>
              <a:spcAft>
                <a:spcPts val="0"/>
              </a:spcAft>
              <a:buClr>
                <a:srgbClr val="0066CC"/>
              </a:buClr>
              <a:buFont typeface="Wingdings" panose="05000000000000000000" pitchFamily="2" charset="2"/>
              <a:buChar char="l"/>
              <a:defRPr lang="zh-CN" altLang="en-US" sz="2000" b="1" kern="1200" dirty="0" smtClean="0">
                <a:solidFill>
                  <a:schemeClr val="tx1"/>
                </a:solidFill>
                <a:latin typeface="微软雅黑" pitchFamily="34" charset="-122"/>
                <a:ea typeface="微软雅黑" pitchFamily="34" charset="-122"/>
                <a:cs typeface="+mn-cs"/>
              </a:defRPr>
            </a:lvl1pPr>
            <a:lvl2pPr marL="742950" indent="-285750">
              <a:lnSpc>
                <a:spcPts val="3000"/>
              </a:lnSpc>
              <a:spcBef>
                <a:spcPts val="0"/>
              </a:spcBef>
              <a:spcAft>
                <a:spcPts val="0"/>
              </a:spcAft>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spcAft>
                <a:spcPts val="0"/>
              </a:spcAft>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spcAft>
                <a:spcPts val="0"/>
              </a:spcAft>
              <a:defRPr sz="1400" b="1">
                <a:latin typeface="微软雅黑" panose="020B0503020204020204" pitchFamily="34" charset="-122"/>
                <a:ea typeface="微软雅黑" panose="020B0503020204020204" pitchFamily="34" charset="-122"/>
              </a:defRPr>
            </a:lvl4pPr>
            <a:lvl5pPr>
              <a:lnSpc>
                <a:spcPts val="3000"/>
              </a:lnSpc>
              <a:spcBef>
                <a:spcPts val="0"/>
              </a:spcBef>
              <a:spcAft>
                <a:spcPts val="0"/>
              </a:spcAft>
              <a:defRPr sz="1400" b="1">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6846103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77363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6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3547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7_标题幻灯片">
    <p:spTree>
      <p:nvGrpSpPr>
        <p:cNvPr id="1" name=""/>
        <p:cNvGrpSpPr/>
        <p:nvPr/>
      </p:nvGrpSpPr>
      <p:grpSpPr>
        <a:xfrm>
          <a:off x="0" y="0"/>
          <a:ext cx="0" cy="0"/>
          <a:chOff x="0" y="0"/>
          <a:chExt cx="0" cy="0"/>
        </a:xfrm>
      </p:grpSpPr>
      <p:sp>
        <p:nvSpPr>
          <p:cNvPr id="4" name="AutoShape 5"/>
          <p:cNvSpPr>
            <a:spLocks noChangeArrowheads="1"/>
          </p:cNvSpPr>
          <p:nvPr/>
        </p:nvSpPr>
        <p:spPr bwMode="auto">
          <a:xfrm>
            <a:off x="466344" y="609269"/>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内容占位符 7"/>
          <p:cNvSpPr>
            <a:spLocks noGrp="1"/>
          </p:cNvSpPr>
          <p:nvPr>
            <p:ph sz="quarter" idx="10"/>
          </p:nvPr>
        </p:nvSpPr>
        <p:spPr>
          <a:xfrm>
            <a:off x="466344" y="969626"/>
            <a:ext cx="8129016" cy="3389873"/>
          </a:xfrm>
          <a:prstGeom prst="rect">
            <a:avLst/>
          </a:prstGeom>
        </p:spPr>
        <p:txBody>
          <a:bodyPr/>
          <a:lstStyle>
            <a:lvl1pPr marL="342900" indent="-342900">
              <a:lnSpc>
                <a:spcPts val="3000"/>
              </a:lnSpc>
              <a:spcBef>
                <a:spcPts val="0"/>
              </a:spcBef>
              <a:buClr>
                <a:srgbClr val="0066CC"/>
              </a:buClr>
              <a:buFont typeface="Wingdings" panose="05000000000000000000" pitchFamily="2" charset="2"/>
              <a:buChar char="l"/>
              <a:defRPr lang="zh-CN" altLang="en-US" sz="2000" b="1" kern="1200" dirty="0" smtClean="0">
                <a:solidFill>
                  <a:schemeClr val="tx1"/>
                </a:solidFill>
                <a:latin typeface="微软雅黑" pitchFamily="34" charset="-122"/>
                <a:ea typeface="微软雅黑" pitchFamily="34" charset="-122"/>
                <a:cs typeface="+mn-cs"/>
              </a:defRPr>
            </a:lvl1pPr>
            <a:lvl2pPr marL="742950" indent="-285750">
              <a:lnSpc>
                <a:spcPts val="3000"/>
              </a:lnSpc>
              <a:spcBef>
                <a:spcPts val="0"/>
              </a:spcBef>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defRPr sz="1400" b="1">
                <a:latin typeface="微软雅黑" panose="020B0503020204020204" pitchFamily="34" charset="-122"/>
                <a:ea typeface="微软雅黑" panose="020B0503020204020204" pitchFamily="34" charset="-122"/>
              </a:defRPr>
            </a:lvl4pPr>
            <a:lvl5pPr>
              <a:lnSpc>
                <a:spcPts val="3000"/>
              </a:lnSpc>
              <a:spcBef>
                <a:spcPts val="0"/>
              </a:spcBef>
              <a:defRPr sz="1400" b="1">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文本占位符 11"/>
          <p:cNvSpPr>
            <a:spLocks noGrp="1"/>
          </p:cNvSpPr>
          <p:nvPr>
            <p:ph type="body" sz="quarter" idx="11"/>
          </p:nvPr>
        </p:nvSpPr>
        <p:spPr>
          <a:xfrm>
            <a:off x="1249591" y="609269"/>
            <a:ext cx="6632575" cy="354012"/>
          </a:xfrm>
          <a:prstGeom prst="rect">
            <a:avLst/>
          </a:prstGeom>
        </p:spPr>
        <p:txBody>
          <a:bodyPr anchor="ctr"/>
          <a:lstStyle>
            <a:lvl1pPr marL="0" indent="0" algn="ctr">
              <a:buFontTx/>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Tree>
    <p:extLst>
      <p:ext uri="{BB962C8B-B14F-4D97-AF65-F5344CB8AC3E}">
        <p14:creationId xmlns:p14="http://schemas.microsoft.com/office/powerpoint/2010/main" val="986435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8_标题幻灯片">
    <p:spTree>
      <p:nvGrpSpPr>
        <p:cNvPr id="1" name=""/>
        <p:cNvGrpSpPr/>
        <p:nvPr/>
      </p:nvGrpSpPr>
      <p:grpSpPr>
        <a:xfrm>
          <a:off x="0" y="0"/>
          <a:ext cx="0" cy="0"/>
          <a:chOff x="0" y="0"/>
          <a:chExt cx="0" cy="0"/>
        </a:xfrm>
      </p:grpSpPr>
      <p:sp>
        <p:nvSpPr>
          <p:cNvPr id="5" name="AutoShape 5"/>
          <p:cNvSpPr>
            <a:spLocks noChangeArrowheads="1"/>
          </p:cNvSpPr>
          <p:nvPr userDrawn="1"/>
        </p:nvSpPr>
        <p:spPr bwMode="auto">
          <a:xfrm>
            <a:off x="466344" y="609269"/>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文本占位符 11"/>
          <p:cNvSpPr>
            <a:spLocks noGrp="1"/>
          </p:cNvSpPr>
          <p:nvPr>
            <p:ph type="body" sz="quarter" idx="11"/>
          </p:nvPr>
        </p:nvSpPr>
        <p:spPr>
          <a:xfrm>
            <a:off x="1249591" y="609269"/>
            <a:ext cx="6632575" cy="354012"/>
          </a:xfrm>
          <a:prstGeom prst="rect">
            <a:avLst/>
          </a:prstGeom>
        </p:spPr>
        <p:txBody>
          <a:bodyPr anchor="ctr"/>
          <a:lstStyle>
            <a:lvl1pPr marL="0" indent="0" algn="ctr">
              <a:buFontTx/>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Tree>
    <p:extLst>
      <p:ext uri="{BB962C8B-B14F-4D97-AF65-F5344CB8AC3E}">
        <p14:creationId xmlns:p14="http://schemas.microsoft.com/office/powerpoint/2010/main" val="251704121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9_标题幻灯片">
    <p:spTree>
      <p:nvGrpSpPr>
        <p:cNvPr id="1" name=""/>
        <p:cNvGrpSpPr/>
        <p:nvPr/>
      </p:nvGrpSpPr>
      <p:grpSpPr>
        <a:xfrm>
          <a:off x="0" y="0"/>
          <a:ext cx="0" cy="0"/>
          <a:chOff x="0" y="0"/>
          <a:chExt cx="0" cy="0"/>
        </a:xfrm>
      </p:grpSpPr>
      <p:sp>
        <p:nvSpPr>
          <p:cNvPr id="16" name="AutoShape 12"/>
          <p:cNvSpPr>
            <a:spLocks noChangeArrowheads="1"/>
          </p:cNvSpPr>
          <p:nvPr userDrawn="1"/>
        </p:nvSpPr>
        <p:spPr bwMode="auto">
          <a:xfrm>
            <a:off x="466344" y="614833"/>
            <a:ext cx="8129016" cy="422275"/>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7" name="文本占位符 11"/>
          <p:cNvSpPr>
            <a:spLocks noGrp="1"/>
          </p:cNvSpPr>
          <p:nvPr>
            <p:ph type="body" sz="quarter" idx="10"/>
          </p:nvPr>
        </p:nvSpPr>
        <p:spPr>
          <a:xfrm>
            <a:off x="1249591" y="644074"/>
            <a:ext cx="6632575" cy="367721"/>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Tree>
    <p:extLst>
      <p:ext uri="{BB962C8B-B14F-4D97-AF65-F5344CB8AC3E}">
        <p14:creationId xmlns:p14="http://schemas.microsoft.com/office/powerpoint/2010/main" val="79460471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0_标题幻灯片">
    <p:spTree>
      <p:nvGrpSpPr>
        <p:cNvPr id="1" name=""/>
        <p:cNvGrpSpPr/>
        <p:nvPr/>
      </p:nvGrpSpPr>
      <p:grpSpPr>
        <a:xfrm>
          <a:off x="0" y="0"/>
          <a:ext cx="0" cy="0"/>
          <a:chOff x="0" y="0"/>
          <a:chExt cx="0" cy="0"/>
        </a:xfrm>
      </p:grpSpPr>
      <p:sp>
        <p:nvSpPr>
          <p:cNvPr id="8" name="AutoShape 12"/>
          <p:cNvSpPr>
            <a:spLocks noChangeArrowheads="1"/>
          </p:cNvSpPr>
          <p:nvPr userDrawn="1"/>
        </p:nvSpPr>
        <p:spPr bwMode="auto">
          <a:xfrm>
            <a:off x="466344" y="614833"/>
            <a:ext cx="8129016" cy="422275"/>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2" name="文本占位符 11"/>
          <p:cNvSpPr>
            <a:spLocks noGrp="1"/>
          </p:cNvSpPr>
          <p:nvPr>
            <p:ph type="body" sz="quarter" idx="10"/>
          </p:nvPr>
        </p:nvSpPr>
        <p:spPr>
          <a:xfrm>
            <a:off x="1249591" y="644074"/>
            <a:ext cx="6632575" cy="367721"/>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
        <p:nvSpPr>
          <p:cNvPr id="5" name="内容占位符 7"/>
          <p:cNvSpPr>
            <a:spLocks noGrp="1"/>
          </p:cNvSpPr>
          <p:nvPr>
            <p:ph sz="quarter" idx="11"/>
          </p:nvPr>
        </p:nvSpPr>
        <p:spPr>
          <a:xfrm>
            <a:off x="466344" y="1040459"/>
            <a:ext cx="8129016" cy="3299721"/>
          </a:xfrm>
          <a:prstGeom prst="rect">
            <a:avLst/>
          </a:prstGeom>
        </p:spPr>
        <p:txBody>
          <a:bodyPr/>
          <a:lstStyle>
            <a:lvl1pPr marL="342900" indent="-342900">
              <a:lnSpc>
                <a:spcPts val="3000"/>
              </a:lnSpc>
              <a:spcBef>
                <a:spcPts val="0"/>
              </a:spcBef>
              <a:spcAft>
                <a:spcPts val="0"/>
              </a:spcAft>
              <a:buClr>
                <a:srgbClr val="0066CC"/>
              </a:buClr>
              <a:buFont typeface="Wingdings" panose="05000000000000000000" pitchFamily="2" charset="2"/>
              <a:buChar char="l"/>
              <a:defRPr lang="zh-CN" altLang="en-US" sz="2000" b="1" kern="1200" dirty="0" smtClean="0">
                <a:solidFill>
                  <a:schemeClr val="tx1"/>
                </a:solidFill>
                <a:latin typeface="微软雅黑" pitchFamily="34" charset="-122"/>
                <a:ea typeface="微软雅黑" pitchFamily="34" charset="-122"/>
                <a:cs typeface="+mn-cs"/>
              </a:defRPr>
            </a:lvl1pPr>
            <a:lvl2pPr marL="742950" indent="-285750">
              <a:lnSpc>
                <a:spcPts val="3000"/>
              </a:lnSpc>
              <a:spcBef>
                <a:spcPts val="0"/>
              </a:spcBef>
              <a:spcAft>
                <a:spcPts val="0"/>
              </a:spcAft>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spcAft>
                <a:spcPts val="0"/>
              </a:spcAft>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spcAft>
                <a:spcPts val="0"/>
              </a:spcAft>
              <a:defRPr sz="1400" b="1">
                <a:latin typeface="微软雅黑" panose="020B0503020204020204" pitchFamily="34" charset="-122"/>
                <a:ea typeface="微软雅黑" panose="020B0503020204020204" pitchFamily="34" charset="-122"/>
              </a:defRPr>
            </a:lvl4pPr>
            <a:lvl5pPr>
              <a:lnSpc>
                <a:spcPts val="3000"/>
              </a:lnSpc>
              <a:spcBef>
                <a:spcPts val="0"/>
              </a:spcBef>
              <a:spcAft>
                <a:spcPts val="0"/>
              </a:spcAft>
              <a:defRPr sz="1400" b="1">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9284207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1_标题幻灯片">
    <p:spTree>
      <p:nvGrpSpPr>
        <p:cNvPr id="1" name=""/>
        <p:cNvGrpSpPr/>
        <p:nvPr/>
      </p:nvGrpSpPr>
      <p:grpSpPr>
        <a:xfrm>
          <a:off x="0" y="0"/>
          <a:ext cx="0" cy="0"/>
          <a:chOff x="0" y="0"/>
          <a:chExt cx="0" cy="0"/>
        </a:xfrm>
      </p:grpSpPr>
      <p:sp>
        <p:nvSpPr>
          <p:cNvPr id="8" name="AutoShape 12"/>
          <p:cNvSpPr>
            <a:spLocks noChangeArrowheads="1"/>
          </p:cNvSpPr>
          <p:nvPr userDrawn="1"/>
        </p:nvSpPr>
        <p:spPr bwMode="auto">
          <a:xfrm>
            <a:off x="466344" y="614833"/>
            <a:ext cx="8129016" cy="422275"/>
          </a:xfrm>
          <a:prstGeom prst="roundRect">
            <a:avLst>
              <a:gd name="adj" fmla="val 16667"/>
            </a:avLst>
          </a:prstGeom>
          <a:solidFill>
            <a:srgbClr val="0070C0"/>
          </a:solidFill>
          <a:ln>
            <a:noFill/>
          </a:ln>
          <a:effectLst/>
          <a:scene3d>
            <a:camera prst="orthographicFront">
              <a:rot lat="0" lon="0" rev="0"/>
            </a:camera>
            <a:lightRig rig="glow" dir="t">
              <a:rot lat="0" lon="0" rev="14100000"/>
            </a:lightRig>
          </a:scene3d>
          <a:sp3d prstMaterial="softEdge">
            <a:bevelT h="254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vl="0" eaLnBrk="0" fontAlgn="auto" hangingPunct="0">
              <a:spcBef>
                <a:spcPts val="0"/>
              </a:spcBef>
              <a:spcAft>
                <a:spcPts val="0"/>
              </a:spcAft>
            </a:pPr>
            <a:endParaRPr lang="zh-CN" altLang="en-US">
              <a:latin typeface="宋体" panose="02010600030101010101" pitchFamily="2" charset="-122"/>
              <a:ea typeface="+mn-ea"/>
            </a:endParaRPr>
          </a:p>
        </p:txBody>
      </p:sp>
      <p:sp>
        <p:nvSpPr>
          <p:cNvPr id="12" name="文本占位符 11"/>
          <p:cNvSpPr>
            <a:spLocks noGrp="1"/>
          </p:cNvSpPr>
          <p:nvPr>
            <p:ph type="body" sz="quarter" idx="10"/>
          </p:nvPr>
        </p:nvSpPr>
        <p:spPr>
          <a:xfrm>
            <a:off x="1249591" y="653861"/>
            <a:ext cx="6632575" cy="334292"/>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
        <p:nvSpPr>
          <p:cNvPr id="5" name="内容占位符 7"/>
          <p:cNvSpPr>
            <a:spLocks noGrp="1"/>
          </p:cNvSpPr>
          <p:nvPr>
            <p:ph sz="quarter" idx="11"/>
          </p:nvPr>
        </p:nvSpPr>
        <p:spPr>
          <a:xfrm>
            <a:off x="466344" y="1034019"/>
            <a:ext cx="8129016" cy="3312601"/>
          </a:xfrm>
          <a:prstGeom prst="rect">
            <a:avLst/>
          </a:prstGeom>
        </p:spPr>
        <p:txBody>
          <a:bodyPr/>
          <a:lstStyle>
            <a:lvl1pPr marL="342900" indent="-342900">
              <a:lnSpc>
                <a:spcPts val="3000"/>
              </a:lnSpc>
              <a:spcBef>
                <a:spcPts val="0"/>
              </a:spcBef>
              <a:spcAft>
                <a:spcPts val="0"/>
              </a:spcAft>
              <a:buClr>
                <a:srgbClr val="0066CC"/>
              </a:buClr>
              <a:buFont typeface="Wingdings" panose="05000000000000000000" pitchFamily="2" charset="2"/>
              <a:buChar char="l"/>
              <a:defRPr lang="zh-CN" altLang="en-US" sz="2000" b="1" kern="1200" dirty="0" smtClean="0">
                <a:solidFill>
                  <a:schemeClr val="tx1"/>
                </a:solidFill>
                <a:latin typeface="微软雅黑" pitchFamily="34" charset="-122"/>
                <a:ea typeface="微软雅黑" pitchFamily="34" charset="-122"/>
                <a:cs typeface="+mn-cs"/>
              </a:defRPr>
            </a:lvl1pPr>
            <a:lvl2pPr marL="742950" indent="-285750">
              <a:lnSpc>
                <a:spcPts val="3000"/>
              </a:lnSpc>
              <a:spcBef>
                <a:spcPts val="0"/>
              </a:spcBef>
              <a:spcAft>
                <a:spcPts val="0"/>
              </a:spcAft>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spcAft>
                <a:spcPts val="0"/>
              </a:spcAft>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spcAft>
                <a:spcPts val="0"/>
              </a:spcAft>
              <a:defRPr sz="1400" b="1">
                <a:latin typeface="微软雅黑" panose="020B0503020204020204" pitchFamily="34" charset="-122"/>
                <a:ea typeface="微软雅黑" panose="020B0503020204020204" pitchFamily="34" charset="-122"/>
              </a:defRPr>
            </a:lvl4pPr>
            <a:lvl5pPr>
              <a:lnSpc>
                <a:spcPts val="3000"/>
              </a:lnSpc>
              <a:spcBef>
                <a:spcPts val="0"/>
              </a:spcBef>
              <a:spcAft>
                <a:spcPts val="0"/>
              </a:spcAft>
              <a:defRPr sz="1400" b="1">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8723959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31794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29675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t>2023/9/28/Thu</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3_标题幻灯片">
    <p:spTree>
      <p:nvGrpSpPr>
        <p:cNvPr id="1" name=""/>
        <p:cNvGrpSpPr/>
        <p:nvPr/>
      </p:nvGrpSpPr>
      <p:grpSpPr>
        <a:xfrm>
          <a:off x="0" y="0"/>
          <a:ext cx="0" cy="0"/>
          <a:chOff x="0" y="0"/>
          <a:chExt cx="0" cy="0"/>
        </a:xfrm>
      </p:grpSpPr>
      <p:sp>
        <p:nvSpPr>
          <p:cNvPr id="4" name="AutoShape 5"/>
          <p:cNvSpPr>
            <a:spLocks noChangeArrowheads="1"/>
          </p:cNvSpPr>
          <p:nvPr/>
        </p:nvSpPr>
        <p:spPr bwMode="auto">
          <a:xfrm>
            <a:off x="466344" y="609269"/>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内容占位符 7"/>
          <p:cNvSpPr>
            <a:spLocks noGrp="1"/>
          </p:cNvSpPr>
          <p:nvPr>
            <p:ph sz="quarter" idx="10"/>
          </p:nvPr>
        </p:nvSpPr>
        <p:spPr>
          <a:xfrm>
            <a:off x="466344" y="969626"/>
            <a:ext cx="8129016" cy="3389873"/>
          </a:xfrm>
          <a:prstGeom prst="rect">
            <a:avLst/>
          </a:prstGeom>
        </p:spPr>
        <p:txBody>
          <a:bodyPr/>
          <a:lstStyle>
            <a:lvl1pPr marL="342900" indent="-342900">
              <a:lnSpc>
                <a:spcPts val="3000"/>
              </a:lnSpc>
              <a:spcBef>
                <a:spcPts val="0"/>
              </a:spcBef>
              <a:buClr>
                <a:srgbClr val="0066CC"/>
              </a:buClr>
              <a:buFont typeface="Wingdings" panose="05000000000000000000" pitchFamily="2" charset="2"/>
              <a:buChar char="l"/>
              <a:defRPr lang="zh-CN" altLang="en-US" sz="2000" b="1" kern="1200" dirty="0" smtClean="0">
                <a:solidFill>
                  <a:schemeClr val="tx1"/>
                </a:solidFill>
                <a:latin typeface="微软雅黑" pitchFamily="34" charset="-122"/>
                <a:ea typeface="微软雅黑" pitchFamily="34" charset="-122"/>
                <a:cs typeface="+mn-cs"/>
              </a:defRPr>
            </a:lvl1pPr>
            <a:lvl2pPr marL="742950" indent="-285750">
              <a:lnSpc>
                <a:spcPts val="3000"/>
              </a:lnSpc>
              <a:spcBef>
                <a:spcPts val="0"/>
              </a:spcBef>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defRPr sz="1400" b="1">
                <a:latin typeface="微软雅黑" panose="020B0503020204020204" pitchFamily="34" charset="-122"/>
                <a:ea typeface="微软雅黑" panose="020B0503020204020204" pitchFamily="34" charset="-122"/>
              </a:defRPr>
            </a:lvl4pPr>
            <a:lvl5pPr>
              <a:lnSpc>
                <a:spcPts val="3000"/>
              </a:lnSpc>
              <a:spcBef>
                <a:spcPts val="0"/>
              </a:spcBef>
              <a:defRPr sz="1400" b="1">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文本占位符 11"/>
          <p:cNvSpPr>
            <a:spLocks noGrp="1"/>
          </p:cNvSpPr>
          <p:nvPr>
            <p:ph type="body" sz="quarter" idx="11"/>
          </p:nvPr>
        </p:nvSpPr>
        <p:spPr>
          <a:xfrm>
            <a:off x="1249591" y="609269"/>
            <a:ext cx="6632575" cy="354012"/>
          </a:xfrm>
          <a:prstGeom prst="rect">
            <a:avLst/>
          </a:prstGeom>
        </p:spPr>
        <p:txBody>
          <a:bodyPr anchor="ctr"/>
          <a:lstStyle>
            <a:lvl1pPr marL="0" indent="0" algn="ctr">
              <a:buFontTx/>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Tree>
    <p:extLst>
      <p:ext uri="{BB962C8B-B14F-4D97-AF65-F5344CB8AC3E}">
        <p14:creationId xmlns:p14="http://schemas.microsoft.com/office/powerpoint/2010/main" val="32967273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4_标题幻灯片">
    <p:spTree>
      <p:nvGrpSpPr>
        <p:cNvPr id="1" name=""/>
        <p:cNvGrpSpPr/>
        <p:nvPr/>
      </p:nvGrpSpPr>
      <p:grpSpPr>
        <a:xfrm>
          <a:off x="0" y="0"/>
          <a:ext cx="0" cy="0"/>
          <a:chOff x="0" y="0"/>
          <a:chExt cx="0" cy="0"/>
        </a:xfrm>
      </p:grpSpPr>
      <p:sp>
        <p:nvSpPr>
          <p:cNvPr id="5" name="AutoShape 5"/>
          <p:cNvSpPr>
            <a:spLocks noChangeArrowheads="1"/>
          </p:cNvSpPr>
          <p:nvPr userDrawn="1"/>
        </p:nvSpPr>
        <p:spPr bwMode="auto">
          <a:xfrm>
            <a:off x="466344" y="609269"/>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文本占位符 11"/>
          <p:cNvSpPr>
            <a:spLocks noGrp="1"/>
          </p:cNvSpPr>
          <p:nvPr>
            <p:ph type="body" sz="quarter" idx="11"/>
          </p:nvPr>
        </p:nvSpPr>
        <p:spPr>
          <a:xfrm>
            <a:off x="1249591" y="609269"/>
            <a:ext cx="6632575" cy="354012"/>
          </a:xfrm>
          <a:prstGeom prst="rect">
            <a:avLst/>
          </a:prstGeom>
        </p:spPr>
        <p:txBody>
          <a:bodyPr anchor="ctr"/>
          <a:lstStyle>
            <a:lvl1pPr marL="0" indent="0" algn="ctr">
              <a:buFontTx/>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Tree>
    <p:extLst>
      <p:ext uri="{BB962C8B-B14F-4D97-AF65-F5344CB8AC3E}">
        <p14:creationId xmlns:p14="http://schemas.microsoft.com/office/powerpoint/2010/main" val="92388585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5_标题幻灯片">
    <p:spTree>
      <p:nvGrpSpPr>
        <p:cNvPr id="1" name=""/>
        <p:cNvGrpSpPr/>
        <p:nvPr/>
      </p:nvGrpSpPr>
      <p:grpSpPr>
        <a:xfrm>
          <a:off x="0" y="0"/>
          <a:ext cx="0" cy="0"/>
          <a:chOff x="0" y="0"/>
          <a:chExt cx="0" cy="0"/>
        </a:xfrm>
      </p:grpSpPr>
      <p:sp>
        <p:nvSpPr>
          <p:cNvPr id="16" name="AutoShape 12"/>
          <p:cNvSpPr>
            <a:spLocks noChangeArrowheads="1"/>
          </p:cNvSpPr>
          <p:nvPr userDrawn="1"/>
        </p:nvSpPr>
        <p:spPr bwMode="auto">
          <a:xfrm>
            <a:off x="466344" y="614833"/>
            <a:ext cx="8129016" cy="422275"/>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7" name="文本占位符 11"/>
          <p:cNvSpPr>
            <a:spLocks noGrp="1"/>
          </p:cNvSpPr>
          <p:nvPr>
            <p:ph type="body" sz="quarter" idx="10"/>
          </p:nvPr>
        </p:nvSpPr>
        <p:spPr>
          <a:xfrm>
            <a:off x="1249591" y="644074"/>
            <a:ext cx="6632575" cy="367721"/>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Tree>
    <p:extLst>
      <p:ext uri="{BB962C8B-B14F-4D97-AF65-F5344CB8AC3E}">
        <p14:creationId xmlns:p14="http://schemas.microsoft.com/office/powerpoint/2010/main" val="80851399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6_标题幻灯片">
    <p:spTree>
      <p:nvGrpSpPr>
        <p:cNvPr id="1" name=""/>
        <p:cNvGrpSpPr/>
        <p:nvPr/>
      </p:nvGrpSpPr>
      <p:grpSpPr>
        <a:xfrm>
          <a:off x="0" y="0"/>
          <a:ext cx="0" cy="0"/>
          <a:chOff x="0" y="0"/>
          <a:chExt cx="0" cy="0"/>
        </a:xfrm>
      </p:grpSpPr>
      <p:sp>
        <p:nvSpPr>
          <p:cNvPr id="8" name="AutoShape 12"/>
          <p:cNvSpPr>
            <a:spLocks noChangeArrowheads="1"/>
          </p:cNvSpPr>
          <p:nvPr userDrawn="1"/>
        </p:nvSpPr>
        <p:spPr bwMode="auto">
          <a:xfrm>
            <a:off x="466344" y="614833"/>
            <a:ext cx="8129016" cy="422275"/>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2" name="文本占位符 11"/>
          <p:cNvSpPr>
            <a:spLocks noGrp="1"/>
          </p:cNvSpPr>
          <p:nvPr>
            <p:ph type="body" sz="quarter" idx="10"/>
          </p:nvPr>
        </p:nvSpPr>
        <p:spPr>
          <a:xfrm>
            <a:off x="1249591" y="644074"/>
            <a:ext cx="6632575" cy="367721"/>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
        <p:nvSpPr>
          <p:cNvPr id="5" name="内容占位符 7"/>
          <p:cNvSpPr>
            <a:spLocks noGrp="1"/>
          </p:cNvSpPr>
          <p:nvPr>
            <p:ph sz="quarter" idx="11"/>
          </p:nvPr>
        </p:nvSpPr>
        <p:spPr>
          <a:xfrm>
            <a:off x="466344" y="1040459"/>
            <a:ext cx="8129016" cy="3299721"/>
          </a:xfrm>
          <a:prstGeom prst="rect">
            <a:avLst/>
          </a:prstGeom>
        </p:spPr>
        <p:txBody>
          <a:bodyPr/>
          <a:lstStyle>
            <a:lvl1pPr marL="342900" indent="-342900">
              <a:lnSpc>
                <a:spcPts val="3000"/>
              </a:lnSpc>
              <a:spcBef>
                <a:spcPts val="0"/>
              </a:spcBef>
              <a:spcAft>
                <a:spcPts val="0"/>
              </a:spcAft>
              <a:buClr>
                <a:srgbClr val="0066CC"/>
              </a:buClr>
              <a:buFont typeface="Wingdings" panose="05000000000000000000" pitchFamily="2" charset="2"/>
              <a:buChar char="l"/>
              <a:defRPr lang="zh-CN" altLang="en-US" sz="2000" b="1" kern="1200" dirty="0" smtClean="0">
                <a:solidFill>
                  <a:schemeClr val="tx1"/>
                </a:solidFill>
                <a:latin typeface="微软雅黑" pitchFamily="34" charset="-122"/>
                <a:ea typeface="微软雅黑" pitchFamily="34" charset="-122"/>
                <a:cs typeface="+mn-cs"/>
              </a:defRPr>
            </a:lvl1pPr>
            <a:lvl2pPr marL="742950" indent="-285750">
              <a:lnSpc>
                <a:spcPts val="3000"/>
              </a:lnSpc>
              <a:spcBef>
                <a:spcPts val="0"/>
              </a:spcBef>
              <a:spcAft>
                <a:spcPts val="0"/>
              </a:spcAft>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spcAft>
                <a:spcPts val="0"/>
              </a:spcAft>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spcAft>
                <a:spcPts val="0"/>
              </a:spcAft>
              <a:defRPr sz="1400" b="1">
                <a:latin typeface="微软雅黑" panose="020B0503020204020204" pitchFamily="34" charset="-122"/>
                <a:ea typeface="微软雅黑" panose="020B0503020204020204" pitchFamily="34" charset="-122"/>
              </a:defRPr>
            </a:lvl4pPr>
            <a:lvl5pPr>
              <a:lnSpc>
                <a:spcPts val="3000"/>
              </a:lnSpc>
              <a:spcBef>
                <a:spcPts val="0"/>
              </a:spcBef>
              <a:spcAft>
                <a:spcPts val="0"/>
              </a:spcAft>
              <a:defRPr sz="1400" b="1">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46005182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7_标题幻灯片">
    <p:spTree>
      <p:nvGrpSpPr>
        <p:cNvPr id="1" name=""/>
        <p:cNvGrpSpPr/>
        <p:nvPr/>
      </p:nvGrpSpPr>
      <p:grpSpPr>
        <a:xfrm>
          <a:off x="0" y="0"/>
          <a:ext cx="0" cy="0"/>
          <a:chOff x="0" y="0"/>
          <a:chExt cx="0" cy="0"/>
        </a:xfrm>
      </p:grpSpPr>
      <p:sp>
        <p:nvSpPr>
          <p:cNvPr id="8" name="AutoShape 12"/>
          <p:cNvSpPr>
            <a:spLocks noChangeArrowheads="1"/>
          </p:cNvSpPr>
          <p:nvPr userDrawn="1"/>
        </p:nvSpPr>
        <p:spPr bwMode="auto">
          <a:xfrm>
            <a:off x="466344" y="614833"/>
            <a:ext cx="8129016" cy="422275"/>
          </a:xfrm>
          <a:prstGeom prst="roundRect">
            <a:avLst>
              <a:gd name="adj" fmla="val 16667"/>
            </a:avLst>
          </a:prstGeom>
          <a:solidFill>
            <a:srgbClr val="0070C0"/>
          </a:solidFill>
          <a:ln>
            <a:noFill/>
          </a:ln>
          <a:effectLst/>
          <a:scene3d>
            <a:camera prst="orthographicFront">
              <a:rot lat="0" lon="0" rev="0"/>
            </a:camera>
            <a:lightRig rig="glow" dir="t">
              <a:rot lat="0" lon="0" rev="14100000"/>
            </a:lightRig>
          </a:scene3d>
          <a:sp3d prstMaterial="softEdge">
            <a:bevelT h="254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vl="0" eaLnBrk="0" fontAlgn="auto" hangingPunct="0">
              <a:spcBef>
                <a:spcPts val="0"/>
              </a:spcBef>
              <a:spcAft>
                <a:spcPts val="0"/>
              </a:spcAft>
            </a:pPr>
            <a:endParaRPr lang="zh-CN" altLang="en-US">
              <a:latin typeface="宋体" panose="02010600030101010101" pitchFamily="2" charset="-122"/>
              <a:ea typeface="+mn-ea"/>
            </a:endParaRPr>
          </a:p>
        </p:txBody>
      </p:sp>
      <p:sp>
        <p:nvSpPr>
          <p:cNvPr id="12" name="文本占位符 11"/>
          <p:cNvSpPr>
            <a:spLocks noGrp="1"/>
          </p:cNvSpPr>
          <p:nvPr>
            <p:ph type="body" sz="quarter" idx="10"/>
          </p:nvPr>
        </p:nvSpPr>
        <p:spPr>
          <a:xfrm>
            <a:off x="1249591" y="653861"/>
            <a:ext cx="6632575" cy="334292"/>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
        <p:nvSpPr>
          <p:cNvPr id="5" name="内容占位符 7"/>
          <p:cNvSpPr>
            <a:spLocks noGrp="1"/>
          </p:cNvSpPr>
          <p:nvPr>
            <p:ph sz="quarter" idx="11"/>
          </p:nvPr>
        </p:nvSpPr>
        <p:spPr>
          <a:xfrm>
            <a:off x="466344" y="1034019"/>
            <a:ext cx="8129016" cy="3312601"/>
          </a:xfrm>
          <a:prstGeom prst="rect">
            <a:avLst/>
          </a:prstGeom>
        </p:spPr>
        <p:txBody>
          <a:bodyPr/>
          <a:lstStyle>
            <a:lvl1pPr marL="342900" indent="-342900">
              <a:lnSpc>
                <a:spcPts val="3000"/>
              </a:lnSpc>
              <a:spcBef>
                <a:spcPts val="0"/>
              </a:spcBef>
              <a:spcAft>
                <a:spcPts val="0"/>
              </a:spcAft>
              <a:buClr>
                <a:srgbClr val="0066CC"/>
              </a:buClr>
              <a:buFont typeface="Wingdings" panose="05000000000000000000" pitchFamily="2" charset="2"/>
              <a:buChar char="l"/>
              <a:defRPr lang="zh-CN" altLang="en-US" sz="2000" b="1" kern="1200" dirty="0" smtClean="0">
                <a:solidFill>
                  <a:schemeClr val="tx1"/>
                </a:solidFill>
                <a:latin typeface="微软雅黑" pitchFamily="34" charset="-122"/>
                <a:ea typeface="微软雅黑" pitchFamily="34" charset="-122"/>
                <a:cs typeface="+mn-cs"/>
              </a:defRPr>
            </a:lvl1pPr>
            <a:lvl2pPr marL="742950" indent="-285750">
              <a:lnSpc>
                <a:spcPts val="3000"/>
              </a:lnSpc>
              <a:spcBef>
                <a:spcPts val="0"/>
              </a:spcBef>
              <a:spcAft>
                <a:spcPts val="0"/>
              </a:spcAft>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spcAft>
                <a:spcPts val="0"/>
              </a:spcAft>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spcAft>
                <a:spcPts val="0"/>
              </a:spcAft>
              <a:defRPr sz="1400" b="1">
                <a:latin typeface="微软雅黑" panose="020B0503020204020204" pitchFamily="34" charset="-122"/>
                <a:ea typeface="微软雅黑" panose="020B0503020204020204" pitchFamily="34" charset="-122"/>
              </a:defRPr>
            </a:lvl4pPr>
            <a:lvl5pPr>
              <a:lnSpc>
                <a:spcPts val="3000"/>
              </a:lnSpc>
              <a:spcBef>
                <a:spcPts val="0"/>
              </a:spcBef>
              <a:spcAft>
                <a:spcPts val="0"/>
              </a:spcAft>
              <a:defRPr sz="1400" b="1">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9974806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80428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8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96008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9_标题幻灯片">
    <p:spTree>
      <p:nvGrpSpPr>
        <p:cNvPr id="1" name=""/>
        <p:cNvGrpSpPr/>
        <p:nvPr/>
      </p:nvGrpSpPr>
      <p:grpSpPr>
        <a:xfrm>
          <a:off x="0" y="0"/>
          <a:ext cx="0" cy="0"/>
          <a:chOff x="0" y="0"/>
          <a:chExt cx="0" cy="0"/>
        </a:xfrm>
      </p:grpSpPr>
      <p:sp>
        <p:nvSpPr>
          <p:cNvPr id="4" name="AutoShape 5"/>
          <p:cNvSpPr>
            <a:spLocks noChangeArrowheads="1"/>
          </p:cNvSpPr>
          <p:nvPr/>
        </p:nvSpPr>
        <p:spPr bwMode="auto">
          <a:xfrm>
            <a:off x="466344" y="609269"/>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内容占位符 7"/>
          <p:cNvSpPr>
            <a:spLocks noGrp="1"/>
          </p:cNvSpPr>
          <p:nvPr>
            <p:ph sz="quarter" idx="10"/>
          </p:nvPr>
        </p:nvSpPr>
        <p:spPr>
          <a:xfrm>
            <a:off x="466344" y="969626"/>
            <a:ext cx="8129016" cy="3389873"/>
          </a:xfrm>
          <a:prstGeom prst="rect">
            <a:avLst/>
          </a:prstGeom>
        </p:spPr>
        <p:txBody>
          <a:bodyPr/>
          <a:lstStyle>
            <a:lvl1pPr marL="342900" indent="-342900">
              <a:lnSpc>
                <a:spcPts val="3000"/>
              </a:lnSpc>
              <a:spcBef>
                <a:spcPts val="0"/>
              </a:spcBef>
              <a:buClr>
                <a:srgbClr val="0066CC"/>
              </a:buClr>
              <a:buFont typeface="Wingdings" panose="05000000000000000000" pitchFamily="2" charset="2"/>
              <a:buChar char="l"/>
              <a:defRPr lang="zh-CN" altLang="en-US" sz="2000" b="1" kern="1200" dirty="0" smtClean="0">
                <a:solidFill>
                  <a:schemeClr val="tx1"/>
                </a:solidFill>
                <a:latin typeface="微软雅黑" pitchFamily="34" charset="-122"/>
                <a:ea typeface="微软雅黑" pitchFamily="34" charset="-122"/>
                <a:cs typeface="+mn-cs"/>
              </a:defRPr>
            </a:lvl1pPr>
            <a:lvl2pPr marL="742950" indent="-285750">
              <a:lnSpc>
                <a:spcPts val="3000"/>
              </a:lnSpc>
              <a:spcBef>
                <a:spcPts val="0"/>
              </a:spcBef>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defRPr sz="1400" b="1">
                <a:latin typeface="微软雅黑" panose="020B0503020204020204" pitchFamily="34" charset="-122"/>
                <a:ea typeface="微软雅黑" panose="020B0503020204020204" pitchFamily="34" charset="-122"/>
              </a:defRPr>
            </a:lvl4pPr>
            <a:lvl5pPr>
              <a:lnSpc>
                <a:spcPts val="3000"/>
              </a:lnSpc>
              <a:spcBef>
                <a:spcPts val="0"/>
              </a:spcBef>
              <a:defRPr sz="1400" b="1">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文本占位符 11"/>
          <p:cNvSpPr>
            <a:spLocks noGrp="1"/>
          </p:cNvSpPr>
          <p:nvPr>
            <p:ph type="body" sz="quarter" idx="11"/>
          </p:nvPr>
        </p:nvSpPr>
        <p:spPr>
          <a:xfrm>
            <a:off x="1249591" y="609269"/>
            <a:ext cx="6632575" cy="354012"/>
          </a:xfrm>
          <a:prstGeom prst="rect">
            <a:avLst/>
          </a:prstGeom>
        </p:spPr>
        <p:txBody>
          <a:bodyPr anchor="ctr"/>
          <a:lstStyle>
            <a:lvl1pPr marL="0" indent="0" algn="ctr">
              <a:buFontTx/>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Tree>
    <p:extLst>
      <p:ext uri="{BB962C8B-B14F-4D97-AF65-F5344CB8AC3E}">
        <p14:creationId xmlns:p14="http://schemas.microsoft.com/office/powerpoint/2010/main" val="149847873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0_标题幻灯片">
    <p:spTree>
      <p:nvGrpSpPr>
        <p:cNvPr id="1" name=""/>
        <p:cNvGrpSpPr/>
        <p:nvPr/>
      </p:nvGrpSpPr>
      <p:grpSpPr>
        <a:xfrm>
          <a:off x="0" y="0"/>
          <a:ext cx="0" cy="0"/>
          <a:chOff x="0" y="0"/>
          <a:chExt cx="0" cy="0"/>
        </a:xfrm>
      </p:grpSpPr>
      <p:sp>
        <p:nvSpPr>
          <p:cNvPr id="5" name="AutoShape 5"/>
          <p:cNvSpPr>
            <a:spLocks noChangeArrowheads="1"/>
          </p:cNvSpPr>
          <p:nvPr userDrawn="1"/>
        </p:nvSpPr>
        <p:spPr bwMode="auto">
          <a:xfrm>
            <a:off x="466344" y="609269"/>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文本占位符 11"/>
          <p:cNvSpPr>
            <a:spLocks noGrp="1"/>
          </p:cNvSpPr>
          <p:nvPr>
            <p:ph type="body" sz="quarter" idx="11"/>
          </p:nvPr>
        </p:nvSpPr>
        <p:spPr>
          <a:xfrm>
            <a:off x="1249591" y="609269"/>
            <a:ext cx="6632575" cy="354012"/>
          </a:xfrm>
          <a:prstGeom prst="rect">
            <a:avLst/>
          </a:prstGeom>
        </p:spPr>
        <p:txBody>
          <a:bodyPr anchor="ctr"/>
          <a:lstStyle>
            <a:lvl1pPr marL="0" indent="0" algn="ctr">
              <a:buFontTx/>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Tree>
    <p:extLst>
      <p:ext uri="{BB962C8B-B14F-4D97-AF65-F5344CB8AC3E}">
        <p14:creationId xmlns:p14="http://schemas.microsoft.com/office/powerpoint/2010/main" val="387529029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1_标题幻灯片">
    <p:spTree>
      <p:nvGrpSpPr>
        <p:cNvPr id="1" name=""/>
        <p:cNvGrpSpPr/>
        <p:nvPr/>
      </p:nvGrpSpPr>
      <p:grpSpPr>
        <a:xfrm>
          <a:off x="0" y="0"/>
          <a:ext cx="0" cy="0"/>
          <a:chOff x="0" y="0"/>
          <a:chExt cx="0" cy="0"/>
        </a:xfrm>
      </p:grpSpPr>
      <p:sp>
        <p:nvSpPr>
          <p:cNvPr id="16" name="AutoShape 12"/>
          <p:cNvSpPr>
            <a:spLocks noChangeArrowheads="1"/>
          </p:cNvSpPr>
          <p:nvPr userDrawn="1"/>
        </p:nvSpPr>
        <p:spPr bwMode="auto">
          <a:xfrm>
            <a:off x="466344" y="614833"/>
            <a:ext cx="8129016" cy="422275"/>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7" name="文本占位符 11"/>
          <p:cNvSpPr>
            <a:spLocks noGrp="1"/>
          </p:cNvSpPr>
          <p:nvPr>
            <p:ph type="body" sz="quarter" idx="10"/>
          </p:nvPr>
        </p:nvSpPr>
        <p:spPr>
          <a:xfrm>
            <a:off x="1249591" y="644074"/>
            <a:ext cx="6632575" cy="367721"/>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Tree>
    <p:extLst>
      <p:ext uri="{BB962C8B-B14F-4D97-AF65-F5344CB8AC3E}">
        <p14:creationId xmlns:p14="http://schemas.microsoft.com/office/powerpoint/2010/main" val="844419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6"/>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8" y="1151336"/>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8"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t>2023/9/28/Thu</a:t>
            </a:fld>
            <a:endParaRPr lang="zh-CN" altLang="en-US"/>
          </a:p>
        </p:txBody>
      </p:sp>
      <p:sp>
        <p:nvSpPr>
          <p:cNvPr id="8" name="页脚占位符 7"/>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2_标题幻灯片">
    <p:spTree>
      <p:nvGrpSpPr>
        <p:cNvPr id="1" name=""/>
        <p:cNvGrpSpPr/>
        <p:nvPr/>
      </p:nvGrpSpPr>
      <p:grpSpPr>
        <a:xfrm>
          <a:off x="0" y="0"/>
          <a:ext cx="0" cy="0"/>
          <a:chOff x="0" y="0"/>
          <a:chExt cx="0" cy="0"/>
        </a:xfrm>
      </p:grpSpPr>
      <p:sp>
        <p:nvSpPr>
          <p:cNvPr id="8" name="AutoShape 12"/>
          <p:cNvSpPr>
            <a:spLocks noChangeArrowheads="1"/>
          </p:cNvSpPr>
          <p:nvPr userDrawn="1"/>
        </p:nvSpPr>
        <p:spPr bwMode="auto">
          <a:xfrm>
            <a:off x="466344" y="614833"/>
            <a:ext cx="8129016" cy="422275"/>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2" name="文本占位符 11"/>
          <p:cNvSpPr>
            <a:spLocks noGrp="1"/>
          </p:cNvSpPr>
          <p:nvPr>
            <p:ph type="body" sz="quarter" idx="10"/>
          </p:nvPr>
        </p:nvSpPr>
        <p:spPr>
          <a:xfrm>
            <a:off x="1249591" y="644074"/>
            <a:ext cx="6632575" cy="367721"/>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
        <p:nvSpPr>
          <p:cNvPr id="5" name="内容占位符 7"/>
          <p:cNvSpPr>
            <a:spLocks noGrp="1"/>
          </p:cNvSpPr>
          <p:nvPr>
            <p:ph sz="quarter" idx="11"/>
          </p:nvPr>
        </p:nvSpPr>
        <p:spPr>
          <a:xfrm>
            <a:off x="466344" y="1040459"/>
            <a:ext cx="8129016" cy="3299721"/>
          </a:xfrm>
          <a:prstGeom prst="rect">
            <a:avLst/>
          </a:prstGeom>
        </p:spPr>
        <p:txBody>
          <a:bodyPr/>
          <a:lstStyle>
            <a:lvl1pPr marL="342900" indent="-342900">
              <a:lnSpc>
                <a:spcPts val="3000"/>
              </a:lnSpc>
              <a:spcBef>
                <a:spcPts val="0"/>
              </a:spcBef>
              <a:spcAft>
                <a:spcPts val="0"/>
              </a:spcAft>
              <a:buClr>
                <a:srgbClr val="0066CC"/>
              </a:buClr>
              <a:buFont typeface="Wingdings" panose="05000000000000000000" pitchFamily="2" charset="2"/>
              <a:buChar char="l"/>
              <a:defRPr lang="zh-CN" altLang="en-US" sz="2000" b="1" kern="1200" dirty="0" smtClean="0">
                <a:solidFill>
                  <a:schemeClr val="tx1"/>
                </a:solidFill>
                <a:latin typeface="微软雅黑" pitchFamily="34" charset="-122"/>
                <a:ea typeface="微软雅黑" pitchFamily="34" charset="-122"/>
                <a:cs typeface="+mn-cs"/>
              </a:defRPr>
            </a:lvl1pPr>
            <a:lvl2pPr marL="742950" indent="-285750">
              <a:lnSpc>
                <a:spcPts val="3000"/>
              </a:lnSpc>
              <a:spcBef>
                <a:spcPts val="0"/>
              </a:spcBef>
              <a:spcAft>
                <a:spcPts val="0"/>
              </a:spcAft>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spcAft>
                <a:spcPts val="0"/>
              </a:spcAft>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spcAft>
                <a:spcPts val="0"/>
              </a:spcAft>
              <a:defRPr sz="1400" b="1">
                <a:latin typeface="微软雅黑" panose="020B0503020204020204" pitchFamily="34" charset="-122"/>
                <a:ea typeface="微软雅黑" panose="020B0503020204020204" pitchFamily="34" charset="-122"/>
              </a:defRPr>
            </a:lvl4pPr>
            <a:lvl5pPr>
              <a:lnSpc>
                <a:spcPts val="3000"/>
              </a:lnSpc>
              <a:spcBef>
                <a:spcPts val="0"/>
              </a:spcBef>
              <a:spcAft>
                <a:spcPts val="0"/>
              </a:spcAft>
              <a:defRPr sz="1400" b="1">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43581019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3_标题幻灯片">
    <p:spTree>
      <p:nvGrpSpPr>
        <p:cNvPr id="1" name=""/>
        <p:cNvGrpSpPr/>
        <p:nvPr/>
      </p:nvGrpSpPr>
      <p:grpSpPr>
        <a:xfrm>
          <a:off x="0" y="0"/>
          <a:ext cx="0" cy="0"/>
          <a:chOff x="0" y="0"/>
          <a:chExt cx="0" cy="0"/>
        </a:xfrm>
      </p:grpSpPr>
      <p:sp>
        <p:nvSpPr>
          <p:cNvPr id="8" name="AutoShape 12"/>
          <p:cNvSpPr>
            <a:spLocks noChangeArrowheads="1"/>
          </p:cNvSpPr>
          <p:nvPr userDrawn="1"/>
        </p:nvSpPr>
        <p:spPr bwMode="auto">
          <a:xfrm>
            <a:off x="466344" y="614833"/>
            <a:ext cx="8129016" cy="422275"/>
          </a:xfrm>
          <a:prstGeom prst="roundRect">
            <a:avLst>
              <a:gd name="adj" fmla="val 16667"/>
            </a:avLst>
          </a:prstGeom>
          <a:solidFill>
            <a:srgbClr val="0070C0"/>
          </a:solidFill>
          <a:ln>
            <a:noFill/>
          </a:ln>
          <a:effectLst/>
          <a:scene3d>
            <a:camera prst="orthographicFront">
              <a:rot lat="0" lon="0" rev="0"/>
            </a:camera>
            <a:lightRig rig="glow" dir="t">
              <a:rot lat="0" lon="0" rev="14100000"/>
            </a:lightRig>
          </a:scene3d>
          <a:sp3d prstMaterial="softEdge">
            <a:bevelT h="254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vl="0" eaLnBrk="0" fontAlgn="auto" hangingPunct="0">
              <a:spcBef>
                <a:spcPts val="0"/>
              </a:spcBef>
              <a:spcAft>
                <a:spcPts val="0"/>
              </a:spcAft>
            </a:pPr>
            <a:endParaRPr lang="zh-CN" altLang="en-US">
              <a:latin typeface="宋体" panose="02010600030101010101" pitchFamily="2" charset="-122"/>
              <a:ea typeface="+mn-ea"/>
            </a:endParaRPr>
          </a:p>
        </p:txBody>
      </p:sp>
      <p:sp>
        <p:nvSpPr>
          <p:cNvPr id="12" name="文本占位符 11"/>
          <p:cNvSpPr>
            <a:spLocks noGrp="1"/>
          </p:cNvSpPr>
          <p:nvPr>
            <p:ph type="body" sz="quarter" idx="10"/>
          </p:nvPr>
        </p:nvSpPr>
        <p:spPr>
          <a:xfrm>
            <a:off x="1249591" y="653861"/>
            <a:ext cx="6632575" cy="334292"/>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
        <p:nvSpPr>
          <p:cNvPr id="5" name="内容占位符 7"/>
          <p:cNvSpPr>
            <a:spLocks noGrp="1"/>
          </p:cNvSpPr>
          <p:nvPr>
            <p:ph sz="quarter" idx="11"/>
          </p:nvPr>
        </p:nvSpPr>
        <p:spPr>
          <a:xfrm>
            <a:off x="466344" y="1034019"/>
            <a:ext cx="8129016" cy="3312601"/>
          </a:xfrm>
          <a:prstGeom prst="rect">
            <a:avLst/>
          </a:prstGeom>
        </p:spPr>
        <p:txBody>
          <a:bodyPr/>
          <a:lstStyle>
            <a:lvl1pPr marL="342900" indent="-342900">
              <a:lnSpc>
                <a:spcPts val="3000"/>
              </a:lnSpc>
              <a:spcBef>
                <a:spcPts val="0"/>
              </a:spcBef>
              <a:spcAft>
                <a:spcPts val="0"/>
              </a:spcAft>
              <a:buClr>
                <a:srgbClr val="0066CC"/>
              </a:buClr>
              <a:buFont typeface="Wingdings" panose="05000000000000000000" pitchFamily="2" charset="2"/>
              <a:buChar char="l"/>
              <a:defRPr lang="zh-CN" altLang="en-US" sz="2000" b="1" kern="1200" dirty="0" smtClean="0">
                <a:solidFill>
                  <a:schemeClr val="tx1"/>
                </a:solidFill>
                <a:latin typeface="微软雅黑" pitchFamily="34" charset="-122"/>
                <a:ea typeface="微软雅黑" pitchFamily="34" charset="-122"/>
                <a:cs typeface="+mn-cs"/>
              </a:defRPr>
            </a:lvl1pPr>
            <a:lvl2pPr marL="742950" indent="-285750">
              <a:lnSpc>
                <a:spcPts val="3000"/>
              </a:lnSpc>
              <a:spcBef>
                <a:spcPts val="0"/>
              </a:spcBef>
              <a:spcAft>
                <a:spcPts val="0"/>
              </a:spcAft>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spcAft>
                <a:spcPts val="0"/>
              </a:spcAft>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spcAft>
                <a:spcPts val="0"/>
              </a:spcAft>
              <a:defRPr sz="1400" b="1">
                <a:latin typeface="微软雅黑" panose="020B0503020204020204" pitchFamily="34" charset="-122"/>
                <a:ea typeface="微软雅黑" panose="020B0503020204020204" pitchFamily="34" charset="-122"/>
              </a:defRPr>
            </a:lvl4pPr>
            <a:lvl5pPr>
              <a:lnSpc>
                <a:spcPts val="3000"/>
              </a:lnSpc>
              <a:spcBef>
                <a:spcPts val="0"/>
              </a:spcBef>
              <a:spcAft>
                <a:spcPts val="0"/>
              </a:spcAft>
              <a:defRPr sz="1400" b="1">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05336745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7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349115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634941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4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845707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5_标题幻灯片">
    <p:spTree>
      <p:nvGrpSpPr>
        <p:cNvPr id="1" name=""/>
        <p:cNvGrpSpPr/>
        <p:nvPr/>
      </p:nvGrpSpPr>
      <p:grpSpPr>
        <a:xfrm>
          <a:off x="0" y="0"/>
          <a:ext cx="0" cy="0"/>
          <a:chOff x="0" y="0"/>
          <a:chExt cx="0" cy="0"/>
        </a:xfrm>
      </p:grpSpPr>
      <p:sp>
        <p:nvSpPr>
          <p:cNvPr id="4" name="AutoShape 5"/>
          <p:cNvSpPr>
            <a:spLocks noChangeArrowheads="1"/>
          </p:cNvSpPr>
          <p:nvPr/>
        </p:nvSpPr>
        <p:spPr bwMode="auto">
          <a:xfrm>
            <a:off x="466344" y="609269"/>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内容占位符 7"/>
          <p:cNvSpPr>
            <a:spLocks noGrp="1"/>
          </p:cNvSpPr>
          <p:nvPr>
            <p:ph sz="quarter" idx="10"/>
          </p:nvPr>
        </p:nvSpPr>
        <p:spPr>
          <a:xfrm>
            <a:off x="466344" y="969626"/>
            <a:ext cx="8129016" cy="3389873"/>
          </a:xfrm>
          <a:prstGeom prst="rect">
            <a:avLst/>
          </a:prstGeom>
        </p:spPr>
        <p:txBody>
          <a:bodyPr/>
          <a:lstStyle>
            <a:lvl1pPr marL="342900" indent="-342900">
              <a:lnSpc>
                <a:spcPts val="3000"/>
              </a:lnSpc>
              <a:spcBef>
                <a:spcPts val="0"/>
              </a:spcBef>
              <a:buClr>
                <a:srgbClr val="0066CC"/>
              </a:buClr>
              <a:buFont typeface="Wingdings" panose="05000000000000000000" pitchFamily="2" charset="2"/>
              <a:buChar char="l"/>
              <a:defRPr lang="zh-CN" altLang="en-US" sz="2000" b="1" kern="1200" dirty="0" smtClean="0">
                <a:solidFill>
                  <a:schemeClr val="tx1"/>
                </a:solidFill>
                <a:latin typeface="微软雅黑" pitchFamily="34" charset="-122"/>
                <a:ea typeface="微软雅黑" pitchFamily="34" charset="-122"/>
                <a:cs typeface="+mn-cs"/>
              </a:defRPr>
            </a:lvl1pPr>
            <a:lvl2pPr marL="742950" indent="-285750">
              <a:lnSpc>
                <a:spcPts val="3000"/>
              </a:lnSpc>
              <a:spcBef>
                <a:spcPts val="0"/>
              </a:spcBef>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defRPr sz="1400" b="1">
                <a:latin typeface="微软雅黑" panose="020B0503020204020204" pitchFamily="34" charset="-122"/>
                <a:ea typeface="微软雅黑" panose="020B0503020204020204" pitchFamily="34" charset="-122"/>
              </a:defRPr>
            </a:lvl4pPr>
            <a:lvl5pPr>
              <a:lnSpc>
                <a:spcPts val="3000"/>
              </a:lnSpc>
              <a:spcBef>
                <a:spcPts val="0"/>
              </a:spcBef>
              <a:defRPr sz="1400" b="1">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文本占位符 11"/>
          <p:cNvSpPr>
            <a:spLocks noGrp="1"/>
          </p:cNvSpPr>
          <p:nvPr>
            <p:ph type="body" sz="quarter" idx="11"/>
          </p:nvPr>
        </p:nvSpPr>
        <p:spPr>
          <a:xfrm>
            <a:off x="1249591" y="609269"/>
            <a:ext cx="6632575" cy="354012"/>
          </a:xfrm>
          <a:prstGeom prst="rect">
            <a:avLst/>
          </a:prstGeom>
        </p:spPr>
        <p:txBody>
          <a:bodyPr anchor="ctr"/>
          <a:lstStyle>
            <a:lvl1pPr marL="0" indent="0" algn="ctr">
              <a:buFontTx/>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Tree>
    <p:extLst>
      <p:ext uri="{BB962C8B-B14F-4D97-AF65-F5344CB8AC3E}">
        <p14:creationId xmlns:p14="http://schemas.microsoft.com/office/powerpoint/2010/main" val="27883447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6_标题幻灯片">
    <p:spTree>
      <p:nvGrpSpPr>
        <p:cNvPr id="1" name=""/>
        <p:cNvGrpSpPr/>
        <p:nvPr/>
      </p:nvGrpSpPr>
      <p:grpSpPr>
        <a:xfrm>
          <a:off x="0" y="0"/>
          <a:ext cx="0" cy="0"/>
          <a:chOff x="0" y="0"/>
          <a:chExt cx="0" cy="0"/>
        </a:xfrm>
      </p:grpSpPr>
      <p:sp>
        <p:nvSpPr>
          <p:cNvPr id="5" name="AutoShape 5"/>
          <p:cNvSpPr>
            <a:spLocks noChangeArrowheads="1"/>
          </p:cNvSpPr>
          <p:nvPr userDrawn="1"/>
        </p:nvSpPr>
        <p:spPr bwMode="auto">
          <a:xfrm>
            <a:off x="466344" y="609269"/>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文本占位符 11"/>
          <p:cNvSpPr>
            <a:spLocks noGrp="1"/>
          </p:cNvSpPr>
          <p:nvPr>
            <p:ph type="body" sz="quarter" idx="11"/>
          </p:nvPr>
        </p:nvSpPr>
        <p:spPr>
          <a:xfrm>
            <a:off x="1249591" y="609269"/>
            <a:ext cx="6632575" cy="354012"/>
          </a:xfrm>
          <a:prstGeom prst="rect">
            <a:avLst/>
          </a:prstGeom>
        </p:spPr>
        <p:txBody>
          <a:bodyPr anchor="ctr"/>
          <a:lstStyle>
            <a:lvl1pPr marL="0" indent="0" algn="ctr">
              <a:buFontTx/>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Tree>
    <p:extLst>
      <p:ext uri="{BB962C8B-B14F-4D97-AF65-F5344CB8AC3E}">
        <p14:creationId xmlns:p14="http://schemas.microsoft.com/office/powerpoint/2010/main" val="202531077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7_标题幻灯片">
    <p:spTree>
      <p:nvGrpSpPr>
        <p:cNvPr id="1" name=""/>
        <p:cNvGrpSpPr/>
        <p:nvPr/>
      </p:nvGrpSpPr>
      <p:grpSpPr>
        <a:xfrm>
          <a:off x="0" y="0"/>
          <a:ext cx="0" cy="0"/>
          <a:chOff x="0" y="0"/>
          <a:chExt cx="0" cy="0"/>
        </a:xfrm>
      </p:grpSpPr>
      <p:sp>
        <p:nvSpPr>
          <p:cNvPr id="16" name="AutoShape 12"/>
          <p:cNvSpPr>
            <a:spLocks noChangeArrowheads="1"/>
          </p:cNvSpPr>
          <p:nvPr userDrawn="1"/>
        </p:nvSpPr>
        <p:spPr bwMode="auto">
          <a:xfrm>
            <a:off x="466344" y="614833"/>
            <a:ext cx="8129016" cy="422275"/>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7" name="文本占位符 11"/>
          <p:cNvSpPr>
            <a:spLocks noGrp="1"/>
          </p:cNvSpPr>
          <p:nvPr>
            <p:ph type="body" sz="quarter" idx="10"/>
          </p:nvPr>
        </p:nvSpPr>
        <p:spPr>
          <a:xfrm>
            <a:off x="1249591" y="644074"/>
            <a:ext cx="6632575" cy="367721"/>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Tree>
    <p:extLst>
      <p:ext uri="{BB962C8B-B14F-4D97-AF65-F5344CB8AC3E}">
        <p14:creationId xmlns:p14="http://schemas.microsoft.com/office/powerpoint/2010/main" val="292342196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8_标题幻灯片">
    <p:spTree>
      <p:nvGrpSpPr>
        <p:cNvPr id="1" name=""/>
        <p:cNvGrpSpPr/>
        <p:nvPr/>
      </p:nvGrpSpPr>
      <p:grpSpPr>
        <a:xfrm>
          <a:off x="0" y="0"/>
          <a:ext cx="0" cy="0"/>
          <a:chOff x="0" y="0"/>
          <a:chExt cx="0" cy="0"/>
        </a:xfrm>
      </p:grpSpPr>
      <p:sp>
        <p:nvSpPr>
          <p:cNvPr id="8" name="AutoShape 12"/>
          <p:cNvSpPr>
            <a:spLocks noChangeArrowheads="1"/>
          </p:cNvSpPr>
          <p:nvPr userDrawn="1"/>
        </p:nvSpPr>
        <p:spPr bwMode="auto">
          <a:xfrm>
            <a:off x="466344" y="614833"/>
            <a:ext cx="8129016" cy="422275"/>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2" name="文本占位符 11"/>
          <p:cNvSpPr>
            <a:spLocks noGrp="1"/>
          </p:cNvSpPr>
          <p:nvPr>
            <p:ph type="body" sz="quarter" idx="10"/>
          </p:nvPr>
        </p:nvSpPr>
        <p:spPr>
          <a:xfrm>
            <a:off x="1249591" y="644074"/>
            <a:ext cx="6632575" cy="367721"/>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
        <p:nvSpPr>
          <p:cNvPr id="5" name="内容占位符 7"/>
          <p:cNvSpPr>
            <a:spLocks noGrp="1"/>
          </p:cNvSpPr>
          <p:nvPr>
            <p:ph sz="quarter" idx="11"/>
          </p:nvPr>
        </p:nvSpPr>
        <p:spPr>
          <a:xfrm>
            <a:off x="466344" y="1040459"/>
            <a:ext cx="8129016" cy="3299721"/>
          </a:xfrm>
          <a:prstGeom prst="rect">
            <a:avLst/>
          </a:prstGeom>
        </p:spPr>
        <p:txBody>
          <a:bodyPr/>
          <a:lstStyle>
            <a:lvl1pPr marL="342900" indent="-342900">
              <a:lnSpc>
                <a:spcPts val="3000"/>
              </a:lnSpc>
              <a:spcBef>
                <a:spcPts val="0"/>
              </a:spcBef>
              <a:spcAft>
                <a:spcPts val="0"/>
              </a:spcAft>
              <a:buClr>
                <a:srgbClr val="0066CC"/>
              </a:buClr>
              <a:buFont typeface="Wingdings" panose="05000000000000000000" pitchFamily="2" charset="2"/>
              <a:buChar char="l"/>
              <a:defRPr lang="zh-CN" altLang="en-US" sz="2000" b="1" kern="1200" dirty="0" smtClean="0">
                <a:solidFill>
                  <a:schemeClr val="tx1"/>
                </a:solidFill>
                <a:latin typeface="微软雅黑" pitchFamily="34" charset="-122"/>
                <a:ea typeface="微软雅黑" pitchFamily="34" charset="-122"/>
                <a:cs typeface="+mn-cs"/>
              </a:defRPr>
            </a:lvl1pPr>
            <a:lvl2pPr marL="742950" indent="-285750">
              <a:lnSpc>
                <a:spcPts val="3000"/>
              </a:lnSpc>
              <a:spcBef>
                <a:spcPts val="0"/>
              </a:spcBef>
              <a:spcAft>
                <a:spcPts val="0"/>
              </a:spcAft>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spcAft>
                <a:spcPts val="0"/>
              </a:spcAft>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spcAft>
                <a:spcPts val="0"/>
              </a:spcAft>
              <a:defRPr sz="1400" b="1">
                <a:latin typeface="微软雅黑" panose="020B0503020204020204" pitchFamily="34" charset="-122"/>
                <a:ea typeface="微软雅黑" panose="020B0503020204020204" pitchFamily="34" charset="-122"/>
              </a:defRPr>
            </a:lvl4pPr>
            <a:lvl5pPr>
              <a:lnSpc>
                <a:spcPts val="3000"/>
              </a:lnSpc>
              <a:spcBef>
                <a:spcPts val="0"/>
              </a:spcBef>
              <a:spcAft>
                <a:spcPts val="0"/>
              </a:spcAft>
              <a:defRPr sz="1400" b="1">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32387970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9_标题幻灯片">
    <p:spTree>
      <p:nvGrpSpPr>
        <p:cNvPr id="1" name=""/>
        <p:cNvGrpSpPr/>
        <p:nvPr/>
      </p:nvGrpSpPr>
      <p:grpSpPr>
        <a:xfrm>
          <a:off x="0" y="0"/>
          <a:ext cx="0" cy="0"/>
          <a:chOff x="0" y="0"/>
          <a:chExt cx="0" cy="0"/>
        </a:xfrm>
      </p:grpSpPr>
      <p:sp>
        <p:nvSpPr>
          <p:cNvPr id="8" name="AutoShape 12"/>
          <p:cNvSpPr>
            <a:spLocks noChangeArrowheads="1"/>
          </p:cNvSpPr>
          <p:nvPr userDrawn="1"/>
        </p:nvSpPr>
        <p:spPr bwMode="auto">
          <a:xfrm>
            <a:off x="466344" y="614833"/>
            <a:ext cx="8129016" cy="422275"/>
          </a:xfrm>
          <a:prstGeom prst="roundRect">
            <a:avLst>
              <a:gd name="adj" fmla="val 16667"/>
            </a:avLst>
          </a:prstGeom>
          <a:solidFill>
            <a:srgbClr val="0070C0"/>
          </a:solidFill>
          <a:ln>
            <a:noFill/>
          </a:ln>
          <a:effectLst/>
          <a:scene3d>
            <a:camera prst="orthographicFront">
              <a:rot lat="0" lon="0" rev="0"/>
            </a:camera>
            <a:lightRig rig="glow" dir="t">
              <a:rot lat="0" lon="0" rev="14100000"/>
            </a:lightRig>
          </a:scene3d>
          <a:sp3d prstMaterial="softEdge">
            <a:bevelT h="254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vl="0" eaLnBrk="0" fontAlgn="auto" hangingPunct="0">
              <a:spcBef>
                <a:spcPts val="0"/>
              </a:spcBef>
              <a:spcAft>
                <a:spcPts val="0"/>
              </a:spcAft>
            </a:pPr>
            <a:endParaRPr lang="zh-CN" altLang="en-US">
              <a:latin typeface="宋体" panose="02010600030101010101" pitchFamily="2" charset="-122"/>
              <a:ea typeface="+mn-ea"/>
            </a:endParaRPr>
          </a:p>
        </p:txBody>
      </p:sp>
      <p:sp>
        <p:nvSpPr>
          <p:cNvPr id="12" name="文本占位符 11"/>
          <p:cNvSpPr>
            <a:spLocks noGrp="1"/>
          </p:cNvSpPr>
          <p:nvPr>
            <p:ph type="body" sz="quarter" idx="10"/>
          </p:nvPr>
        </p:nvSpPr>
        <p:spPr>
          <a:xfrm>
            <a:off x="1249591" y="653861"/>
            <a:ext cx="6632575" cy="334292"/>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
        <p:nvSpPr>
          <p:cNvPr id="5" name="内容占位符 7"/>
          <p:cNvSpPr>
            <a:spLocks noGrp="1"/>
          </p:cNvSpPr>
          <p:nvPr>
            <p:ph sz="quarter" idx="11"/>
          </p:nvPr>
        </p:nvSpPr>
        <p:spPr>
          <a:xfrm>
            <a:off x="466344" y="1034019"/>
            <a:ext cx="8129016" cy="3312601"/>
          </a:xfrm>
          <a:prstGeom prst="rect">
            <a:avLst/>
          </a:prstGeom>
        </p:spPr>
        <p:txBody>
          <a:bodyPr/>
          <a:lstStyle>
            <a:lvl1pPr marL="342900" indent="-342900">
              <a:lnSpc>
                <a:spcPts val="3000"/>
              </a:lnSpc>
              <a:spcBef>
                <a:spcPts val="0"/>
              </a:spcBef>
              <a:spcAft>
                <a:spcPts val="0"/>
              </a:spcAft>
              <a:buClr>
                <a:srgbClr val="0066CC"/>
              </a:buClr>
              <a:buFont typeface="Wingdings" panose="05000000000000000000" pitchFamily="2" charset="2"/>
              <a:buChar char="l"/>
              <a:defRPr lang="zh-CN" altLang="en-US" sz="2000" b="1" kern="1200" dirty="0" smtClean="0">
                <a:solidFill>
                  <a:schemeClr val="tx1"/>
                </a:solidFill>
                <a:latin typeface="微软雅黑" pitchFamily="34" charset="-122"/>
                <a:ea typeface="微软雅黑" pitchFamily="34" charset="-122"/>
                <a:cs typeface="+mn-cs"/>
              </a:defRPr>
            </a:lvl1pPr>
            <a:lvl2pPr marL="742950" indent="-285750">
              <a:lnSpc>
                <a:spcPts val="3000"/>
              </a:lnSpc>
              <a:spcBef>
                <a:spcPts val="0"/>
              </a:spcBef>
              <a:spcAft>
                <a:spcPts val="0"/>
              </a:spcAft>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spcAft>
                <a:spcPts val="0"/>
              </a:spcAft>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spcAft>
                <a:spcPts val="0"/>
              </a:spcAft>
              <a:defRPr sz="1400" b="1">
                <a:latin typeface="微软雅黑" panose="020B0503020204020204" pitchFamily="34" charset="-122"/>
                <a:ea typeface="微软雅黑" panose="020B0503020204020204" pitchFamily="34" charset="-122"/>
              </a:defRPr>
            </a:lvl4pPr>
            <a:lvl5pPr>
              <a:lnSpc>
                <a:spcPts val="3000"/>
              </a:lnSpc>
              <a:spcBef>
                <a:spcPts val="0"/>
              </a:spcBef>
              <a:spcAft>
                <a:spcPts val="0"/>
              </a:spcAft>
              <a:defRPr sz="1400" b="1">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856886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t>2023/9/28/Thu</a:t>
            </a:fld>
            <a:endParaRPr lang="zh-CN" altLang="en-US"/>
          </a:p>
        </p:txBody>
      </p:sp>
      <p:sp>
        <p:nvSpPr>
          <p:cNvPr id="4" name="页脚占位符 3"/>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9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395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t>2023/9/28/Thu</a:t>
            </a:fld>
            <a:endParaRPr lang="zh-CN" altLang="en-US"/>
          </a:p>
        </p:txBody>
      </p:sp>
      <p:sp>
        <p:nvSpPr>
          <p:cNvPr id="3" name="页脚占位符 2"/>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9"/>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3" y="1076327"/>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t>2023/9/28/Thu</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4"/>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t>2023/9/28/Thu</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GI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9" Type="http://schemas.openxmlformats.org/officeDocument/2006/relationships/slideLayout" Target="../slideLayouts/slideLayout53.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42" Type="http://schemas.openxmlformats.org/officeDocument/2006/relationships/slideLayout" Target="../slideLayouts/slideLayout56.xml"/><Relationship Id="rId47" Type="http://schemas.openxmlformats.org/officeDocument/2006/relationships/theme" Target="../theme/theme2.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40" Type="http://schemas.openxmlformats.org/officeDocument/2006/relationships/slideLayout" Target="../slideLayouts/slideLayout54.xml"/><Relationship Id="rId45" Type="http://schemas.openxmlformats.org/officeDocument/2006/relationships/slideLayout" Target="../slideLayouts/slideLayout59.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4" Type="http://schemas.openxmlformats.org/officeDocument/2006/relationships/slideLayout" Target="../slideLayouts/slideLayout58.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slideLayout" Target="../slideLayouts/slideLayout57.xml"/><Relationship Id="rId48" Type="http://schemas.openxmlformats.org/officeDocument/2006/relationships/image" Target="../media/image2.GIF"/><Relationship Id="rId8" Type="http://schemas.openxmlformats.org/officeDocument/2006/relationships/slideLayout" Target="../slideLayouts/slideLayout22.xml"/><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 Id="rId46" Type="http://schemas.openxmlformats.org/officeDocument/2006/relationships/slideLayout" Target="../slideLayouts/slideLayout60.xml"/><Relationship Id="rId20" Type="http://schemas.openxmlformats.org/officeDocument/2006/relationships/slideLayout" Target="../slideLayouts/slideLayout34.xml"/><Relationship Id="rId41"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 name="Line 3"/>
          <p:cNvSpPr>
            <a:spLocks noChangeShapeType="1"/>
          </p:cNvSpPr>
          <p:nvPr userDrawn="1"/>
        </p:nvSpPr>
        <p:spPr bwMode="auto">
          <a:xfrm>
            <a:off x="0" y="428092"/>
            <a:ext cx="9144000" cy="0"/>
          </a:xfrm>
          <a:prstGeom prst="line">
            <a:avLst/>
          </a:prstGeom>
          <a:noFill/>
          <a:ln w="25400" algn="ctr">
            <a:solidFill>
              <a:srgbClr val="85D1F7"/>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 name="矩形 19"/>
          <p:cNvSpPr/>
          <p:nvPr userDrawn="1"/>
        </p:nvSpPr>
        <p:spPr>
          <a:xfrm>
            <a:off x="4231482" y="123478"/>
            <a:ext cx="681036" cy="4655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Line 3"/>
          <p:cNvSpPr>
            <a:spLocks noChangeShapeType="1"/>
          </p:cNvSpPr>
          <p:nvPr userDrawn="1"/>
        </p:nvSpPr>
        <p:spPr bwMode="auto">
          <a:xfrm>
            <a:off x="0" y="301530"/>
            <a:ext cx="2960498" cy="0"/>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pPr lvl="0"/>
            <a:endParaRPr lang="zh-CN" altLang="en-US"/>
          </a:p>
        </p:txBody>
      </p:sp>
      <p:sp>
        <p:nvSpPr>
          <p:cNvPr id="23" name="Rectangle 5"/>
          <p:cNvSpPr>
            <a:spLocks noChangeArrowheads="1"/>
          </p:cNvSpPr>
          <p:nvPr userDrawn="1"/>
        </p:nvSpPr>
        <p:spPr bwMode="auto">
          <a:xfrm>
            <a:off x="2960498" y="164857"/>
            <a:ext cx="1367682" cy="2616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fr-FR" sz="1100" b="1" dirty="0">
                <a:solidFill>
                  <a:srgbClr val="0070C0"/>
                </a:solidFill>
                <a:latin typeface="微软雅黑" panose="020B0503020204020204" pitchFamily="34" charset="-122"/>
                <a:ea typeface="微软雅黑" panose="020B0503020204020204" pitchFamily="34" charset="-122"/>
              </a:rPr>
              <a:t>计算机网络</a:t>
            </a:r>
            <a:r>
              <a:rPr lang="en-US" altLang="zh-CN" sz="1100" b="1" dirty="0">
                <a:solidFill>
                  <a:srgbClr val="0070C0"/>
                </a:solidFill>
                <a:latin typeface="微软雅黑" panose="020B0503020204020204" pitchFamily="34" charset="-122"/>
                <a:ea typeface="微软雅黑" panose="020B0503020204020204" pitchFamily="34" charset="-122"/>
              </a:rPr>
              <a:t>(</a:t>
            </a:r>
            <a:r>
              <a:rPr lang="zh-CN" altLang="en-US" sz="1100" b="1" dirty="0">
                <a:solidFill>
                  <a:srgbClr val="0070C0"/>
                </a:solidFill>
                <a:latin typeface="微软雅黑" panose="020B0503020204020204" pitchFamily="34" charset="-122"/>
                <a:ea typeface="微软雅黑" panose="020B0503020204020204" pitchFamily="34" charset="-122"/>
              </a:rPr>
              <a:t>第</a:t>
            </a:r>
            <a:r>
              <a:rPr lang="en-US" altLang="zh-CN" sz="1100" b="1" dirty="0">
                <a:solidFill>
                  <a:srgbClr val="0070C0"/>
                </a:solidFill>
                <a:latin typeface="微软雅黑" panose="020B0503020204020204" pitchFamily="34" charset="-122"/>
                <a:ea typeface="微软雅黑" panose="020B0503020204020204" pitchFamily="34" charset="-122"/>
              </a:rPr>
              <a:t>7</a:t>
            </a:r>
            <a:r>
              <a:rPr lang="zh-CN" altLang="en-US" sz="1100" b="1" dirty="0">
                <a:solidFill>
                  <a:srgbClr val="0070C0"/>
                </a:solidFill>
                <a:latin typeface="微软雅黑" panose="020B0503020204020204" pitchFamily="34" charset="-122"/>
                <a:ea typeface="微软雅黑" panose="020B0503020204020204" pitchFamily="34" charset="-122"/>
              </a:rPr>
              <a:t>版</a:t>
            </a:r>
            <a:r>
              <a:rPr lang="en-US" altLang="zh-CN" sz="1100" b="1" dirty="0">
                <a:solidFill>
                  <a:srgbClr val="0070C0"/>
                </a:solidFill>
                <a:latin typeface="微软雅黑" panose="020B0503020204020204" pitchFamily="34" charset="-122"/>
                <a:ea typeface="微软雅黑" panose="020B0503020204020204" pitchFamily="34" charset="-122"/>
              </a:rPr>
              <a:t>)</a:t>
            </a:r>
            <a:endParaRPr lang="fr-FR" sz="1100" b="1" dirty="0">
              <a:solidFill>
                <a:srgbClr val="0070C0"/>
              </a:solidFill>
              <a:latin typeface="微软雅黑" panose="020B0503020204020204" pitchFamily="34" charset="-122"/>
              <a:ea typeface="微软雅黑" panose="020B0503020204020204" pitchFamily="34" charset="-122"/>
            </a:endParaRPr>
          </a:p>
        </p:txBody>
      </p:sp>
      <p:sp>
        <p:nvSpPr>
          <p:cNvPr id="24" name="椭圆 23"/>
          <p:cNvSpPr/>
          <p:nvPr userDrawn="1"/>
        </p:nvSpPr>
        <p:spPr>
          <a:xfrm>
            <a:off x="2942045" y="259181"/>
            <a:ext cx="84698" cy="84698"/>
          </a:xfrm>
          <a:prstGeom prst="ellipse">
            <a:avLst/>
          </a:prstGeom>
          <a:solidFill>
            <a:schemeClr val="bg1"/>
          </a:solidFill>
          <a:ln w="12700" algn="ctr">
            <a:solidFill>
              <a:srgbClr val="00B050"/>
            </a:solidFill>
            <a:round/>
          </a:ln>
        </p:spPr>
        <p:txBody>
          <a:bodyPr/>
          <a:lstStyle/>
          <a:p>
            <a:pPr lvl="0"/>
            <a:endParaRPr lang="zh-CN" altLang="en-US">
              <a:solidFill>
                <a:schemeClr val="tx1"/>
              </a:solidFill>
              <a:latin typeface="Arial" panose="020B0604020202020204" pitchFamily="34" charset="0"/>
              <a:ea typeface="宋体" panose="02010600030101010101" pitchFamily="2" charset="-122"/>
            </a:endParaRPr>
          </a:p>
        </p:txBody>
      </p:sp>
      <p:sp>
        <p:nvSpPr>
          <p:cNvPr id="25" name="Line 3"/>
          <p:cNvSpPr>
            <a:spLocks noChangeShapeType="1"/>
          </p:cNvSpPr>
          <p:nvPr userDrawn="1"/>
        </p:nvSpPr>
        <p:spPr bwMode="auto">
          <a:xfrm>
            <a:off x="5671079" y="301530"/>
            <a:ext cx="3472921" cy="0"/>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pPr lvl="0"/>
            <a:endParaRPr lang="zh-CN" altLang="en-US"/>
          </a:p>
        </p:txBody>
      </p:sp>
      <p:sp>
        <p:nvSpPr>
          <p:cNvPr id="26" name="椭圆 25"/>
          <p:cNvSpPr/>
          <p:nvPr userDrawn="1"/>
        </p:nvSpPr>
        <p:spPr>
          <a:xfrm>
            <a:off x="5671079" y="259181"/>
            <a:ext cx="84698" cy="84698"/>
          </a:xfrm>
          <a:prstGeom prst="ellipse">
            <a:avLst/>
          </a:prstGeom>
          <a:solidFill>
            <a:schemeClr val="bg1"/>
          </a:solidFill>
          <a:ln w="12700" algn="ctr">
            <a:solidFill>
              <a:srgbClr val="00B050"/>
            </a:solidFill>
            <a:round/>
          </a:ln>
        </p:spPr>
        <p:txBody>
          <a:bodyPr/>
          <a:lstStyle/>
          <a:p>
            <a:pPr lvl="0"/>
            <a:endParaRPr lang="zh-CN" altLang="en-US">
              <a:solidFill>
                <a:schemeClr val="tx1"/>
              </a:solidFill>
              <a:latin typeface="Arial" panose="020B0604020202020204" pitchFamily="34" charset="0"/>
              <a:ea typeface="宋体" panose="02010600030101010101" pitchFamily="2" charset="-122"/>
            </a:endParaRPr>
          </a:p>
        </p:txBody>
      </p:sp>
      <p:sp>
        <p:nvSpPr>
          <p:cNvPr id="12" name="Line 3"/>
          <p:cNvSpPr>
            <a:spLocks noChangeShapeType="1"/>
          </p:cNvSpPr>
          <p:nvPr userDrawn="1"/>
        </p:nvSpPr>
        <p:spPr bwMode="auto">
          <a:xfrm>
            <a:off x="1266825" y="4803775"/>
            <a:ext cx="6942138" cy="0"/>
          </a:xfrm>
          <a:prstGeom prst="line">
            <a:avLst/>
          </a:prstGeom>
          <a:noFill/>
          <a:ln w="19050" algn="ctr">
            <a:solidFill>
              <a:srgbClr val="85D1F7"/>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 name="Rectangle 9"/>
          <p:cNvSpPr>
            <a:spLocks noChangeArrowheads="1"/>
          </p:cNvSpPr>
          <p:nvPr userDrawn="1"/>
        </p:nvSpPr>
        <p:spPr bwMode="auto">
          <a:xfrm>
            <a:off x="8208963" y="4394200"/>
            <a:ext cx="609600" cy="609600"/>
          </a:xfrm>
          <a:prstGeom prst="rect">
            <a:avLst/>
          </a:prstGeom>
          <a:solidFill>
            <a:schemeClr val="bg1"/>
          </a:solidFill>
          <a:ln w="25400" algn="ctr">
            <a:solidFill>
              <a:srgbClr val="85D1F7"/>
            </a:solidFill>
            <a:miter lim="800000"/>
          </a:ln>
        </p:spPr>
        <p:txBody>
          <a:bodyPr wrap="none" anchor="ctr"/>
          <a:lstStyle/>
          <a:p>
            <a:pPr algn="ctr" eaLnBrk="0" hangingPunct="0"/>
            <a:endParaRPr lang="fr-FR" altLang="zh-CN">
              <a:cs typeface="Arial" panose="020B0604020202020204" pitchFamily="34" charset="0"/>
            </a:endParaRPr>
          </a:p>
        </p:txBody>
      </p:sp>
      <p:pic>
        <p:nvPicPr>
          <p:cNvPr id="15" name="图片 14"/>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4392827" y="149234"/>
            <a:ext cx="358346" cy="45868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37" r:id="rId12"/>
    <p:sldLayoutId id="2147483738" r:id="rId13"/>
    <p:sldLayoutId id="2147483756"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7" name="Line 3"/>
          <p:cNvSpPr>
            <a:spLocks noChangeShapeType="1"/>
          </p:cNvSpPr>
          <p:nvPr userDrawn="1"/>
        </p:nvSpPr>
        <p:spPr bwMode="auto">
          <a:xfrm>
            <a:off x="0" y="428625"/>
            <a:ext cx="9144000" cy="0"/>
          </a:xfrm>
          <a:prstGeom prst="line">
            <a:avLst/>
          </a:prstGeom>
          <a:noFill/>
          <a:ln w="25400" algn="ctr">
            <a:solidFill>
              <a:srgbClr val="85D1F7"/>
            </a:solidFill>
            <a:round/>
          </a:ln>
          <a:extLst>
            <a:ext uri="{909E8E84-426E-40DD-AFC4-6F175D3DCCD1}">
              <a14:hiddenFill xmlns:a14="http://schemas.microsoft.com/office/drawing/2010/main">
                <a:noFill/>
              </a14:hiddenFill>
            </a:ext>
          </a:extLst>
        </p:spPr>
        <p:txBody>
          <a:bodyPr/>
          <a:lstStyle/>
          <a:p>
            <a:endParaRPr lang="zh-CN" altLang="en-US"/>
          </a:p>
        </p:txBody>
      </p:sp>
      <p:sp>
        <p:nvSpPr>
          <p:cNvPr id="8" name="矩形 7"/>
          <p:cNvSpPr/>
          <p:nvPr userDrawn="1"/>
        </p:nvSpPr>
        <p:spPr>
          <a:xfrm>
            <a:off x="4232275" y="123825"/>
            <a:ext cx="679450" cy="465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29" name="Line 3"/>
          <p:cNvSpPr>
            <a:spLocks noChangeShapeType="1"/>
          </p:cNvSpPr>
          <p:nvPr userDrawn="1"/>
        </p:nvSpPr>
        <p:spPr bwMode="auto">
          <a:xfrm>
            <a:off x="0" y="301625"/>
            <a:ext cx="2960688" cy="0"/>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31" name="Rectangle 5"/>
          <p:cNvSpPr>
            <a:spLocks noChangeArrowheads="1"/>
          </p:cNvSpPr>
          <p:nvPr userDrawn="1"/>
        </p:nvSpPr>
        <p:spPr bwMode="auto">
          <a:xfrm>
            <a:off x="3437538" y="165100"/>
            <a:ext cx="889987" cy="2616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fr-FR" sz="1100" b="1" dirty="0">
                <a:solidFill>
                  <a:srgbClr val="0070C0"/>
                </a:solidFill>
                <a:latin typeface="微软雅黑" panose="020B0503020204020204" pitchFamily="34" charset="-122"/>
                <a:ea typeface="微软雅黑" panose="020B0503020204020204" pitchFamily="34" charset="-122"/>
              </a:rPr>
              <a:t>计算机网络</a:t>
            </a:r>
            <a:endParaRPr lang="fr-FR" altLang="zh-CN" sz="1100" b="1" dirty="0">
              <a:solidFill>
                <a:srgbClr val="0070C0"/>
              </a:solidFill>
              <a:latin typeface="微软雅黑" panose="020B0503020204020204" pitchFamily="34" charset="-122"/>
              <a:ea typeface="微软雅黑" panose="020B0503020204020204" pitchFamily="34" charset="-122"/>
            </a:endParaRPr>
          </a:p>
        </p:txBody>
      </p:sp>
      <p:sp>
        <p:nvSpPr>
          <p:cNvPr id="1032" name="椭圆 11"/>
          <p:cNvSpPr>
            <a:spLocks noChangeArrowheads="1"/>
          </p:cNvSpPr>
          <p:nvPr userDrawn="1"/>
        </p:nvSpPr>
        <p:spPr bwMode="auto">
          <a:xfrm>
            <a:off x="2941638" y="258763"/>
            <a:ext cx="85725" cy="85725"/>
          </a:xfrm>
          <a:prstGeom prst="ellipse">
            <a:avLst/>
          </a:prstGeom>
          <a:solidFill>
            <a:schemeClr val="bg1"/>
          </a:solidFill>
          <a:ln w="12700" algn="ctr">
            <a:solidFill>
              <a:srgbClr val="00B050"/>
            </a:solidFill>
            <a:round/>
          </a:ln>
        </p:spPr>
        <p:txBody>
          <a:bodyPr/>
          <a:lstStyle/>
          <a:p>
            <a:endParaRPr lang="zh-CN" altLang="en-US">
              <a:latin typeface="Arial" panose="020B0604020202020204" pitchFamily="34" charset="0"/>
            </a:endParaRPr>
          </a:p>
        </p:txBody>
      </p:sp>
      <p:sp>
        <p:nvSpPr>
          <p:cNvPr id="1033" name="Line 3"/>
          <p:cNvSpPr>
            <a:spLocks noChangeShapeType="1"/>
          </p:cNvSpPr>
          <p:nvPr userDrawn="1"/>
        </p:nvSpPr>
        <p:spPr bwMode="auto">
          <a:xfrm>
            <a:off x="5670550" y="301625"/>
            <a:ext cx="3473450" cy="0"/>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34" name="椭圆 13"/>
          <p:cNvSpPr>
            <a:spLocks noChangeArrowheads="1"/>
          </p:cNvSpPr>
          <p:nvPr userDrawn="1"/>
        </p:nvSpPr>
        <p:spPr bwMode="auto">
          <a:xfrm>
            <a:off x="5670550" y="258763"/>
            <a:ext cx="85725" cy="85725"/>
          </a:xfrm>
          <a:prstGeom prst="ellipse">
            <a:avLst/>
          </a:prstGeom>
          <a:solidFill>
            <a:schemeClr val="bg1"/>
          </a:solidFill>
          <a:ln w="12700" algn="ctr">
            <a:solidFill>
              <a:srgbClr val="00B050"/>
            </a:solidFill>
            <a:round/>
          </a:ln>
        </p:spPr>
        <p:txBody>
          <a:bodyPr/>
          <a:lstStyle/>
          <a:p>
            <a:endParaRPr lang="zh-CN" altLang="en-US">
              <a:latin typeface="Arial" panose="020B0604020202020204" pitchFamily="34" charset="0"/>
            </a:endParaRPr>
          </a:p>
        </p:txBody>
      </p:sp>
      <p:sp>
        <p:nvSpPr>
          <p:cNvPr id="12" name="Line 3"/>
          <p:cNvSpPr>
            <a:spLocks noChangeShapeType="1"/>
          </p:cNvSpPr>
          <p:nvPr userDrawn="1"/>
        </p:nvSpPr>
        <p:spPr bwMode="auto">
          <a:xfrm>
            <a:off x="1266825" y="4803775"/>
            <a:ext cx="6942138" cy="0"/>
          </a:xfrm>
          <a:prstGeom prst="line">
            <a:avLst/>
          </a:prstGeom>
          <a:noFill/>
          <a:ln w="19050" algn="ctr">
            <a:solidFill>
              <a:srgbClr val="85D1F7"/>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 name="Rectangle 9"/>
          <p:cNvSpPr>
            <a:spLocks noChangeArrowheads="1"/>
          </p:cNvSpPr>
          <p:nvPr userDrawn="1"/>
        </p:nvSpPr>
        <p:spPr bwMode="auto">
          <a:xfrm>
            <a:off x="8208963" y="4394200"/>
            <a:ext cx="609600" cy="609600"/>
          </a:xfrm>
          <a:prstGeom prst="rect">
            <a:avLst/>
          </a:prstGeom>
          <a:solidFill>
            <a:schemeClr val="bg1"/>
          </a:solidFill>
          <a:ln w="25400" algn="ctr">
            <a:solidFill>
              <a:srgbClr val="85D1F7"/>
            </a:solidFill>
            <a:miter lim="800000"/>
          </a:ln>
        </p:spPr>
        <p:txBody>
          <a:bodyPr wrap="none" anchor="ctr"/>
          <a:lstStyle/>
          <a:p>
            <a:pPr algn="ctr" eaLnBrk="0" hangingPunct="0"/>
            <a:endParaRPr lang="fr-FR" altLang="zh-CN">
              <a:cs typeface="Arial" panose="020B0604020202020204" pitchFamily="34" charset="0"/>
            </a:endParaRPr>
          </a:p>
        </p:txBody>
      </p:sp>
      <p:pic>
        <p:nvPicPr>
          <p:cNvPr id="15" name="图片 14"/>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a:off x="4392827" y="149234"/>
            <a:ext cx="358346" cy="458684"/>
          </a:xfrm>
          <a:prstGeom prst="rect">
            <a:avLst/>
          </a:prstGeom>
        </p:spPr>
      </p:pic>
    </p:spTree>
    <p:extLst>
      <p:ext uri="{BB962C8B-B14F-4D97-AF65-F5344CB8AC3E}">
        <p14:creationId xmlns:p14="http://schemas.microsoft.com/office/powerpoint/2010/main" val="23330035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699" r:id="rId26"/>
    <p:sldLayoutId id="2147483700" r:id="rId27"/>
    <p:sldLayoutId id="2147483701" r:id="rId28"/>
    <p:sldLayoutId id="2147483702" r:id="rId29"/>
    <p:sldLayoutId id="2147483703" r:id="rId30"/>
    <p:sldLayoutId id="2147483704" r:id="rId31"/>
    <p:sldLayoutId id="2147483705" r:id="rId32"/>
    <p:sldLayoutId id="2147483706" r:id="rId33"/>
    <p:sldLayoutId id="2147483707" r:id="rId34"/>
    <p:sldLayoutId id="2147483708" r:id="rId35"/>
    <p:sldLayoutId id="2147483709" r:id="rId36"/>
    <p:sldLayoutId id="2147483710" r:id="rId37"/>
    <p:sldLayoutId id="2147483711" r:id="rId38"/>
    <p:sldLayoutId id="2147483712" r:id="rId39"/>
    <p:sldLayoutId id="2147483713" r:id="rId40"/>
    <p:sldLayoutId id="2147483714" r:id="rId41"/>
    <p:sldLayoutId id="2147483715" r:id="rId42"/>
    <p:sldLayoutId id="2147483716" r:id="rId43"/>
    <p:sldLayoutId id="2147483717" r:id="rId44"/>
    <p:sldLayoutId id="2147483718" r:id="rId45"/>
    <p:sldLayoutId id="2147483719" r:id="rId46"/>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23.wmf"/><Relationship Id="rId5" Type="http://schemas.openxmlformats.org/officeDocument/2006/relationships/oleObject" Target="../embeddings/oleObject2.bin"/><Relationship Id="rId4" Type="http://schemas.openxmlformats.org/officeDocument/2006/relationships/image" Target="../media/image22.w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wmf"/><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矩形 6"/>
          <p:cNvSpPr/>
          <p:nvPr/>
        </p:nvSpPr>
        <p:spPr>
          <a:xfrm>
            <a:off x="4992742" y="2219222"/>
            <a:ext cx="2483372" cy="938719"/>
          </a:xfrm>
          <a:prstGeom prst="rect">
            <a:avLst/>
          </a:prstGeom>
        </p:spPr>
        <p:txBody>
          <a:bodyPr wrap="none">
            <a:spAutoFit/>
          </a:bodyPr>
          <a:lstStyle/>
          <a:p>
            <a:pPr algn="ctr" eaLnBrk="0" hangingPunct="0"/>
            <a:r>
              <a:rPr lang="zh-CN" altLang="en-US" sz="5500" b="1" dirty="0">
                <a:solidFill>
                  <a:schemeClr val="bg1"/>
                </a:solidFill>
                <a:latin typeface="微软雅黑" panose="020B0503020204020204" pitchFamily="34" charset="-122"/>
                <a:ea typeface="微软雅黑" panose="020B0503020204020204" pitchFamily="34" charset="-122"/>
              </a:rPr>
              <a:t>物</a:t>
            </a:r>
            <a:r>
              <a:rPr lang="zh-CN" altLang="en-US" sz="2400" b="1" dirty="0">
                <a:solidFill>
                  <a:schemeClr val="bg1"/>
                </a:solidFill>
                <a:latin typeface="微软雅黑" panose="020B0503020204020204" pitchFamily="34" charset="-122"/>
                <a:ea typeface="微软雅黑" panose="020B0503020204020204" pitchFamily="34" charset="-122"/>
              </a:rPr>
              <a:t> </a:t>
            </a:r>
            <a:r>
              <a:rPr lang="zh-CN" altLang="en-US" sz="5500" b="1" dirty="0">
                <a:solidFill>
                  <a:schemeClr val="bg1"/>
                </a:solidFill>
                <a:latin typeface="微软雅黑" panose="020B0503020204020204" pitchFamily="34" charset="-122"/>
                <a:ea typeface="微软雅黑" panose="020B0503020204020204" pitchFamily="34" charset="-122"/>
              </a:rPr>
              <a:t>理</a:t>
            </a:r>
            <a:r>
              <a:rPr lang="zh-CN" altLang="en-US" sz="2400" b="1" dirty="0">
                <a:solidFill>
                  <a:schemeClr val="bg1"/>
                </a:solidFill>
                <a:latin typeface="微软雅黑" panose="020B0503020204020204" pitchFamily="34" charset="-122"/>
                <a:ea typeface="微软雅黑" panose="020B0503020204020204" pitchFamily="34" charset="-122"/>
              </a:rPr>
              <a:t> </a:t>
            </a:r>
            <a:r>
              <a:rPr lang="zh-CN" altLang="en-US" sz="5500" b="1" dirty="0">
                <a:solidFill>
                  <a:schemeClr val="bg1"/>
                </a:solidFill>
                <a:latin typeface="微软雅黑" panose="020B0503020204020204" pitchFamily="34" charset="-122"/>
                <a:ea typeface="微软雅黑" panose="020B0503020204020204" pitchFamily="34" charset="-122"/>
              </a:rPr>
              <a:t>层</a:t>
            </a:r>
            <a:endParaRPr lang="fr-FR" altLang="zh-CN" sz="5500"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5565012" y="1736604"/>
            <a:ext cx="1338828" cy="523220"/>
          </a:xfrm>
          <a:prstGeom prst="rect">
            <a:avLst/>
          </a:prstGeom>
        </p:spPr>
        <p:txBody>
          <a:bodyPr wrap="none">
            <a:spAutoFit/>
          </a:bodyPr>
          <a:lstStyle/>
          <a:p>
            <a:pPr algn="ctr" eaLnBrk="0" hangingPunct="0"/>
            <a:r>
              <a:rPr lang="fr-FR" altLang="zh-CN" sz="2800" b="1" dirty="0">
                <a:solidFill>
                  <a:schemeClr val="bg1"/>
                </a:solidFill>
                <a:latin typeface="微软雅黑" panose="020B0503020204020204" pitchFamily="34" charset="-122"/>
                <a:ea typeface="微软雅黑" panose="020B0503020204020204" pitchFamily="34" charset="-122"/>
              </a:rPr>
              <a:t>第 2 章</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2.2.2  </a:t>
            </a:r>
            <a:r>
              <a:rPr lang="zh-CN" altLang="en-US" dirty="0"/>
              <a:t>有关信道的几个基本概念</a:t>
            </a:r>
          </a:p>
        </p:txBody>
      </p:sp>
      <p:sp>
        <p:nvSpPr>
          <p:cNvPr id="5" name="内容占位符 4"/>
          <p:cNvSpPr>
            <a:spLocks noGrp="1"/>
          </p:cNvSpPr>
          <p:nvPr>
            <p:ph sz="quarter" idx="11"/>
          </p:nvPr>
        </p:nvSpPr>
        <p:spPr>
          <a:xfrm>
            <a:off x="466344" y="1036710"/>
            <a:ext cx="8099686" cy="3172691"/>
          </a:xfrm>
        </p:spPr>
        <p:txBody>
          <a:bodyPr/>
          <a:lstStyle/>
          <a:p>
            <a:pPr marL="285750" indent="-285750">
              <a:buClr>
                <a:srgbClr val="0070C0"/>
              </a:buClr>
            </a:pPr>
            <a:r>
              <a:rPr lang="zh-CN" altLang="en-US" dirty="0">
                <a:solidFill>
                  <a:srgbClr val="0000FF"/>
                </a:solidFill>
              </a:rPr>
              <a:t>信道：</a:t>
            </a:r>
            <a:r>
              <a:rPr lang="zh-CN" altLang="en-US" dirty="0"/>
              <a:t>一般用来表示向某一个方向传送信息的媒体。</a:t>
            </a:r>
          </a:p>
        </p:txBody>
      </p:sp>
      <p:sp>
        <p:nvSpPr>
          <p:cNvPr id="6" name="内容占位符 4"/>
          <p:cNvSpPr txBox="1"/>
          <p:nvPr/>
        </p:nvSpPr>
        <p:spPr>
          <a:xfrm>
            <a:off x="466343" y="1519624"/>
            <a:ext cx="5448997" cy="3172691"/>
          </a:xfrm>
          <a:prstGeom prst="rect">
            <a:avLst/>
          </a:prstGeom>
        </p:spPr>
        <p:txBody>
          <a:bodyPr/>
          <a:lstStyle>
            <a:lvl1pPr marL="342900" indent="-342900" algn="l" rtl="0" fontAlgn="base">
              <a:lnSpc>
                <a:spcPts val="3000"/>
              </a:lnSpc>
              <a:spcBef>
                <a:spcPts val="0"/>
              </a:spcBef>
              <a:spcAft>
                <a:spcPts val="0"/>
              </a:spcAft>
              <a:buClr>
                <a:srgbClr val="0066CC"/>
              </a:buClr>
              <a:buFont typeface="Wingdings" panose="05000000000000000000" pitchFamily="2" charset="2"/>
              <a:buChar char="l"/>
              <a:defRPr lang="zh-CN" altLang="en-US" sz="2000" b="1" kern="1200" dirty="0" smtClean="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ts val="3000"/>
              </a:lnSpc>
              <a:spcBef>
                <a:spcPts val="0"/>
              </a:spcBef>
              <a:spcAft>
                <a:spcPts val="0"/>
              </a:spcAft>
              <a:buClr>
                <a:schemeClr val="accent6">
                  <a:lumMod val="50000"/>
                </a:schemeClr>
              </a:buClr>
              <a:buFont typeface="Wingdings" panose="05000000000000000000" pitchFamily="2" charset="2"/>
              <a:buChar char="u"/>
              <a:defRPr sz="1800" b="1"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ts val="3000"/>
              </a:lnSpc>
              <a:spcBef>
                <a:spcPts val="0"/>
              </a:spcBef>
              <a:spcAft>
                <a:spcPts val="0"/>
              </a:spcAft>
              <a:buClr>
                <a:srgbClr val="006600"/>
              </a:buClr>
              <a:buFont typeface="Wingdings" panose="05000000000000000000" pitchFamily="2" charset="2"/>
              <a:buChar char="Ø"/>
              <a:defRPr sz="1600" b="1"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ts val="3000"/>
              </a:lnSpc>
              <a:spcBef>
                <a:spcPts val="0"/>
              </a:spcBef>
              <a:spcAft>
                <a:spcPts val="0"/>
              </a:spcAft>
              <a:buFont typeface="Arial" panose="020B0604020202020204" pitchFamily="34" charset="0"/>
              <a:buChar char="–"/>
              <a:defRPr sz="1400" b="1"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ts val="3000"/>
              </a:lnSpc>
              <a:spcBef>
                <a:spcPts val="0"/>
              </a:spcBef>
              <a:spcAft>
                <a:spcPts val="0"/>
              </a:spcAft>
              <a:buFont typeface="Arial" panose="020B0604020202020204" pitchFamily="34" charset="0"/>
              <a:buChar char="»"/>
              <a:defRPr sz="1400" b="1"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marR="0" lvl="0" indent="-285750" algn="l" defTabSz="914400" rtl="0" eaLnBrk="1" fontAlgn="base" latinLnBrk="0" hangingPunct="1">
              <a:lnSpc>
                <a:spcPts val="3000"/>
              </a:lnSpc>
              <a:spcBef>
                <a:spcPts val="0"/>
              </a:spcBef>
              <a:spcAft>
                <a:spcPts val="0"/>
              </a:spcAft>
              <a:buClr>
                <a:srgbClr val="0070C0"/>
              </a:buClr>
              <a:buSzTx/>
              <a:buFont typeface="Wingdings" panose="05000000000000000000" pitchFamily="2" charset="2"/>
              <a:buChar char="l"/>
              <a:tabLst/>
              <a:defRPr/>
            </a:pPr>
            <a:r>
              <a:rPr kumimoji="0" lang="zh-CN" altLang="en-US" sz="20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单向通信（单工通信）：</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只能有一个方向</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的通信，没有反方向的交互。</a:t>
            </a:r>
          </a:p>
          <a:p>
            <a:pPr marL="285750" marR="0" lvl="0" indent="-285750" algn="l" defTabSz="914400" rtl="0" eaLnBrk="1" fontAlgn="base" latinLnBrk="0" hangingPunct="1">
              <a:lnSpc>
                <a:spcPts val="3000"/>
              </a:lnSpc>
              <a:spcBef>
                <a:spcPts val="0"/>
              </a:spcBef>
              <a:spcAft>
                <a:spcPts val="0"/>
              </a:spcAft>
              <a:buClr>
                <a:srgbClr val="0070C0"/>
              </a:buClr>
              <a:buSzTx/>
              <a:buFont typeface="Wingdings" panose="05000000000000000000" pitchFamily="2" charset="2"/>
              <a:buChar char="l"/>
              <a:tabLst/>
              <a:defRPr/>
            </a:pPr>
            <a:r>
              <a:rPr kumimoji="0" lang="zh-CN" altLang="en-US" sz="20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双向交替通信（半双工通信）：</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通信的双方都可以发送信息，但双方</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不能同时</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发送（当然也就不能同时接收）。</a:t>
            </a:r>
          </a:p>
          <a:p>
            <a:pPr marL="285750" marR="0" lvl="0" indent="-285750" algn="l" defTabSz="914400" rtl="0" eaLnBrk="1" fontAlgn="base" latinLnBrk="0" hangingPunct="1">
              <a:lnSpc>
                <a:spcPts val="3000"/>
              </a:lnSpc>
              <a:spcBef>
                <a:spcPts val="0"/>
              </a:spcBef>
              <a:spcAft>
                <a:spcPts val="0"/>
              </a:spcAft>
              <a:buClr>
                <a:srgbClr val="0070C0"/>
              </a:buClr>
              <a:buSzTx/>
              <a:buFont typeface="Wingdings" panose="05000000000000000000" pitchFamily="2" charset="2"/>
              <a:buChar char="l"/>
              <a:tabLst/>
              <a:defRPr/>
            </a:pPr>
            <a:r>
              <a:rPr kumimoji="0" lang="zh-CN" altLang="en-US" sz="20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双向同时通信（全双工通信）：</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通信的双方可以</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同时发送和接收</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信息。 </a:t>
            </a:r>
          </a:p>
          <a:p>
            <a:pPr marL="342900" marR="0" lvl="0" indent="-342900" algn="l" defTabSz="914400" rtl="0" eaLnBrk="1" fontAlgn="base" latinLnBrk="0" hangingPunct="1">
              <a:lnSpc>
                <a:spcPts val="3000"/>
              </a:lnSpc>
              <a:spcBef>
                <a:spcPts val="0"/>
              </a:spcBef>
              <a:spcAft>
                <a:spcPts val="0"/>
              </a:spcAft>
              <a:buClr>
                <a:srgbClr val="0066CC"/>
              </a:buClr>
              <a:buSzTx/>
              <a:buFont typeface="Wingdings" panose="05000000000000000000" pitchFamily="2" charset="2"/>
              <a:buChar char="l"/>
              <a:tabLst/>
              <a:defRPr/>
            </a:pP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3" name="圆柱形 22"/>
          <p:cNvSpPr/>
          <p:nvPr/>
        </p:nvSpPr>
        <p:spPr>
          <a:xfrm rot="5400000">
            <a:off x="6812766" y="584494"/>
            <a:ext cx="444006" cy="2424168"/>
          </a:xfrm>
          <a:prstGeom prst="can">
            <a:avLst>
              <a:gd name="adj" fmla="val 44365"/>
            </a:avLst>
          </a:prstGeom>
          <a:solidFill>
            <a:schemeClr val="bg1">
              <a:lumMod val="85000"/>
            </a:schemeClr>
          </a:solidFill>
          <a:ln w="12700">
            <a:solidFill>
              <a:schemeClr val="tx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9" name="组合 18"/>
          <p:cNvGrpSpPr/>
          <p:nvPr/>
        </p:nvGrpSpPr>
        <p:grpSpPr>
          <a:xfrm>
            <a:off x="6021238" y="1600451"/>
            <a:ext cx="1860928" cy="383623"/>
            <a:chOff x="6021238" y="1911003"/>
            <a:chExt cx="1860928" cy="383623"/>
          </a:xfrm>
        </p:grpSpPr>
        <p:sp>
          <p:nvSpPr>
            <p:cNvPr id="7" name="右箭头 6"/>
            <p:cNvSpPr/>
            <p:nvPr/>
          </p:nvSpPr>
          <p:spPr>
            <a:xfrm>
              <a:off x="6021238" y="1911003"/>
              <a:ext cx="1860928" cy="383623"/>
            </a:xfrm>
            <a:prstGeom prst="rightArrow">
              <a:avLst/>
            </a:pr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文本框 12"/>
            <p:cNvSpPr txBox="1"/>
            <p:nvPr/>
          </p:nvSpPr>
          <p:spPr>
            <a:xfrm>
              <a:off x="6616039" y="1952772"/>
              <a:ext cx="49244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数据</a:t>
              </a:r>
            </a:p>
          </p:txBody>
        </p:sp>
      </p:grpSp>
      <p:sp>
        <p:nvSpPr>
          <p:cNvPr id="25" name="圆柱形 24"/>
          <p:cNvSpPr/>
          <p:nvPr/>
        </p:nvSpPr>
        <p:spPr>
          <a:xfrm rot="5400000">
            <a:off x="6812766" y="2885454"/>
            <a:ext cx="444006" cy="2424168"/>
          </a:xfrm>
          <a:prstGeom prst="can">
            <a:avLst>
              <a:gd name="adj" fmla="val 44365"/>
            </a:avLst>
          </a:prstGeom>
          <a:solidFill>
            <a:schemeClr val="bg1">
              <a:lumMod val="85000"/>
            </a:schemeClr>
          </a:solidFill>
          <a:ln w="12700">
            <a:solidFill>
              <a:schemeClr val="tx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8" name="组合 17"/>
          <p:cNvGrpSpPr/>
          <p:nvPr/>
        </p:nvGrpSpPr>
        <p:grpSpPr>
          <a:xfrm>
            <a:off x="6021238" y="3899132"/>
            <a:ext cx="1860928" cy="396815"/>
            <a:chOff x="6021238" y="3812872"/>
            <a:chExt cx="1860928" cy="396815"/>
          </a:xfrm>
        </p:grpSpPr>
        <p:sp>
          <p:nvSpPr>
            <p:cNvPr id="11" name="左右箭头 10"/>
            <p:cNvSpPr/>
            <p:nvPr/>
          </p:nvSpPr>
          <p:spPr>
            <a:xfrm>
              <a:off x="6021238" y="3812872"/>
              <a:ext cx="1860928" cy="396815"/>
            </a:xfrm>
            <a:prstGeom prst="leftRight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文本框 15"/>
            <p:cNvSpPr txBox="1"/>
            <p:nvPr/>
          </p:nvSpPr>
          <p:spPr>
            <a:xfrm>
              <a:off x="6616039" y="3872779"/>
              <a:ext cx="49244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数据</a:t>
              </a:r>
            </a:p>
          </p:txBody>
        </p:sp>
      </p:grpSp>
      <p:sp>
        <p:nvSpPr>
          <p:cNvPr id="26" name="圆柱形 25"/>
          <p:cNvSpPr/>
          <p:nvPr/>
        </p:nvSpPr>
        <p:spPr>
          <a:xfrm rot="5400000">
            <a:off x="6659877" y="1821698"/>
            <a:ext cx="767039" cy="2458675"/>
          </a:xfrm>
          <a:prstGeom prst="can">
            <a:avLst>
              <a:gd name="adj" fmla="val 36492"/>
            </a:avLst>
          </a:prstGeom>
          <a:solidFill>
            <a:schemeClr val="bg1">
              <a:lumMod val="85000"/>
            </a:schemeClr>
          </a:solidFill>
          <a:ln w="12700">
            <a:solidFill>
              <a:schemeClr val="tx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9" name="组合 28"/>
          <p:cNvGrpSpPr/>
          <p:nvPr/>
        </p:nvGrpSpPr>
        <p:grpSpPr>
          <a:xfrm>
            <a:off x="6021238" y="2680444"/>
            <a:ext cx="2889703" cy="736856"/>
            <a:chOff x="6021238" y="2680444"/>
            <a:chExt cx="2889703" cy="736856"/>
          </a:xfrm>
        </p:grpSpPr>
        <p:sp>
          <p:nvSpPr>
            <p:cNvPr id="10" name="右弧形箭头 9"/>
            <p:cNvSpPr/>
            <p:nvPr/>
          </p:nvSpPr>
          <p:spPr>
            <a:xfrm>
              <a:off x="8074326" y="2826106"/>
              <a:ext cx="370933" cy="453306"/>
            </a:xfrm>
            <a:prstGeom prst="curvedLeftArrow">
              <a:avLst>
                <a:gd name="adj1" fmla="val 25000"/>
                <a:gd name="adj2" fmla="val 46748"/>
                <a:gd name="adj3" fmla="val 25000"/>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2" name="文本框 11"/>
            <p:cNvSpPr txBox="1"/>
            <p:nvPr/>
          </p:nvSpPr>
          <p:spPr>
            <a:xfrm>
              <a:off x="8367202" y="2787135"/>
              <a:ext cx="54373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切换</a:t>
              </a:r>
              <a:endPar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方向</a:t>
              </a:r>
            </a:p>
          </p:txBody>
        </p:sp>
        <p:grpSp>
          <p:nvGrpSpPr>
            <p:cNvPr id="20" name="组合 19"/>
            <p:cNvGrpSpPr/>
            <p:nvPr/>
          </p:nvGrpSpPr>
          <p:grpSpPr>
            <a:xfrm>
              <a:off x="6021238" y="2680444"/>
              <a:ext cx="1860928" cy="383623"/>
              <a:chOff x="6021238" y="2602810"/>
              <a:chExt cx="1860928" cy="383623"/>
            </a:xfrm>
          </p:grpSpPr>
          <p:sp>
            <p:nvSpPr>
              <p:cNvPr id="8" name="右箭头 7"/>
              <p:cNvSpPr/>
              <p:nvPr/>
            </p:nvSpPr>
            <p:spPr>
              <a:xfrm>
                <a:off x="6021238" y="2602810"/>
                <a:ext cx="1860928" cy="383623"/>
              </a:xfrm>
              <a:prstGeom prst="rightArrow">
                <a:avLst/>
              </a:pr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文本框 13"/>
              <p:cNvSpPr txBox="1"/>
              <p:nvPr/>
            </p:nvSpPr>
            <p:spPr>
              <a:xfrm>
                <a:off x="6616039" y="2659429"/>
                <a:ext cx="49244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数据</a:t>
                </a:r>
              </a:p>
            </p:txBody>
          </p:sp>
        </p:grpSp>
        <p:grpSp>
          <p:nvGrpSpPr>
            <p:cNvPr id="17" name="组合 16"/>
            <p:cNvGrpSpPr/>
            <p:nvPr/>
          </p:nvGrpSpPr>
          <p:grpSpPr>
            <a:xfrm>
              <a:off x="6021238" y="3018258"/>
              <a:ext cx="1860928" cy="399042"/>
              <a:chOff x="6021238" y="3044140"/>
              <a:chExt cx="1860928" cy="399042"/>
            </a:xfrm>
          </p:grpSpPr>
          <p:sp>
            <p:nvSpPr>
              <p:cNvPr id="9" name="左箭头 8"/>
              <p:cNvSpPr/>
              <p:nvPr/>
            </p:nvSpPr>
            <p:spPr>
              <a:xfrm>
                <a:off x="6021238" y="3044140"/>
                <a:ext cx="1860928" cy="399042"/>
              </a:xfrm>
              <a:prstGeom prst="lef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文本框 14"/>
              <p:cNvSpPr txBox="1"/>
              <p:nvPr/>
            </p:nvSpPr>
            <p:spPr>
              <a:xfrm>
                <a:off x="6616039" y="3111731"/>
                <a:ext cx="49244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数据</a:t>
                </a:r>
              </a:p>
            </p:txBody>
          </p:sp>
        </p:grpSp>
      </p:grpSp>
      <p:sp>
        <p:nvSpPr>
          <p:cNvPr id="27" name="圆柱形 26"/>
          <p:cNvSpPr/>
          <p:nvPr/>
        </p:nvSpPr>
        <p:spPr>
          <a:xfrm rot="5400000">
            <a:off x="6812766" y="1058935"/>
            <a:ext cx="444006" cy="2424168"/>
          </a:xfrm>
          <a:prstGeom prst="can">
            <a:avLst>
              <a:gd name="adj" fmla="val 44365"/>
            </a:avLst>
          </a:prstGeom>
          <a:solidFill>
            <a:schemeClr val="bg1">
              <a:lumMod val="85000"/>
            </a:schemeClr>
          </a:solidFill>
          <a:ln w="12700">
            <a:solidFill>
              <a:schemeClr val="tx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31" name="组合 30"/>
          <p:cNvGrpSpPr/>
          <p:nvPr/>
        </p:nvGrpSpPr>
        <p:grpSpPr>
          <a:xfrm>
            <a:off x="6028676" y="2078488"/>
            <a:ext cx="1860928" cy="399042"/>
            <a:chOff x="6028676" y="2078488"/>
            <a:chExt cx="1860928" cy="399042"/>
          </a:xfrm>
        </p:grpSpPr>
        <p:sp>
          <p:nvSpPr>
            <p:cNvPr id="28" name="左箭头 27"/>
            <p:cNvSpPr/>
            <p:nvPr/>
          </p:nvSpPr>
          <p:spPr>
            <a:xfrm>
              <a:off x="6028676" y="2078488"/>
              <a:ext cx="1860928" cy="399042"/>
            </a:xfrm>
            <a:prstGeom prst="lef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 name="文本框 29"/>
            <p:cNvSpPr txBox="1"/>
            <p:nvPr/>
          </p:nvSpPr>
          <p:spPr>
            <a:xfrm>
              <a:off x="6624981" y="2132519"/>
              <a:ext cx="49244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数据</a:t>
              </a:r>
            </a:p>
          </p:txBody>
        </p:sp>
      </p:grpSp>
    </p:spTree>
    <p:extLst>
      <p:ext uri="{BB962C8B-B14F-4D97-AF65-F5344CB8AC3E}">
        <p14:creationId xmlns:p14="http://schemas.microsoft.com/office/powerpoint/2010/main" val="258350131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2.2.2  </a:t>
            </a:r>
            <a:r>
              <a:rPr lang="zh-CN" altLang="en-US" dirty="0"/>
              <a:t>有关信道的几个基本概念</a:t>
            </a:r>
          </a:p>
        </p:txBody>
      </p:sp>
      <p:sp>
        <p:nvSpPr>
          <p:cNvPr id="3" name="内容占位符 2"/>
          <p:cNvSpPr>
            <a:spLocks noGrp="1"/>
          </p:cNvSpPr>
          <p:nvPr>
            <p:ph sz="quarter" idx="11"/>
          </p:nvPr>
        </p:nvSpPr>
        <p:spPr>
          <a:xfrm>
            <a:off x="298450" y="1033930"/>
            <a:ext cx="8540750" cy="3312600"/>
          </a:xfrm>
        </p:spPr>
        <p:txBody>
          <a:bodyPr/>
          <a:lstStyle/>
          <a:p>
            <a:pPr>
              <a:lnSpc>
                <a:spcPts val="2800"/>
              </a:lnSpc>
            </a:pPr>
            <a:r>
              <a:rPr lang="zh-CN" altLang="en-US" dirty="0">
                <a:solidFill>
                  <a:srgbClr val="0000FF"/>
                </a:solidFill>
              </a:rPr>
              <a:t>基带信号</a:t>
            </a:r>
            <a:r>
              <a:rPr lang="zh-CN" altLang="en-US" dirty="0"/>
              <a:t>（即基本频带</a:t>
            </a:r>
            <a:r>
              <a:rPr lang="zh-CN" altLang="en-US"/>
              <a:t>信号</a:t>
            </a:r>
            <a:r>
              <a:rPr lang="en-US" altLang="zh-CN"/>
              <a:t>-</a:t>
            </a:r>
            <a:r>
              <a:rPr lang="zh-CN" altLang="en-US"/>
              <a:t>将数字信号</a:t>
            </a:r>
            <a:r>
              <a:rPr lang="en-US" altLang="zh-CN"/>
              <a:t>0,1</a:t>
            </a:r>
            <a:r>
              <a:rPr lang="zh-CN" altLang="en-US"/>
              <a:t>直接用两种不同的电压表示）</a:t>
            </a:r>
            <a:endParaRPr lang="en-US" altLang="zh-CN" dirty="0"/>
          </a:p>
          <a:p>
            <a:pPr lvl="1">
              <a:lnSpc>
                <a:spcPts val="2800"/>
              </a:lnSpc>
            </a:pPr>
            <a:r>
              <a:rPr lang="zh-CN" altLang="en-US" dirty="0"/>
              <a:t>来自信源的信号。</a:t>
            </a:r>
            <a:endParaRPr lang="en-US" altLang="zh-CN" dirty="0"/>
          </a:p>
          <a:p>
            <a:pPr lvl="1">
              <a:lnSpc>
                <a:spcPts val="2800"/>
              </a:lnSpc>
            </a:pPr>
            <a:r>
              <a:rPr lang="zh-CN" altLang="en-US" dirty="0"/>
              <a:t>包含有较多的低频成分，甚至有直流成分。</a:t>
            </a:r>
            <a:endParaRPr lang="en-US" altLang="zh-CN" dirty="0"/>
          </a:p>
          <a:p>
            <a:pPr>
              <a:lnSpc>
                <a:spcPts val="2800"/>
              </a:lnSpc>
            </a:pPr>
            <a:r>
              <a:rPr lang="zh-CN" altLang="en-US" dirty="0">
                <a:solidFill>
                  <a:srgbClr val="0000FF"/>
                </a:solidFill>
              </a:rPr>
              <a:t>调制</a:t>
            </a:r>
            <a:endParaRPr lang="en-US" altLang="zh-CN" dirty="0">
              <a:solidFill>
                <a:srgbClr val="0000FF"/>
              </a:solidFill>
            </a:endParaRPr>
          </a:p>
          <a:p>
            <a:pPr lvl="1">
              <a:lnSpc>
                <a:spcPts val="2800"/>
              </a:lnSpc>
            </a:pPr>
            <a:r>
              <a:rPr lang="zh-CN" altLang="en-US" dirty="0">
                <a:solidFill>
                  <a:srgbClr val="C00000"/>
                </a:solidFill>
              </a:rPr>
              <a:t>基带调制：</a:t>
            </a:r>
            <a:r>
              <a:rPr lang="zh-CN" altLang="en-US" dirty="0"/>
              <a:t>仅对基带信号的波形进行变换，</a:t>
            </a:r>
            <a:r>
              <a:rPr lang="zh-CN" altLang="en-US" dirty="0">
                <a:solidFill>
                  <a:srgbClr val="0000FF"/>
                </a:solidFill>
              </a:rPr>
              <a:t>把数字信号转换为另一种形式的数字信号。</a:t>
            </a:r>
            <a:r>
              <a:rPr lang="zh-CN" altLang="en-US" dirty="0"/>
              <a:t>把这种过程称为</a:t>
            </a:r>
            <a:r>
              <a:rPr lang="zh-CN" altLang="en-US" dirty="0">
                <a:solidFill>
                  <a:srgbClr val="0000FF"/>
                </a:solidFill>
              </a:rPr>
              <a:t>编码</a:t>
            </a:r>
            <a:r>
              <a:rPr lang="zh-CN" altLang="en-US" dirty="0"/>
              <a:t> </a:t>
            </a:r>
            <a:r>
              <a:rPr lang="en-US" altLang="zh-CN" dirty="0"/>
              <a:t>(coding)</a:t>
            </a:r>
            <a:r>
              <a:rPr lang="zh-CN" altLang="en-US" dirty="0"/>
              <a:t>。</a:t>
            </a:r>
          </a:p>
          <a:p>
            <a:pPr lvl="1">
              <a:lnSpc>
                <a:spcPts val="2800"/>
              </a:lnSpc>
            </a:pPr>
            <a:r>
              <a:rPr lang="zh-CN" altLang="en-US" dirty="0">
                <a:solidFill>
                  <a:srgbClr val="C00000"/>
                </a:solidFill>
              </a:rPr>
              <a:t>带通调制：</a:t>
            </a:r>
            <a:r>
              <a:rPr lang="zh-CN" altLang="en-US" dirty="0"/>
              <a:t>使用载波 </a:t>
            </a:r>
            <a:r>
              <a:rPr lang="en-US" altLang="zh-CN" dirty="0"/>
              <a:t>(carrier)</a:t>
            </a:r>
            <a:r>
              <a:rPr lang="zh-CN" altLang="en-US" dirty="0"/>
              <a:t>进行调制，把基带信号的频率范围搬移到较高的频段，并</a:t>
            </a:r>
            <a:r>
              <a:rPr lang="zh-CN" altLang="en-US" dirty="0">
                <a:solidFill>
                  <a:srgbClr val="0000FF"/>
                </a:solidFill>
              </a:rPr>
              <a:t>转换为模拟信号。</a:t>
            </a:r>
            <a:r>
              <a:rPr lang="zh-CN" altLang="en-US" dirty="0"/>
              <a:t>经过载波调制后的信号称为</a:t>
            </a:r>
            <a:r>
              <a:rPr lang="zh-CN" altLang="en-US" dirty="0">
                <a:solidFill>
                  <a:srgbClr val="0000FF"/>
                </a:solidFill>
              </a:rPr>
              <a:t>带通信号</a:t>
            </a:r>
            <a:r>
              <a:rPr lang="zh-CN" altLang="en-US" dirty="0"/>
              <a:t>（即仅在一段频率范围内能够通过信道）。</a:t>
            </a:r>
          </a:p>
        </p:txBody>
      </p:sp>
    </p:spTree>
    <p:extLst>
      <p:ext uri="{BB962C8B-B14F-4D97-AF65-F5344CB8AC3E}">
        <p14:creationId xmlns:p14="http://schemas.microsoft.com/office/powerpoint/2010/main" val="378026636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pPr marL="285750" indent="-285750" eaLnBrk="0" hangingPunct="0">
              <a:lnSpc>
                <a:spcPts val="3300"/>
              </a:lnSpc>
              <a:buClr>
                <a:srgbClr val="0070C0"/>
              </a:buClr>
            </a:pPr>
            <a:r>
              <a:rPr lang="zh-CN" altLang="en-US" dirty="0">
                <a:solidFill>
                  <a:srgbClr val="0000FF"/>
                </a:solidFill>
              </a:rPr>
              <a:t>不归零制</a:t>
            </a:r>
            <a:r>
              <a:rPr lang="zh-CN" altLang="en-US" dirty="0"/>
              <a:t>：正电平代表 </a:t>
            </a:r>
            <a:r>
              <a:rPr lang="en-US" altLang="zh-CN" dirty="0"/>
              <a:t>1</a:t>
            </a:r>
            <a:r>
              <a:rPr lang="zh-CN" altLang="en-US" dirty="0"/>
              <a:t>，负电平代表 </a:t>
            </a:r>
            <a:r>
              <a:rPr lang="en-US" altLang="zh-CN" dirty="0"/>
              <a:t>0</a:t>
            </a:r>
            <a:r>
              <a:rPr lang="zh-CN" altLang="en-US" dirty="0"/>
              <a:t>。</a:t>
            </a:r>
          </a:p>
          <a:p>
            <a:pPr marL="285750" indent="-285750" eaLnBrk="0" hangingPunct="0">
              <a:lnSpc>
                <a:spcPts val="3300"/>
              </a:lnSpc>
              <a:buClr>
                <a:srgbClr val="0070C0"/>
              </a:buClr>
            </a:pPr>
            <a:r>
              <a:rPr lang="zh-CN" altLang="en-US" dirty="0">
                <a:solidFill>
                  <a:srgbClr val="0000FF"/>
                </a:solidFill>
              </a:rPr>
              <a:t>归零制</a:t>
            </a:r>
            <a:r>
              <a:rPr lang="zh-CN" altLang="en-US" dirty="0"/>
              <a:t>：正脉冲代表 </a:t>
            </a:r>
            <a:r>
              <a:rPr lang="en-US" altLang="zh-CN" dirty="0"/>
              <a:t>1</a:t>
            </a:r>
            <a:r>
              <a:rPr lang="zh-CN" altLang="en-US" dirty="0"/>
              <a:t>，负脉冲代表 </a:t>
            </a:r>
            <a:r>
              <a:rPr lang="en-US" altLang="zh-CN" dirty="0"/>
              <a:t>0</a:t>
            </a:r>
            <a:r>
              <a:rPr lang="zh-CN" altLang="en-US" dirty="0"/>
              <a:t>。</a:t>
            </a:r>
          </a:p>
          <a:p>
            <a:pPr marL="285750" indent="-285750" eaLnBrk="0" hangingPunct="0">
              <a:lnSpc>
                <a:spcPts val="3300"/>
              </a:lnSpc>
              <a:buClr>
                <a:srgbClr val="0070C0"/>
              </a:buClr>
            </a:pPr>
            <a:r>
              <a:rPr lang="zh-CN" altLang="en-US" dirty="0">
                <a:solidFill>
                  <a:srgbClr val="0000FF"/>
                </a:solidFill>
              </a:rPr>
              <a:t>曼彻斯特编码</a:t>
            </a:r>
            <a:r>
              <a:rPr lang="zh-CN" altLang="en-US" dirty="0"/>
              <a:t>：位周期中心的向上跳变代表 </a:t>
            </a:r>
            <a:r>
              <a:rPr lang="en-US" altLang="zh-CN" dirty="0"/>
              <a:t>0</a:t>
            </a:r>
            <a:r>
              <a:rPr lang="zh-CN" altLang="en-US" dirty="0"/>
              <a:t>，位周期中心的向下跳变代表 </a:t>
            </a:r>
            <a:r>
              <a:rPr lang="en-US" altLang="zh-CN" dirty="0"/>
              <a:t>1</a:t>
            </a:r>
            <a:r>
              <a:rPr lang="zh-CN" altLang="en-US" dirty="0"/>
              <a:t>。但也可反过来定义。</a:t>
            </a:r>
          </a:p>
          <a:p>
            <a:pPr marL="285750" indent="-285750" eaLnBrk="0" hangingPunct="0">
              <a:lnSpc>
                <a:spcPts val="3300"/>
              </a:lnSpc>
              <a:buClr>
                <a:srgbClr val="0070C0"/>
              </a:buClr>
            </a:pPr>
            <a:r>
              <a:rPr lang="zh-CN" altLang="en-US" dirty="0">
                <a:solidFill>
                  <a:srgbClr val="0000FF"/>
                </a:solidFill>
              </a:rPr>
              <a:t>差分曼彻斯特编码</a:t>
            </a:r>
            <a:r>
              <a:rPr lang="zh-CN" altLang="en-US" dirty="0"/>
              <a:t>：在每一位的中心处始终都有跳变。位开始边界有跳变代表 </a:t>
            </a:r>
            <a:r>
              <a:rPr lang="en-US" altLang="zh-CN" dirty="0"/>
              <a:t>0</a:t>
            </a:r>
            <a:r>
              <a:rPr lang="zh-CN" altLang="en-US" dirty="0"/>
              <a:t>，而位开始边界没有跳变代表 </a:t>
            </a:r>
            <a:r>
              <a:rPr lang="en-US" altLang="zh-CN" dirty="0"/>
              <a:t>1</a:t>
            </a:r>
            <a:r>
              <a:rPr lang="zh-CN" altLang="en-US" dirty="0"/>
              <a:t>。</a:t>
            </a:r>
          </a:p>
        </p:txBody>
      </p:sp>
      <p:sp>
        <p:nvSpPr>
          <p:cNvPr id="5" name="文本占位符 4"/>
          <p:cNvSpPr>
            <a:spLocks noGrp="1"/>
          </p:cNvSpPr>
          <p:nvPr>
            <p:ph type="body" sz="quarter" idx="11"/>
          </p:nvPr>
        </p:nvSpPr>
        <p:spPr/>
        <p:txBody>
          <a:bodyPr/>
          <a:lstStyle/>
          <a:p>
            <a:r>
              <a:rPr lang="en-US" altLang="zh-CN" dirty="0"/>
              <a:t>(1) </a:t>
            </a:r>
            <a:r>
              <a:rPr lang="zh-CN" altLang="en-US" dirty="0"/>
              <a:t>常用编码方式</a:t>
            </a:r>
          </a:p>
        </p:txBody>
      </p:sp>
    </p:spTree>
    <p:extLst>
      <p:ext uri="{BB962C8B-B14F-4D97-AF65-F5344CB8AC3E}">
        <p14:creationId xmlns:p14="http://schemas.microsoft.com/office/powerpoint/2010/main" val="366529834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圆角矩形 76"/>
          <p:cNvSpPr/>
          <p:nvPr/>
        </p:nvSpPr>
        <p:spPr>
          <a:xfrm>
            <a:off x="545145" y="1207008"/>
            <a:ext cx="8053711" cy="316500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2069796" y="1462595"/>
            <a:ext cx="4373970" cy="2390529"/>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AutoShape 5"/>
          <p:cNvSpPr>
            <a:spLocks noChangeArrowheads="1"/>
          </p:cNvSpPr>
          <p:nvPr/>
        </p:nvSpPr>
        <p:spPr bwMode="auto">
          <a:xfrm>
            <a:off x="545145" y="728483"/>
            <a:ext cx="8053712"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15" name="Rectangle 6"/>
          <p:cNvSpPr>
            <a:spLocks noChangeArrowheads="1"/>
          </p:cNvSpPr>
          <p:nvPr/>
        </p:nvSpPr>
        <p:spPr bwMode="auto">
          <a:xfrm>
            <a:off x="3502371" y="695272"/>
            <a:ext cx="21579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(1) </a:t>
            </a:r>
            <a:r>
              <a:rPr lang="zh-CN" altLang="en-US" sz="2000" b="1" dirty="0">
                <a:solidFill>
                  <a:schemeClr val="bg1"/>
                </a:solidFill>
                <a:latin typeface="微软雅黑" panose="020B0503020204020204" pitchFamily="34" charset="-122"/>
                <a:ea typeface="微软雅黑" panose="020B0503020204020204" pitchFamily="34" charset="-122"/>
              </a:rPr>
              <a:t>常用编码方式</a:t>
            </a:r>
          </a:p>
        </p:txBody>
      </p:sp>
      <p:grpSp>
        <p:nvGrpSpPr>
          <p:cNvPr id="17" name="组合 16"/>
          <p:cNvGrpSpPr/>
          <p:nvPr/>
        </p:nvGrpSpPr>
        <p:grpSpPr>
          <a:xfrm>
            <a:off x="546900" y="1433357"/>
            <a:ext cx="5908530" cy="2429458"/>
            <a:chOff x="-498929" y="1380600"/>
            <a:chExt cx="10060441" cy="4136632"/>
          </a:xfrm>
        </p:grpSpPr>
        <p:sp>
          <p:nvSpPr>
            <p:cNvPr id="18" name="Rectangle 6"/>
            <p:cNvSpPr>
              <a:spLocks noChangeArrowheads="1"/>
            </p:cNvSpPr>
            <p:nvPr/>
          </p:nvSpPr>
          <p:spPr bwMode="auto">
            <a:xfrm>
              <a:off x="123848" y="2280089"/>
              <a:ext cx="1908729" cy="519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r" defTabSz="762000"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不归零制</a:t>
              </a:r>
            </a:p>
          </p:txBody>
        </p:sp>
        <p:sp>
          <p:nvSpPr>
            <p:cNvPr id="19" name="Rectangle 7"/>
            <p:cNvSpPr>
              <a:spLocks noChangeArrowheads="1"/>
            </p:cNvSpPr>
            <p:nvPr/>
          </p:nvSpPr>
          <p:spPr bwMode="auto">
            <a:xfrm>
              <a:off x="14351" y="4059760"/>
              <a:ext cx="2018226" cy="519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r" defTabSz="762000"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曼彻斯特</a:t>
              </a:r>
            </a:p>
          </p:txBody>
        </p:sp>
        <p:sp>
          <p:nvSpPr>
            <p:cNvPr id="20" name="Rectangle 8"/>
            <p:cNvSpPr>
              <a:spLocks noChangeArrowheads="1"/>
            </p:cNvSpPr>
            <p:nvPr/>
          </p:nvSpPr>
          <p:spPr bwMode="auto">
            <a:xfrm>
              <a:off x="8098451" y="1430383"/>
              <a:ext cx="720633" cy="4070349"/>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21" name="Rectangle 9"/>
            <p:cNvSpPr>
              <a:spLocks noChangeArrowheads="1"/>
            </p:cNvSpPr>
            <p:nvPr/>
          </p:nvSpPr>
          <p:spPr bwMode="auto">
            <a:xfrm>
              <a:off x="3579275" y="1430383"/>
              <a:ext cx="751616" cy="4070349"/>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22" name="Rectangle 10"/>
            <p:cNvSpPr>
              <a:spLocks noChangeArrowheads="1"/>
            </p:cNvSpPr>
            <p:nvPr/>
          </p:nvSpPr>
          <p:spPr bwMode="auto">
            <a:xfrm>
              <a:off x="5090095" y="1425619"/>
              <a:ext cx="731598" cy="4077429"/>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23" name="Rectangle 11"/>
            <p:cNvSpPr>
              <a:spLocks noChangeArrowheads="1"/>
            </p:cNvSpPr>
            <p:nvPr/>
          </p:nvSpPr>
          <p:spPr bwMode="auto">
            <a:xfrm>
              <a:off x="6604736" y="1425619"/>
              <a:ext cx="713017" cy="4077429"/>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24" name="Rectangle 12"/>
            <p:cNvSpPr>
              <a:spLocks noChangeArrowheads="1"/>
            </p:cNvSpPr>
            <p:nvPr/>
          </p:nvSpPr>
          <p:spPr bwMode="auto">
            <a:xfrm>
              <a:off x="2094102" y="1418724"/>
              <a:ext cx="720123" cy="4082008"/>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25" name="Rectangle 13"/>
            <p:cNvSpPr>
              <a:spLocks noChangeArrowheads="1"/>
            </p:cNvSpPr>
            <p:nvPr/>
          </p:nvSpPr>
          <p:spPr bwMode="auto">
            <a:xfrm>
              <a:off x="2192549" y="1490708"/>
              <a:ext cx="526782" cy="57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微软雅黑" panose="020B0503020204020204" pitchFamily="34" charset="-122"/>
                  <a:ea typeface="微软雅黑" panose="020B0503020204020204" pitchFamily="34" charset="-122"/>
                </a:rPr>
                <a:t>1</a:t>
              </a:r>
            </a:p>
          </p:txBody>
        </p:sp>
        <p:sp>
          <p:nvSpPr>
            <p:cNvPr id="26" name="Rectangle 14"/>
            <p:cNvSpPr>
              <a:spLocks noChangeArrowheads="1"/>
            </p:cNvSpPr>
            <p:nvPr/>
          </p:nvSpPr>
          <p:spPr bwMode="auto">
            <a:xfrm>
              <a:off x="8930155" y="1490708"/>
              <a:ext cx="526782" cy="57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a:latin typeface="微软雅黑" panose="020B0503020204020204" pitchFamily="34" charset="-122"/>
                  <a:ea typeface="微软雅黑" panose="020B0503020204020204" pitchFamily="34" charset="-122"/>
                </a:rPr>
                <a:t>1</a:t>
              </a:r>
            </a:p>
          </p:txBody>
        </p:sp>
        <p:sp>
          <p:nvSpPr>
            <p:cNvPr id="27" name="Rectangle 15"/>
            <p:cNvSpPr>
              <a:spLocks noChangeArrowheads="1"/>
            </p:cNvSpPr>
            <p:nvPr/>
          </p:nvSpPr>
          <p:spPr bwMode="auto">
            <a:xfrm>
              <a:off x="5232735" y="1490708"/>
              <a:ext cx="526782" cy="57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微软雅黑" panose="020B0503020204020204" pitchFamily="34" charset="-122"/>
                  <a:ea typeface="微软雅黑" panose="020B0503020204020204" pitchFamily="34" charset="-122"/>
                </a:rPr>
                <a:t>1</a:t>
              </a:r>
            </a:p>
          </p:txBody>
        </p:sp>
        <p:sp>
          <p:nvSpPr>
            <p:cNvPr id="28" name="Rectangle 16"/>
            <p:cNvSpPr>
              <a:spLocks noChangeArrowheads="1"/>
            </p:cNvSpPr>
            <p:nvPr/>
          </p:nvSpPr>
          <p:spPr bwMode="auto">
            <a:xfrm>
              <a:off x="8174646" y="1490708"/>
              <a:ext cx="298451" cy="57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1600" b="1">
                  <a:latin typeface="微软雅黑" panose="020B0503020204020204" pitchFamily="34" charset="-122"/>
                  <a:ea typeface="微软雅黑" panose="020B0503020204020204" pitchFamily="34" charset="-122"/>
                </a:rPr>
                <a:t>1</a:t>
              </a:r>
            </a:p>
          </p:txBody>
        </p:sp>
        <p:sp>
          <p:nvSpPr>
            <p:cNvPr id="29" name="Rectangle 17"/>
            <p:cNvSpPr>
              <a:spLocks noChangeArrowheads="1"/>
            </p:cNvSpPr>
            <p:nvPr/>
          </p:nvSpPr>
          <p:spPr bwMode="auto">
            <a:xfrm>
              <a:off x="7464984" y="1490708"/>
              <a:ext cx="526782" cy="57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微软雅黑" panose="020B0503020204020204" pitchFamily="34" charset="-122"/>
                  <a:ea typeface="微软雅黑" panose="020B0503020204020204" pitchFamily="34" charset="-122"/>
                </a:rPr>
                <a:t>1</a:t>
              </a:r>
            </a:p>
          </p:txBody>
        </p:sp>
        <p:sp>
          <p:nvSpPr>
            <p:cNvPr id="30" name="Rectangle 18"/>
            <p:cNvSpPr>
              <a:spLocks noChangeArrowheads="1"/>
            </p:cNvSpPr>
            <p:nvPr/>
          </p:nvSpPr>
          <p:spPr bwMode="auto">
            <a:xfrm>
              <a:off x="2953490" y="1490708"/>
              <a:ext cx="526782" cy="57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微软雅黑" panose="020B0503020204020204" pitchFamily="34" charset="-122"/>
                  <a:ea typeface="微软雅黑" panose="020B0503020204020204" pitchFamily="34" charset="-122"/>
                </a:rPr>
                <a:t>0</a:t>
              </a:r>
            </a:p>
          </p:txBody>
        </p:sp>
        <p:sp>
          <p:nvSpPr>
            <p:cNvPr id="31" name="Rectangle 19"/>
            <p:cNvSpPr>
              <a:spLocks noChangeArrowheads="1"/>
            </p:cNvSpPr>
            <p:nvPr/>
          </p:nvSpPr>
          <p:spPr bwMode="auto">
            <a:xfrm>
              <a:off x="3745578" y="1490708"/>
              <a:ext cx="526782" cy="57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a:latin typeface="微软雅黑" panose="020B0503020204020204" pitchFamily="34" charset="-122"/>
                  <a:ea typeface="微软雅黑" panose="020B0503020204020204" pitchFamily="34" charset="-122"/>
                </a:rPr>
                <a:t>0</a:t>
              </a:r>
            </a:p>
          </p:txBody>
        </p:sp>
        <p:sp>
          <p:nvSpPr>
            <p:cNvPr id="32" name="Rectangle 20"/>
            <p:cNvSpPr>
              <a:spLocks noChangeArrowheads="1"/>
            </p:cNvSpPr>
            <p:nvPr/>
          </p:nvSpPr>
          <p:spPr bwMode="auto">
            <a:xfrm>
              <a:off x="4465659" y="1490708"/>
              <a:ext cx="526782" cy="57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微软雅黑" panose="020B0503020204020204" pitchFamily="34" charset="-122"/>
                  <a:ea typeface="微软雅黑" panose="020B0503020204020204" pitchFamily="34" charset="-122"/>
                </a:rPr>
                <a:t>0</a:t>
              </a:r>
            </a:p>
          </p:txBody>
        </p:sp>
        <p:sp>
          <p:nvSpPr>
            <p:cNvPr id="33" name="Rectangle 21"/>
            <p:cNvSpPr>
              <a:spLocks noChangeArrowheads="1"/>
            </p:cNvSpPr>
            <p:nvPr/>
          </p:nvSpPr>
          <p:spPr bwMode="auto">
            <a:xfrm>
              <a:off x="5977827" y="1490708"/>
              <a:ext cx="526782" cy="57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微软雅黑" panose="020B0503020204020204" pitchFamily="34" charset="-122"/>
                  <a:ea typeface="微软雅黑" panose="020B0503020204020204" pitchFamily="34" charset="-122"/>
                </a:rPr>
                <a:t>0</a:t>
              </a:r>
            </a:p>
          </p:txBody>
        </p:sp>
        <p:sp>
          <p:nvSpPr>
            <p:cNvPr id="34" name="Rectangle 22"/>
            <p:cNvSpPr>
              <a:spLocks noChangeArrowheads="1"/>
            </p:cNvSpPr>
            <p:nvPr/>
          </p:nvSpPr>
          <p:spPr bwMode="auto">
            <a:xfrm>
              <a:off x="6697906" y="1490708"/>
              <a:ext cx="526782" cy="57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微软雅黑" panose="020B0503020204020204" pitchFamily="34" charset="-122"/>
                  <a:ea typeface="微软雅黑" panose="020B0503020204020204" pitchFamily="34" charset="-122"/>
                </a:rPr>
                <a:t>0</a:t>
              </a:r>
            </a:p>
          </p:txBody>
        </p:sp>
        <p:grpSp>
          <p:nvGrpSpPr>
            <p:cNvPr id="35" name="组合 34"/>
            <p:cNvGrpSpPr/>
            <p:nvPr/>
          </p:nvGrpSpPr>
          <p:grpSpPr>
            <a:xfrm>
              <a:off x="2060906" y="2145700"/>
              <a:ext cx="7475110" cy="704406"/>
              <a:chOff x="2060906" y="2145700"/>
              <a:chExt cx="7475110" cy="704406"/>
            </a:xfrm>
          </p:grpSpPr>
          <p:sp>
            <p:nvSpPr>
              <p:cNvPr id="69" name="Freeform 24"/>
              <p:cNvSpPr/>
              <p:nvPr/>
            </p:nvSpPr>
            <p:spPr bwMode="auto">
              <a:xfrm>
                <a:off x="2060906" y="2154468"/>
                <a:ext cx="7475110" cy="695638"/>
              </a:xfrm>
              <a:custGeom>
                <a:avLst/>
                <a:gdLst>
                  <a:gd name="T0" fmla="*/ 0 w 4728"/>
                  <a:gd name="T1" fmla="*/ 0 h 953"/>
                  <a:gd name="T2" fmla="*/ 486 w 4728"/>
                  <a:gd name="T3" fmla="*/ 0 h 953"/>
                  <a:gd name="T4" fmla="*/ 486 w 4728"/>
                  <a:gd name="T5" fmla="*/ 952 h 953"/>
                  <a:gd name="T6" fmla="*/ 1924 w 4728"/>
                  <a:gd name="T7" fmla="*/ 952 h 953"/>
                  <a:gd name="T8" fmla="*/ 1924 w 4728"/>
                  <a:gd name="T9" fmla="*/ 0 h 953"/>
                  <a:gd name="T10" fmla="*/ 2410 w 4728"/>
                  <a:gd name="T11" fmla="*/ 0 h 953"/>
                  <a:gd name="T12" fmla="*/ 2410 w 4728"/>
                  <a:gd name="T13" fmla="*/ 952 h 953"/>
                  <a:gd name="T14" fmla="*/ 3372 w 4728"/>
                  <a:gd name="T15" fmla="*/ 952 h 953"/>
                  <a:gd name="T16" fmla="*/ 3372 w 4728"/>
                  <a:gd name="T17" fmla="*/ 0 h 953"/>
                  <a:gd name="T18" fmla="*/ 4727 w 4728"/>
                  <a:gd name="T19" fmla="*/ 0 h 953"/>
                  <a:gd name="connsiteX0" fmla="*/ 0 w 10079"/>
                  <a:gd name="connsiteY0" fmla="*/ 0 h 9990"/>
                  <a:gd name="connsiteX1" fmla="*/ 1028 w 10079"/>
                  <a:gd name="connsiteY1" fmla="*/ 0 h 9990"/>
                  <a:gd name="connsiteX2" fmla="*/ 1028 w 10079"/>
                  <a:gd name="connsiteY2" fmla="*/ 9990 h 9990"/>
                  <a:gd name="connsiteX3" fmla="*/ 4069 w 10079"/>
                  <a:gd name="connsiteY3" fmla="*/ 9990 h 9990"/>
                  <a:gd name="connsiteX4" fmla="*/ 4069 w 10079"/>
                  <a:gd name="connsiteY4" fmla="*/ 0 h 9990"/>
                  <a:gd name="connsiteX5" fmla="*/ 5097 w 10079"/>
                  <a:gd name="connsiteY5" fmla="*/ 0 h 9990"/>
                  <a:gd name="connsiteX6" fmla="*/ 5097 w 10079"/>
                  <a:gd name="connsiteY6" fmla="*/ 9990 h 9990"/>
                  <a:gd name="connsiteX7" fmla="*/ 7132 w 10079"/>
                  <a:gd name="connsiteY7" fmla="*/ 9990 h 9990"/>
                  <a:gd name="connsiteX8" fmla="*/ 7132 w 10079"/>
                  <a:gd name="connsiteY8" fmla="*/ 0 h 9990"/>
                  <a:gd name="connsiteX9" fmla="*/ 10079 w 10079"/>
                  <a:gd name="connsiteY9" fmla="*/ 0 h 9990"/>
                  <a:gd name="connsiteX0-1" fmla="*/ 0 w 10020"/>
                  <a:gd name="connsiteY0-2" fmla="*/ 0 h 10000"/>
                  <a:gd name="connsiteX1-3" fmla="*/ 1020 w 10020"/>
                  <a:gd name="connsiteY1-4" fmla="*/ 0 h 10000"/>
                  <a:gd name="connsiteX2-5" fmla="*/ 1020 w 10020"/>
                  <a:gd name="connsiteY2-6" fmla="*/ 10000 h 10000"/>
                  <a:gd name="connsiteX3-7" fmla="*/ 4037 w 10020"/>
                  <a:gd name="connsiteY3-8" fmla="*/ 10000 h 10000"/>
                  <a:gd name="connsiteX4-9" fmla="*/ 4037 w 10020"/>
                  <a:gd name="connsiteY4-10" fmla="*/ 0 h 10000"/>
                  <a:gd name="connsiteX5-11" fmla="*/ 5057 w 10020"/>
                  <a:gd name="connsiteY5-12" fmla="*/ 0 h 10000"/>
                  <a:gd name="connsiteX6-13" fmla="*/ 5057 w 10020"/>
                  <a:gd name="connsiteY6-14" fmla="*/ 10000 h 10000"/>
                  <a:gd name="connsiteX7-15" fmla="*/ 7076 w 10020"/>
                  <a:gd name="connsiteY7-16" fmla="*/ 10000 h 10000"/>
                  <a:gd name="connsiteX8-17" fmla="*/ 7076 w 10020"/>
                  <a:gd name="connsiteY8-18" fmla="*/ 0 h 10000"/>
                  <a:gd name="connsiteX9-19" fmla="*/ 10020 w 10020"/>
                  <a:gd name="connsiteY9-2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0020" h="10000">
                    <a:moveTo>
                      <a:pt x="0" y="0"/>
                    </a:moveTo>
                    <a:lnTo>
                      <a:pt x="1020" y="0"/>
                    </a:lnTo>
                    <a:lnTo>
                      <a:pt x="1020" y="10000"/>
                    </a:lnTo>
                    <a:lnTo>
                      <a:pt x="4037" y="10000"/>
                    </a:lnTo>
                    <a:lnTo>
                      <a:pt x="4037" y="0"/>
                    </a:lnTo>
                    <a:lnTo>
                      <a:pt x="5057" y="0"/>
                    </a:lnTo>
                    <a:lnTo>
                      <a:pt x="5057" y="10000"/>
                    </a:lnTo>
                    <a:lnTo>
                      <a:pt x="7076" y="10000"/>
                    </a:lnTo>
                    <a:lnTo>
                      <a:pt x="7076" y="0"/>
                    </a:lnTo>
                    <a:lnTo>
                      <a:pt x="10020"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70" name="Line 25"/>
              <p:cNvSpPr>
                <a:spLocks noChangeShapeType="1"/>
              </p:cNvSpPr>
              <p:nvPr/>
            </p:nvSpPr>
            <p:spPr bwMode="auto">
              <a:xfrm flipV="1">
                <a:off x="6583655" y="2778465"/>
                <a:ext cx="0" cy="64299"/>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71" name="Line 26"/>
              <p:cNvSpPr>
                <a:spLocks noChangeShapeType="1"/>
              </p:cNvSpPr>
              <p:nvPr/>
            </p:nvSpPr>
            <p:spPr bwMode="auto">
              <a:xfrm flipV="1">
                <a:off x="8078714" y="2145700"/>
                <a:ext cx="0" cy="64299"/>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72" name="Line 27"/>
              <p:cNvSpPr>
                <a:spLocks noChangeShapeType="1"/>
              </p:cNvSpPr>
              <p:nvPr/>
            </p:nvSpPr>
            <p:spPr bwMode="auto">
              <a:xfrm flipV="1">
                <a:off x="8828592" y="2155199"/>
                <a:ext cx="0" cy="64299"/>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73" name="Line 28"/>
              <p:cNvSpPr>
                <a:spLocks noChangeShapeType="1"/>
              </p:cNvSpPr>
              <p:nvPr/>
            </p:nvSpPr>
            <p:spPr bwMode="auto">
              <a:xfrm flipV="1">
                <a:off x="4330891" y="2777004"/>
                <a:ext cx="0" cy="64299"/>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74" name="Line 29"/>
              <p:cNvSpPr>
                <a:spLocks noChangeShapeType="1"/>
              </p:cNvSpPr>
              <p:nvPr/>
            </p:nvSpPr>
            <p:spPr bwMode="auto">
              <a:xfrm flipV="1">
                <a:off x="3570055" y="2777734"/>
                <a:ext cx="0" cy="64299"/>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grpSp>
        <p:sp>
          <p:nvSpPr>
            <p:cNvPr id="36" name="Freeform 30"/>
            <p:cNvSpPr/>
            <p:nvPr/>
          </p:nvSpPr>
          <p:spPr bwMode="auto">
            <a:xfrm>
              <a:off x="2062492" y="3988564"/>
              <a:ext cx="7473339" cy="690711"/>
            </a:xfrm>
            <a:custGeom>
              <a:avLst/>
              <a:gdLst>
                <a:gd name="T0" fmla="*/ 0 w 4401"/>
                <a:gd name="T1" fmla="*/ 0 h 245"/>
                <a:gd name="T2" fmla="*/ 222 w 4401"/>
                <a:gd name="T3" fmla="*/ 0 h 245"/>
                <a:gd name="T4" fmla="*/ 222 w 4401"/>
                <a:gd name="T5" fmla="*/ 245 h 245"/>
                <a:gd name="T6" fmla="*/ 676 w 4401"/>
                <a:gd name="T7" fmla="*/ 245 h 245"/>
                <a:gd name="T8" fmla="*/ 676 w 4401"/>
                <a:gd name="T9" fmla="*/ 0 h 245"/>
                <a:gd name="T10" fmla="*/ 898 w 4401"/>
                <a:gd name="T11" fmla="*/ 0 h 245"/>
                <a:gd name="T12" fmla="*/ 898 w 4401"/>
                <a:gd name="T13" fmla="*/ 245 h 245"/>
                <a:gd name="T14" fmla="*/ 1129 w 4401"/>
                <a:gd name="T15" fmla="*/ 245 h 245"/>
                <a:gd name="T16" fmla="*/ 1129 w 4401"/>
                <a:gd name="T17" fmla="*/ 0 h 245"/>
                <a:gd name="T18" fmla="*/ 1351 w 4401"/>
                <a:gd name="T19" fmla="*/ 0 h 245"/>
                <a:gd name="T20" fmla="*/ 1351 w 4401"/>
                <a:gd name="T21" fmla="*/ 245 h 245"/>
                <a:gd name="T22" fmla="*/ 1573 w 4401"/>
                <a:gd name="T23" fmla="*/ 245 h 245"/>
                <a:gd name="T24" fmla="*/ 1573 w 4401"/>
                <a:gd name="T25" fmla="*/ 0 h 245"/>
                <a:gd name="T26" fmla="*/ 2027 w 4401"/>
                <a:gd name="T27" fmla="*/ 0 h 245"/>
                <a:gd name="T28" fmla="*/ 2027 w 4401"/>
                <a:gd name="T29" fmla="*/ 245 h 245"/>
                <a:gd name="T30" fmla="*/ 2471 w 4401"/>
                <a:gd name="T31" fmla="*/ 245 h 245"/>
                <a:gd name="T32" fmla="*/ 2471 w 4401"/>
                <a:gd name="T33" fmla="*/ 3 h 245"/>
                <a:gd name="T34" fmla="*/ 2693 w 4401"/>
                <a:gd name="T35" fmla="*/ 0 h 245"/>
                <a:gd name="T36" fmla="*/ 2693 w 4401"/>
                <a:gd name="T37" fmla="*/ 245 h 245"/>
                <a:gd name="T38" fmla="*/ 2915 w 4401"/>
                <a:gd name="T39" fmla="*/ 245 h 245"/>
                <a:gd name="T40" fmla="*/ 2915 w 4401"/>
                <a:gd name="T41" fmla="*/ 0 h 245"/>
                <a:gd name="T42" fmla="*/ 3368 w 4401"/>
                <a:gd name="T43" fmla="*/ 0 h 245"/>
                <a:gd name="T44" fmla="*/ 3368 w 4401"/>
                <a:gd name="T45" fmla="*/ 245 h 245"/>
                <a:gd name="T46" fmla="*/ 3590 w 4401"/>
                <a:gd name="T47" fmla="*/ 245 h 245"/>
                <a:gd name="T48" fmla="*/ 3590 w 4401"/>
                <a:gd name="T49" fmla="*/ 0 h 245"/>
                <a:gd name="T50" fmla="*/ 3812 w 4401"/>
                <a:gd name="T51" fmla="*/ 0 h 245"/>
                <a:gd name="T52" fmla="*/ 3812 w 4401"/>
                <a:gd name="T53" fmla="*/ 245 h 245"/>
                <a:gd name="T54" fmla="*/ 4034 w 4401"/>
                <a:gd name="T55" fmla="*/ 245 h 245"/>
                <a:gd name="T56" fmla="*/ 4034 w 4401"/>
                <a:gd name="T57" fmla="*/ 0 h 245"/>
                <a:gd name="T58" fmla="*/ 4256 w 4401"/>
                <a:gd name="T59" fmla="*/ 0 h 245"/>
                <a:gd name="T60" fmla="*/ 4256 w 4401"/>
                <a:gd name="T61" fmla="*/ 245 h 245"/>
                <a:gd name="T62" fmla="*/ 4401 w 4401"/>
                <a:gd name="T63" fmla="*/ 245 h 245"/>
                <a:gd name="connsiteX0" fmla="*/ 0 w 10122"/>
                <a:gd name="connsiteY0" fmla="*/ 0 h 10000"/>
                <a:gd name="connsiteX1" fmla="*/ 504 w 10122"/>
                <a:gd name="connsiteY1" fmla="*/ 0 h 10000"/>
                <a:gd name="connsiteX2" fmla="*/ 504 w 10122"/>
                <a:gd name="connsiteY2" fmla="*/ 10000 h 10000"/>
                <a:gd name="connsiteX3" fmla="*/ 1536 w 10122"/>
                <a:gd name="connsiteY3" fmla="*/ 10000 h 10000"/>
                <a:gd name="connsiteX4" fmla="*/ 1536 w 10122"/>
                <a:gd name="connsiteY4" fmla="*/ 0 h 10000"/>
                <a:gd name="connsiteX5" fmla="*/ 2040 w 10122"/>
                <a:gd name="connsiteY5" fmla="*/ 0 h 10000"/>
                <a:gd name="connsiteX6" fmla="*/ 2040 w 10122"/>
                <a:gd name="connsiteY6" fmla="*/ 10000 h 10000"/>
                <a:gd name="connsiteX7" fmla="*/ 2565 w 10122"/>
                <a:gd name="connsiteY7" fmla="*/ 10000 h 10000"/>
                <a:gd name="connsiteX8" fmla="*/ 2565 w 10122"/>
                <a:gd name="connsiteY8" fmla="*/ 0 h 10000"/>
                <a:gd name="connsiteX9" fmla="*/ 3070 w 10122"/>
                <a:gd name="connsiteY9" fmla="*/ 0 h 10000"/>
                <a:gd name="connsiteX10" fmla="*/ 3070 w 10122"/>
                <a:gd name="connsiteY10" fmla="*/ 10000 h 10000"/>
                <a:gd name="connsiteX11" fmla="*/ 3574 w 10122"/>
                <a:gd name="connsiteY11" fmla="*/ 10000 h 10000"/>
                <a:gd name="connsiteX12" fmla="*/ 3574 w 10122"/>
                <a:gd name="connsiteY12" fmla="*/ 0 h 10000"/>
                <a:gd name="connsiteX13" fmla="*/ 4606 w 10122"/>
                <a:gd name="connsiteY13" fmla="*/ 0 h 10000"/>
                <a:gd name="connsiteX14" fmla="*/ 4606 w 10122"/>
                <a:gd name="connsiteY14" fmla="*/ 10000 h 10000"/>
                <a:gd name="connsiteX15" fmla="*/ 5615 w 10122"/>
                <a:gd name="connsiteY15" fmla="*/ 10000 h 10000"/>
                <a:gd name="connsiteX16" fmla="*/ 5615 w 10122"/>
                <a:gd name="connsiteY16" fmla="*/ 122 h 10000"/>
                <a:gd name="connsiteX17" fmla="*/ 6119 w 10122"/>
                <a:gd name="connsiteY17" fmla="*/ 0 h 10000"/>
                <a:gd name="connsiteX18" fmla="*/ 6119 w 10122"/>
                <a:gd name="connsiteY18" fmla="*/ 10000 h 10000"/>
                <a:gd name="connsiteX19" fmla="*/ 6623 w 10122"/>
                <a:gd name="connsiteY19" fmla="*/ 10000 h 10000"/>
                <a:gd name="connsiteX20" fmla="*/ 6623 w 10122"/>
                <a:gd name="connsiteY20" fmla="*/ 0 h 10000"/>
                <a:gd name="connsiteX21" fmla="*/ 7653 w 10122"/>
                <a:gd name="connsiteY21" fmla="*/ 0 h 10000"/>
                <a:gd name="connsiteX22" fmla="*/ 7653 w 10122"/>
                <a:gd name="connsiteY22" fmla="*/ 10000 h 10000"/>
                <a:gd name="connsiteX23" fmla="*/ 8157 w 10122"/>
                <a:gd name="connsiteY23" fmla="*/ 10000 h 10000"/>
                <a:gd name="connsiteX24" fmla="*/ 8157 w 10122"/>
                <a:gd name="connsiteY24" fmla="*/ 0 h 10000"/>
                <a:gd name="connsiteX25" fmla="*/ 8662 w 10122"/>
                <a:gd name="connsiteY25" fmla="*/ 0 h 10000"/>
                <a:gd name="connsiteX26" fmla="*/ 8662 w 10122"/>
                <a:gd name="connsiteY26" fmla="*/ 10000 h 10000"/>
                <a:gd name="connsiteX27" fmla="*/ 9166 w 10122"/>
                <a:gd name="connsiteY27" fmla="*/ 10000 h 10000"/>
                <a:gd name="connsiteX28" fmla="*/ 9166 w 10122"/>
                <a:gd name="connsiteY28" fmla="*/ 0 h 10000"/>
                <a:gd name="connsiteX29" fmla="*/ 9671 w 10122"/>
                <a:gd name="connsiteY29" fmla="*/ 0 h 10000"/>
                <a:gd name="connsiteX30" fmla="*/ 9671 w 10122"/>
                <a:gd name="connsiteY30" fmla="*/ 10000 h 10000"/>
                <a:gd name="connsiteX31" fmla="*/ 10122 w 10122"/>
                <a:gd name="connsiteY3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122" h="10000">
                  <a:moveTo>
                    <a:pt x="0" y="0"/>
                  </a:moveTo>
                  <a:lnTo>
                    <a:pt x="504" y="0"/>
                  </a:lnTo>
                  <a:lnTo>
                    <a:pt x="504" y="10000"/>
                  </a:lnTo>
                  <a:lnTo>
                    <a:pt x="1536" y="10000"/>
                  </a:lnTo>
                  <a:lnTo>
                    <a:pt x="1536" y="0"/>
                  </a:lnTo>
                  <a:lnTo>
                    <a:pt x="2040" y="0"/>
                  </a:lnTo>
                  <a:lnTo>
                    <a:pt x="2040" y="10000"/>
                  </a:lnTo>
                  <a:lnTo>
                    <a:pt x="2565" y="10000"/>
                  </a:lnTo>
                  <a:lnTo>
                    <a:pt x="2565" y="0"/>
                  </a:lnTo>
                  <a:lnTo>
                    <a:pt x="3070" y="0"/>
                  </a:lnTo>
                  <a:lnTo>
                    <a:pt x="3070" y="10000"/>
                  </a:lnTo>
                  <a:lnTo>
                    <a:pt x="3574" y="10000"/>
                  </a:lnTo>
                  <a:lnTo>
                    <a:pt x="3574" y="0"/>
                  </a:lnTo>
                  <a:lnTo>
                    <a:pt x="4606" y="0"/>
                  </a:lnTo>
                  <a:lnTo>
                    <a:pt x="4606" y="10000"/>
                  </a:lnTo>
                  <a:lnTo>
                    <a:pt x="5615" y="10000"/>
                  </a:lnTo>
                  <a:lnTo>
                    <a:pt x="5615" y="122"/>
                  </a:lnTo>
                  <a:lnTo>
                    <a:pt x="6119" y="0"/>
                  </a:lnTo>
                  <a:lnTo>
                    <a:pt x="6119" y="10000"/>
                  </a:lnTo>
                  <a:lnTo>
                    <a:pt x="6623" y="10000"/>
                  </a:lnTo>
                  <a:lnTo>
                    <a:pt x="6623" y="0"/>
                  </a:lnTo>
                  <a:lnTo>
                    <a:pt x="7653" y="0"/>
                  </a:lnTo>
                  <a:lnTo>
                    <a:pt x="7653" y="10000"/>
                  </a:lnTo>
                  <a:lnTo>
                    <a:pt x="8157" y="10000"/>
                  </a:lnTo>
                  <a:lnTo>
                    <a:pt x="8157" y="0"/>
                  </a:lnTo>
                  <a:lnTo>
                    <a:pt x="8662" y="0"/>
                  </a:lnTo>
                  <a:lnTo>
                    <a:pt x="8662" y="10000"/>
                  </a:lnTo>
                  <a:lnTo>
                    <a:pt x="9166" y="10000"/>
                  </a:lnTo>
                  <a:lnTo>
                    <a:pt x="9166" y="0"/>
                  </a:lnTo>
                  <a:lnTo>
                    <a:pt x="9671" y="0"/>
                  </a:lnTo>
                  <a:lnTo>
                    <a:pt x="9671" y="10000"/>
                  </a:lnTo>
                  <a:lnTo>
                    <a:pt x="10122" y="1000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37" name="Line 32"/>
            <p:cNvSpPr>
              <a:spLocks noChangeShapeType="1"/>
            </p:cNvSpPr>
            <p:nvPr/>
          </p:nvSpPr>
          <p:spPr bwMode="auto">
            <a:xfrm flipH="1" flipV="1">
              <a:off x="2067107" y="1399876"/>
              <a:ext cx="3175" cy="4103381"/>
            </a:xfrm>
            <a:prstGeom prst="line">
              <a:avLst/>
            </a:prstGeom>
            <a:noFill/>
            <a:ln w="19050">
              <a:solidFill>
                <a:srgbClr val="0070C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38" name="Line 33"/>
            <p:cNvSpPr>
              <a:spLocks noChangeShapeType="1"/>
            </p:cNvSpPr>
            <p:nvPr/>
          </p:nvSpPr>
          <p:spPr bwMode="auto">
            <a:xfrm flipV="1">
              <a:off x="2817167" y="1380600"/>
              <a:ext cx="0" cy="4122657"/>
            </a:xfrm>
            <a:prstGeom prst="line">
              <a:avLst/>
            </a:prstGeom>
            <a:noFill/>
            <a:ln w="19050">
              <a:solidFill>
                <a:srgbClr val="0070C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39" name="Line 34"/>
            <p:cNvSpPr>
              <a:spLocks noChangeShapeType="1"/>
            </p:cNvSpPr>
            <p:nvPr/>
          </p:nvSpPr>
          <p:spPr bwMode="auto">
            <a:xfrm flipV="1">
              <a:off x="3564285" y="1399876"/>
              <a:ext cx="0" cy="4103381"/>
            </a:xfrm>
            <a:prstGeom prst="line">
              <a:avLst/>
            </a:prstGeom>
            <a:noFill/>
            <a:ln w="19050">
              <a:solidFill>
                <a:srgbClr val="0070C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40" name="Line 35"/>
            <p:cNvSpPr>
              <a:spLocks noChangeShapeType="1"/>
            </p:cNvSpPr>
            <p:nvPr/>
          </p:nvSpPr>
          <p:spPr bwMode="auto">
            <a:xfrm flipH="1" flipV="1">
              <a:off x="4326393" y="1399876"/>
              <a:ext cx="0" cy="4117356"/>
            </a:xfrm>
            <a:prstGeom prst="line">
              <a:avLst/>
            </a:prstGeom>
            <a:noFill/>
            <a:ln w="19050">
              <a:solidFill>
                <a:srgbClr val="0070C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41" name="Line 36"/>
            <p:cNvSpPr>
              <a:spLocks noChangeShapeType="1"/>
            </p:cNvSpPr>
            <p:nvPr/>
          </p:nvSpPr>
          <p:spPr bwMode="auto">
            <a:xfrm flipV="1">
              <a:off x="5075808" y="1399876"/>
              <a:ext cx="0" cy="4103381"/>
            </a:xfrm>
            <a:prstGeom prst="line">
              <a:avLst/>
            </a:prstGeom>
            <a:noFill/>
            <a:ln w="19050">
              <a:solidFill>
                <a:srgbClr val="0070C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42" name="Line 37"/>
            <p:cNvSpPr>
              <a:spLocks noChangeShapeType="1"/>
            </p:cNvSpPr>
            <p:nvPr/>
          </p:nvSpPr>
          <p:spPr bwMode="auto">
            <a:xfrm flipV="1">
              <a:off x="5838561" y="1399876"/>
              <a:ext cx="0" cy="4103381"/>
            </a:xfrm>
            <a:prstGeom prst="line">
              <a:avLst/>
            </a:prstGeom>
            <a:noFill/>
            <a:ln w="19050">
              <a:solidFill>
                <a:srgbClr val="0070C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43" name="Line 38"/>
            <p:cNvSpPr>
              <a:spLocks noChangeShapeType="1"/>
            </p:cNvSpPr>
            <p:nvPr/>
          </p:nvSpPr>
          <p:spPr bwMode="auto">
            <a:xfrm flipV="1">
              <a:off x="6591563" y="1399876"/>
              <a:ext cx="0" cy="4103381"/>
            </a:xfrm>
            <a:prstGeom prst="line">
              <a:avLst/>
            </a:prstGeom>
            <a:noFill/>
            <a:ln w="19050">
              <a:solidFill>
                <a:srgbClr val="0070C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44" name="Line 39"/>
            <p:cNvSpPr>
              <a:spLocks noChangeShapeType="1"/>
            </p:cNvSpPr>
            <p:nvPr/>
          </p:nvSpPr>
          <p:spPr bwMode="auto">
            <a:xfrm flipV="1">
              <a:off x="7332743" y="1399876"/>
              <a:ext cx="0" cy="4103381"/>
            </a:xfrm>
            <a:prstGeom prst="line">
              <a:avLst/>
            </a:prstGeom>
            <a:noFill/>
            <a:ln w="19050">
              <a:solidFill>
                <a:srgbClr val="0070C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45" name="Line 40"/>
            <p:cNvSpPr>
              <a:spLocks noChangeShapeType="1"/>
            </p:cNvSpPr>
            <p:nvPr/>
          </p:nvSpPr>
          <p:spPr bwMode="auto">
            <a:xfrm flipH="1" flipV="1">
              <a:off x="8084212" y="1399876"/>
              <a:ext cx="1587" cy="4103381"/>
            </a:xfrm>
            <a:prstGeom prst="line">
              <a:avLst/>
            </a:prstGeom>
            <a:noFill/>
            <a:ln w="19050">
              <a:solidFill>
                <a:srgbClr val="0070C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46" name="Line 41"/>
            <p:cNvSpPr>
              <a:spLocks noChangeShapeType="1"/>
            </p:cNvSpPr>
            <p:nvPr/>
          </p:nvSpPr>
          <p:spPr bwMode="auto">
            <a:xfrm flipV="1">
              <a:off x="8811941" y="1402285"/>
              <a:ext cx="14287" cy="4100972"/>
            </a:xfrm>
            <a:prstGeom prst="line">
              <a:avLst/>
            </a:prstGeom>
            <a:noFill/>
            <a:ln w="19050">
              <a:solidFill>
                <a:srgbClr val="0070C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47" name="Rectangle 42"/>
            <p:cNvSpPr>
              <a:spLocks noChangeArrowheads="1"/>
            </p:cNvSpPr>
            <p:nvPr/>
          </p:nvSpPr>
          <p:spPr bwMode="auto">
            <a:xfrm>
              <a:off x="275701" y="1498645"/>
              <a:ext cx="1756876" cy="519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r" defTabSz="762000"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比特流</a:t>
              </a:r>
            </a:p>
          </p:txBody>
        </p:sp>
        <p:grpSp>
          <p:nvGrpSpPr>
            <p:cNvPr id="48" name="Group 66"/>
            <p:cNvGrpSpPr/>
            <p:nvPr/>
          </p:nvGrpSpPr>
          <p:grpSpPr bwMode="auto">
            <a:xfrm>
              <a:off x="2062493" y="3067440"/>
              <a:ext cx="7499019" cy="705100"/>
              <a:chOff x="1260" y="3138"/>
              <a:chExt cx="4470" cy="192"/>
            </a:xfrm>
          </p:grpSpPr>
          <p:sp>
            <p:nvSpPr>
              <p:cNvPr id="59" name="Freeform 46"/>
              <p:cNvSpPr/>
              <p:nvPr/>
            </p:nvSpPr>
            <p:spPr bwMode="auto">
              <a:xfrm>
                <a:off x="1260" y="3138"/>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60" name="Freeform 47"/>
              <p:cNvSpPr/>
              <p:nvPr/>
            </p:nvSpPr>
            <p:spPr bwMode="auto">
              <a:xfrm>
                <a:off x="3036" y="3138"/>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61" name="Freeform 48"/>
              <p:cNvSpPr/>
              <p:nvPr/>
            </p:nvSpPr>
            <p:spPr bwMode="auto">
              <a:xfrm>
                <a:off x="4386" y="3138"/>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62" name="Freeform 49"/>
              <p:cNvSpPr/>
              <p:nvPr/>
            </p:nvSpPr>
            <p:spPr bwMode="auto">
              <a:xfrm>
                <a:off x="4830" y="3138"/>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63" name="Freeform 50"/>
              <p:cNvSpPr/>
              <p:nvPr/>
            </p:nvSpPr>
            <p:spPr bwMode="auto">
              <a:xfrm>
                <a:off x="5250" y="3138"/>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64" name="Freeform 51"/>
              <p:cNvSpPr/>
              <p:nvPr/>
            </p:nvSpPr>
            <p:spPr bwMode="auto">
              <a:xfrm flipV="1">
                <a:off x="1692" y="3234"/>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65" name="Freeform 52"/>
              <p:cNvSpPr/>
              <p:nvPr/>
            </p:nvSpPr>
            <p:spPr bwMode="auto">
              <a:xfrm flipV="1">
                <a:off x="2130" y="3234"/>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66" name="Freeform 53"/>
              <p:cNvSpPr/>
              <p:nvPr/>
            </p:nvSpPr>
            <p:spPr bwMode="auto">
              <a:xfrm flipV="1">
                <a:off x="2592" y="3234"/>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67" name="Freeform 54"/>
              <p:cNvSpPr/>
              <p:nvPr/>
            </p:nvSpPr>
            <p:spPr bwMode="auto">
              <a:xfrm flipV="1">
                <a:off x="3486" y="3234"/>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68" name="Freeform 55"/>
              <p:cNvSpPr/>
              <p:nvPr/>
            </p:nvSpPr>
            <p:spPr bwMode="auto">
              <a:xfrm flipV="1">
                <a:off x="3936" y="3234"/>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anose="020B0503020204020204" pitchFamily="34" charset="-122"/>
                  <a:ea typeface="微软雅黑" panose="020B0503020204020204" pitchFamily="34" charset="-122"/>
                </a:endParaRPr>
              </a:p>
            </p:txBody>
          </p:sp>
        </p:grpSp>
        <p:grpSp>
          <p:nvGrpSpPr>
            <p:cNvPr id="49" name="Group 65"/>
            <p:cNvGrpSpPr/>
            <p:nvPr/>
          </p:nvGrpSpPr>
          <p:grpSpPr bwMode="auto">
            <a:xfrm>
              <a:off x="2072017" y="4810021"/>
              <a:ext cx="7483921" cy="690711"/>
              <a:chOff x="1264" y="2804"/>
              <a:chExt cx="4461" cy="258"/>
            </a:xfrm>
          </p:grpSpPr>
          <p:sp>
            <p:nvSpPr>
              <p:cNvPr id="57" name="Freeform 63"/>
              <p:cNvSpPr/>
              <p:nvPr/>
            </p:nvSpPr>
            <p:spPr bwMode="auto">
              <a:xfrm>
                <a:off x="1264" y="2804"/>
                <a:ext cx="2909" cy="258"/>
              </a:xfrm>
              <a:custGeom>
                <a:avLst/>
                <a:gdLst>
                  <a:gd name="T0" fmla="*/ 0 w 2909"/>
                  <a:gd name="T1" fmla="*/ 0 h 258"/>
                  <a:gd name="T2" fmla="*/ 223 w 2909"/>
                  <a:gd name="T3" fmla="*/ 0 h 258"/>
                  <a:gd name="T4" fmla="*/ 223 w 2909"/>
                  <a:gd name="T5" fmla="*/ 258 h 258"/>
                  <a:gd name="T6" fmla="*/ 446 w 2909"/>
                  <a:gd name="T7" fmla="*/ 258 h 258"/>
                  <a:gd name="T8" fmla="*/ 446 w 2909"/>
                  <a:gd name="T9" fmla="*/ 5 h 258"/>
                  <a:gd name="T10" fmla="*/ 681 w 2909"/>
                  <a:gd name="T11" fmla="*/ 5 h 258"/>
                  <a:gd name="T12" fmla="*/ 681 w 2909"/>
                  <a:gd name="T13" fmla="*/ 258 h 258"/>
                  <a:gd name="T14" fmla="*/ 887 w 2909"/>
                  <a:gd name="T15" fmla="*/ 258 h 258"/>
                  <a:gd name="T16" fmla="*/ 887 w 2909"/>
                  <a:gd name="T17" fmla="*/ 0 h 258"/>
                  <a:gd name="T18" fmla="*/ 1111 w 2909"/>
                  <a:gd name="T19" fmla="*/ 0 h 258"/>
                  <a:gd name="T20" fmla="*/ 1111 w 2909"/>
                  <a:gd name="T21" fmla="*/ 258 h 258"/>
                  <a:gd name="T22" fmla="*/ 1340 w 2909"/>
                  <a:gd name="T23" fmla="*/ 258 h 258"/>
                  <a:gd name="T24" fmla="*/ 1340 w 2909"/>
                  <a:gd name="T25" fmla="*/ 0 h 258"/>
                  <a:gd name="T26" fmla="*/ 1563 w 2909"/>
                  <a:gd name="T27" fmla="*/ 0 h 258"/>
                  <a:gd name="T28" fmla="*/ 1563 w 2909"/>
                  <a:gd name="T29" fmla="*/ 258 h 258"/>
                  <a:gd name="T30" fmla="*/ 2010 w 2909"/>
                  <a:gd name="T31" fmla="*/ 258 h 258"/>
                  <a:gd name="T32" fmla="*/ 2010 w 2909"/>
                  <a:gd name="T33" fmla="*/ 0 h 258"/>
                  <a:gd name="T34" fmla="*/ 2245 w 2909"/>
                  <a:gd name="T35" fmla="*/ 0 h 258"/>
                  <a:gd name="T36" fmla="*/ 2245 w 2909"/>
                  <a:gd name="T37" fmla="*/ 258 h 258"/>
                  <a:gd name="T38" fmla="*/ 2462 w 2909"/>
                  <a:gd name="T39" fmla="*/ 258 h 258"/>
                  <a:gd name="T40" fmla="*/ 2462 w 2909"/>
                  <a:gd name="T41" fmla="*/ 0 h 258"/>
                  <a:gd name="T42" fmla="*/ 2686 w 2909"/>
                  <a:gd name="T43" fmla="*/ 0 h 258"/>
                  <a:gd name="T44" fmla="*/ 2686 w 2909"/>
                  <a:gd name="T45" fmla="*/ 258 h 258"/>
                  <a:gd name="T46" fmla="*/ 2909 w 2909"/>
                  <a:gd name="T47" fmla="*/ 258 h 258"/>
                  <a:gd name="T48" fmla="*/ 2909 w 2909"/>
                  <a:gd name="T4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09" h="258">
                    <a:moveTo>
                      <a:pt x="0" y="0"/>
                    </a:moveTo>
                    <a:lnTo>
                      <a:pt x="223" y="0"/>
                    </a:lnTo>
                    <a:lnTo>
                      <a:pt x="223" y="258"/>
                    </a:lnTo>
                    <a:lnTo>
                      <a:pt x="446" y="258"/>
                    </a:lnTo>
                    <a:lnTo>
                      <a:pt x="446" y="5"/>
                    </a:lnTo>
                    <a:lnTo>
                      <a:pt x="681" y="5"/>
                    </a:lnTo>
                    <a:lnTo>
                      <a:pt x="681" y="258"/>
                    </a:lnTo>
                    <a:lnTo>
                      <a:pt x="887" y="258"/>
                    </a:lnTo>
                    <a:lnTo>
                      <a:pt x="887" y="0"/>
                    </a:lnTo>
                    <a:lnTo>
                      <a:pt x="1111" y="0"/>
                    </a:lnTo>
                    <a:lnTo>
                      <a:pt x="1111" y="258"/>
                    </a:lnTo>
                    <a:lnTo>
                      <a:pt x="1340" y="258"/>
                    </a:lnTo>
                    <a:lnTo>
                      <a:pt x="1340" y="0"/>
                    </a:lnTo>
                    <a:lnTo>
                      <a:pt x="1563" y="0"/>
                    </a:lnTo>
                    <a:lnTo>
                      <a:pt x="1563" y="258"/>
                    </a:lnTo>
                    <a:lnTo>
                      <a:pt x="2010" y="258"/>
                    </a:lnTo>
                    <a:lnTo>
                      <a:pt x="2010" y="0"/>
                    </a:lnTo>
                    <a:lnTo>
                      <a:pt x="2245" y="0"/>
                    </a:lnTo>
                    <a:lnTo>
                      <a:pt x="2245" y="258"/>
                    </a:lnTo>
                    <a:lnTo>
                      <a:pt x="2462" y="258"/>
                    </a:lnTo>
                    <a:lnTo>
                      <a:pt x="2462" y="0"/>
                    </a:lnTo>
                    <a:lnTo>
                      <a:pt x="2686" y="0"/>
                    </a:lnTo>
                    <a:lnTo>
                      <a:pt x="2686" y="258"/>
                    </a:lnTo>
                    <a:lnTo>
                      <a:pt x="2909" y="258"/>
                    </a:lnTo>
                    <a:lnTo>
                      <a:pt x="2909" y="0"/>
                    </a:lnTo>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58" name="Freeform 64"/>
              <p:cNvSpPr/>
              <p:nvPr/>
            </p:nvSpPr>
            <p:spPr bwMode="auto">
              <a:xfrm>
                <a:off x="4173" y="2804"/>
                <a:ext cx="1552" cy="258"/>
              </a:xfrm>
              <a:custGeom>
                <a:avLst/>
                <a:gdLst>
                  <a:gd name="T0" fmla="*/ 0 w 1552"/>
                  <a:gd name="T1" fmla="*/ 0 h 258"/>
                  <a:gd name="T2" fmla="*/ 453 w 1552"/>
                  <a:gd name="T3" fmla="*/ 0 h 258"/>
                  <a:gd name="T4" fmla="*/ 453 w 1552"/>
                  <a:gd name="T5" fmla="*/ 258 h 258"/>
                  <a:gd name="T6" fmla="*/ 905 w 1552"/>
                  <a:gd name="T7" fmla="*/ 258 h 258"/>
                  <a:gd name="T8" fmla="*/ 905 w 1552"/>
                  <a:gd name="T9" fmla="*/ 0 h 258"/>
                  <a:gd name="T10" fmla="*/ 1329 w 1552"/>
                  <a:gd name="T11" fmla="*/ 0 h 258"/>
                  <a:gd name="T12" fmla="*/ 1329 w 1552"/>
                  <a:gd name="T13" fmla="*/ 258 h 258"/>
                  <a:gd name="T14" fmla="*/ 1552 w 1552"/>
                  <a:gd name="T15" fmla="*/ 258 h 2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2" h="258">
                    <a:moveTo>
                      <a:pt x="0" y="0"/>
                    </a:moveTo>
                    <a:lnTo>
                      <a:pt x="453" y="0"/>
                    </a:lnTo>
                    <a:lnTo>
                      <a:pt x="453" y="258"/>
                    </a:lnTo>
                    <a:lnTo>
                      <a:pt x="905" y="258"/>
                    </a:lnTo>
                    <a:lnTo>
                      <a:pt x="905" y="0"/>
                    </a:lnTo>
                    <a:lnTo>
                      <a:pt x="1329" y="0"/>
                    </a:lnTo>
                    <a:lnTo>
                      <a:pt x="1329" y="258"/>
                    </a:lnTo>
                    <a:lnTo>
                      <a:pt x="1552" y="258"/>
                    </a:lnTo>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anose="020B0503020204020204" pitchFamily="34" charset="-122"/>
                  <a:ea typeface="微软雅黑" panose="020B0503020204020204" pitchFamily="34" charset="-122"/>
                </a:endParaRPr>
              </a:p>
            </p:txBody>
          </p:sp>
        </p:grpSp>
        <p:sp>
          <p:nvSpPr>
            <p:cNvPr id="50" name="Rectangle 68"/>
            <p:cNvSpPr>
              <a:spLocks noChangeArrowheads="1"/>
            </p:cNvSpPr>
            <p:nvPr/>
          </p:nvSpPr>
          <p:spPr bwMode="auto">
            <a:xfrm>
              <a:off x="-498929" y="4838656"/>
              <a:ext cx="2531510" cy="519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r" defTabSz="762000"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差分曼彻斯特</a:t>
              </a:r>
            </a:p>
          </p:txBody>
        </p:sp>
        <p:sp>
          <p:nvSpPr>
            <p:cNvPr id="51" name="Rectangle 69"/>
            <p:cNvSpPr>
              <a:spLocks noChangeArrowheads="1"/>
            </p:cNvSpPr>
            <p:nvPr/>
          </p:nvSpPr>
          <p:spPr bwMode="auto">
            <a:xfrm>
              <a:off x="235628" y="3193282"/>
              <a:ext cx="1796952" cy="519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r" defTabSz="762000"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归零制</a:t>
              </a:r>
            </a:p>
          </p:txBody>
        </p:sp>
        <p:cxnSp>
          <p:nvCxnSpPr>
            <p:cNvPr id="52" name="直接连接符 51"/>
            <p:cNvCxnSpPr/>
            <p:nvPr/>
          </p:nvCxnSpPr>
          <p:spPr bwMode="auto">
            <a:xfrm>
              <a:off x="2060839" y="5167044"/>
              <a:ext cx="7495099" cy="0"/>
            </a:xfrm>
            <a:prstGeom prst="line">
              <a:avLst/>
            </a:prstGeom>
            <a:solidFill>
              <a:schemeClr val="accent1"/>
            </a:solidFill>
            <a:ln w="1905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直接连接符 52"/>
            <p:cNvCxnSpPr/>
            <p:nvPr/>
          </p:nvCxnSpPr>
          <p:spPr bwMode="auto">
            <a:xfrm>
              <a:off x="2060839" y="4333919"/>
              <a:ext cx="7495099" cy="0"/>
            </a:xfrm>
            <a:prstGeom prst="line">
              <a:avLst/>
            </a:prstGeom>
            <a:solidFill>
              <a:schemeClr val="accent1"/>
            </a:solidFill>
            <a:ln w="1905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连接符 53"/>
            <p:cNvCxnSpPr/>
            <p:nvPr/>
          </p:nvCxnSpPr>
          <p:spPr bwMode="auto">
            <a:xfrm>
              <a:off x="2060839" y="3422871"/>
              <a:ext cx="7495099" cy="0"/>
            </a:xfrm>
            <a:prstGeom prst="line">
              <a:avLst/>
            </a:prstGeom>
            <a:solidFill>
              <a:schemeClr val="accent1"/>
            </a:solidFill>
            <a:ln w="1905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接连接符 54"/>
            <p:cNvCxnSpPr/>
            <p:nvPr/>
          </p:nvCxnSpPr>
          <p:spPr bwMode="auto">
            <a:xfrm>
              <a:off x="2060839" y="2505690"/>
              <a:ext cx="7495099" cy="0"/>
            </a:xfrm>
            <a:prstGeom prst="line">
              <a:avLst/>
            </a:prstGeom>
            <a:solidFill>
              <a:schemeClr val="accent1"/>
            </a:solidFill>
            <a:ln w="1905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6" name="Line 41"/>
            <p:cNvSpPr>
              <a:spLocks noChangeShapeType="1"/>
            </p:cNvSpPr>
            <p:nvPr/>
          </p:nvSpPr>
          <p:spPr bwMode="auto">
            <a:xfrm flipV="1">
              <a:off x="9541651" y="1402285"/>
              <a:ext cx="14287" cy="4100972"/>
            </a:xfrm>
            <a:prstGeom prst="line">
              <a:avLst/>
            </a:prstGeom>
            <a:noFill/>
            <a:ln w="19050">
              <a:solidFill>
                <a:srgbClr val="0070C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grpSp>
      <p:sp>
        <p:nvSpPr>
          <p:cNvPr id="75" name="矩形 74"/>
          <p:cNvSpPr/>
          <p:nvPr/>
        </p:nvSpPr>
        <p:spPr>
          <a:xfrm>
            <a:off x="2422460" y="3968864"/>
            <a:ext cx="2924413" cy="338554"/>
          </a:xfrm>
          <a:prstGeom prst="rect">
            <a:avLst/>
          </a:prstGeom>
        </p:spPr>
        <p:txBody>
          <a:bodyPr wrap="square">
            <a:spAutoFit/>
          </a:bodyPr>
          <a:lstStyle/>
          <a:p>
            <a:pPr algn="ctr"/>
            <a:r>
              <a:rPr lang="zh-CN" altLang="zh-CN" sz="1600" b="1" dirty="0">
                <a:latin typeface="微软雅黑" panose="020B0503020204020204" pitchFamily="34" charset="-122"/>
                <a:ea typeface="微软雅黑" panose="020B0503020204020204" pitchFamily="34" charset="-122"/>
              </a:rPr>
              <a:t>数字信号常用的编码方式</a:t>
            </a:r>
            <a:endParaRPr lang="zh-CN" altLang="en-US" sz="1600" b="1" dirty="0">
              <a:latin typeface="微软雅黑" panose="020B0503020204020204" pitchFamily="34" charset="-122"/>
              <a:ea typeface="微软雅黑" panose="020B0503020204020204" pitchFamily="34" charset="-122"/>
            </a:endParaRPr>
          </a:p>
        </p:txBody>
      </p:sp>
      <p:sp>
        <p:nvSpPr>
          <p:cNvPr id="2" name="椭圆 1"/>
          <p:cNvSpPr/>
          <p:nvPr/>
        </p:nvSpPr>
        <p:spPr>
          <a:xfrm>
            <a:off x="5137445" y="1796603"/>
            <a:ext cx="1306321" cy="193183"/>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4268929" y="2246213"/>
            <a:ext cx="877538" cy="105101"/>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2"/>
          <a:stretch>
            <a:fillRect/>
          </a:stretch>
        </p:blipFill>
        <p:spPr>
          <a:xfrm>
            <a:off x="6218963" y="-7807"/>
            <a:ext cx="2024420" cy="770910"/>
          </a:xfrm>
          <a:prstGeom prst="rect">
            <a:avLst/>
          </a:prstGeom>
        </p:spPr>
      </p:pic>
      <p:pic>
        <p:nvPicPr>
          <p:cNvPr id="6" name="图片 5"/>
          <p:cNvPicPr>
            <a:picLocks noChangeAspect="1"/>
          </p:cNvPicPr>
          <p:nvPr/>
        </p:nvPicPr>
        <p:blipFill>
          <a:blip r:embed="rId3"/>
          <a:stretch>
            <a:fillRect/>
          </a:stretch>
        </p:blipFill>
        <p:spPr>
          <a:xfrm>
            <a:off x="4293555" y="4220500"/>
            <a:ext cx="1688216" cy="445501"/>
          </a:xfrm>
          <a:prstGeom prst="rect">
            <a:avLst/>
          </a:prstGeom>
        </p:spPr>
      </p:pic>
      <p:sp>
        <p:nvSpPr>
          <p:cNvPr id="7" name="矩形 6"/>
          <p:cNvSpPr/>
          <p:nvPr/>
        </p:nvSpPr>
        <p:spPr>
          <a:xfrm>
            <a:off x="6501903" y="3475574"/>
            <a:ext cx="2085663" cy="7448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b="1" dirty="0">
                <a:solidFill>
                  <a:schemeClr val="tx1"/>
                </a:solidFill>
              </a:rPr>
              <a:t>1.</a:t>
            </a:r>
            <a:r>
              <a:rPr lang="zh-CN" altLang="en-US" sz="1200" b="1" dirty="0">
                <a:solidFill>
                  <a:schemeClr val="tx1"/>
                </a:solidFill>
              </a:rPr>
              <a:t>跳变仅表示时钟；</a:t>
            </a:r>
            <a:endParaRPr lang="en-US" altLang="zh-CN" sz="1200" b="1" dirty="0">
              <a:solidFill>
                <a:schemeClr val="tx1"/>
              </a:solidFill>
            </a:endParaRPr>
          </a:p>
          <a:p>
            <a:r>
              <a:rPr lang="en-US" altLang="zh-CN" sz="1200" b="1" dirty="0">
                <a:solidFill>
                  <a:schemeClr val="tx1"/>
                </a:solidFill>
              </a:rPr>
              <a:t>2.</a:t>
            </a:r>
            <a:r>
              <a:rPr lang="zh-CN" altLang="en-US" sz="1200" b="1" dirty="0">
                <a:solidFill>
                  <a:schemeClr val="tx1"/>
                </a:solidFill>
              </a:rPr>
              <a:t>码元开始处电平是否发生变化表示数据。（发生变化表示</a:t>
            </a:r>
            <a:r>
              <a:rPr lang="en-US" altLang="zh-CN" sz="1200" b="1" dirty="0">
                <a:solidFill>
                  <a:schemeClr val="tx1"/>
                </a:solidFill>
              </a:rPr>
              <a:t>0</a:t>
            </a:r>
            <a:r>
              <a:rPr lang="zh-CN" altLang="en-US" sz="1200" b="1" dirty="0">
                <a:solidFill>
                  <a:schemeClr val="tx1"/>
                </a:solidFill>
              </a:rPr>
              <a:t>）</a:t>
            </a:r>
          </a:p>
        </p:txBody>
      </p:sp>
      <p:sp>
        <p:nvSpPr>
          <p:cNvPr id="8" name="矩形 7">
            <a:extLst>
              <a:ext uri="{FF2B5EF4-FFF2-40B4-BE49-F238E27FC236}">
                <a16:creationId xmlns:a16="http://schemas.microsoft.com/office/drawing/2014/main" xmlns="" id="{59E90C8B-03B5-0B8D-7968-B28FC9C761FE}"/>
              </a:ext>
            </a:extLst>
          </p:cNvPr>
          <p:cNvSpPr/>
          <p:nvPr/>
        </p:nvSpPr>
        <p:spPr>
          <a:xfrm>
            <a:off x="6502401" y="2723412"/>
            <a:ext cx="2085165" cy="7448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chemeClr val="tx1"/>
                </a:solidFill>
              </a:rPr>
              <a:t>码元中间时刻的跳变既表示时钟，又表示数据。</a:t>
            </a:r>
          </a:p>
        </p:txBody>
      </p:sp>
      <p:sp>
        <p:nvSpPr>
          <p:cNvPr id="9" name="矩形 8">
            <a:extLst>
              <a:ext uri="{FF2B5EF4-FFF2-40B4-BE49-F238E27FC236}">
                <a16:creationId xmlns:a16="http://schemas.microsoft.com/office/drawing/2014/main" xmlns="" id="{C8F09114-F4C9-7483-E649-A01E9CB54734}"/>
              </a:ext>
            </a:extLst>
          </p:cNvPr>
          <p:cNvSpPr/>
          <p:nvPr/>
        </p:nvSpPr>
        <p:spPr>
          <a:xfrm>
            <a:off x="6504424" y="1252164"/>
            <a:ext cx="2085663" cy="11350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chemeClr val="tx1"/>
                </a:solidFill>
              </a:rPr>
              <a:t>需要额外一根传输线来传输时钟信号，使发送方和接收方同步。</a:t>
            </a:r>
            <a:endParaRPr lang="en-US" altLang="zh-CN" sz="1200" b="1" dirty="0">
              <a:solidFill>
                <a:schemeClr val="tx1"/>
              </a:solidFill>
            </a:endParaRPr>
          </a:p>
          <a:p>
            <a:r>
              <a:rPr lang="zh-CN" altLang="en-US" sz="1200" b="1" dirty="0">
                <a:solidFill>
                  <a:schemeClr val="tx1"/>
                </a:solidFill>
              </a:rPr>
              <a:t>对于计算机网络，宁愿利用这根传输线传输数据信号，而不是传输时钟信号。</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936172" y="1065943"/>
            <a:ext cx="7700030" cy="2381200"/>
          </a:xfrm>
          <a:prstGeom prst="rect">
            <a:avLst/>
          </a:prstGeom>
        </p:spPr>
      </p:pic>
    </p:spTree>
    <p:extLst>
      <p:ext uri="{BB962C8B-B14F-4D97-AF65-F5344CB8AC3E}">
        <p14:creationId xmlns:p14="http://schemas.microsoft.com/office/powerpoint/2010/main" val="4117842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AutoShape 5"/>
          <p:cNvSpPr>
            <a:spLocks noChangeArrowheads="1"/>
          </p:cNvSpPr>
          <p:nvPr/>
        </p:nvSpPr>
        <p:spPr bwMode="auto">
          <a:xfrm>
            <a:off x="556963" y="1185683"/>
            <a:ext cx="8041893"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4" name="Rectangle 6"/>
          <p:cNvSpPr>
            <a:spLocks noChangeArrowheads="1"/>
          </p:cNvSpPr>
          <p:nvPr/>
        </p:nvSpPr>
        <p:spPr bwMode="auto">
          <a:xfrm>
            <a:off x="3502371" y="1152472"/>
            <a:ext cx="21579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(1) </a:t>
            </a:r>
            <a:r>
              <a:rPr lang="zh-CN" altLang="en-US" sz="2000" b="1" dirty="0">
                <a:solidFill>
                  <a:schemeClr val="bg1"/>
                </a:solidFill>
                <a:latin typeface="微软雅黑" panose="020B0503020204020204" pitchFamily="34" charset="-122"/>
                <a:ea typeface="微软雅黑" panose="020B0503020204020204" pitchFamily="34" charset="-122"/>
              </a:rPr>
              <a:t>常用编码方式</a:t>
            </a:r>
          </a:p>
        </p:txBody>
      </p:sp>
      <p:sp>
        <p:nvSpPr>
          <p:cNvPr id="35" name="Rectangle 68"/>
          <p:cNvSpPr>
            <a:spLocks noChangeArrowheads="1"/>
          </p:cNvSpPr>
          <p:nvPr/>
        </p:nvSpPr>
        <p:spPr bwMode="auto">
          <a:xfrm>
            <a:off x="556963" y="1658510"/>
            <a:ext cx="8184960"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从信号波形中可以看出，曼彻斯特 </a:t>
            </a:r>
            <a:r>
              <a:rPr lang="en-US" altLang="zh-CN" sz="2000" b="1" dirty="0">
                <a:latin typeface="微软雅黑" panose="020B0503020204020204" pitchFamily="34" charset="-122"/>
                <a:ea typeface="微软雅黑" panose="020B0503020204020204" pitchFamily="34" charset="-122"/>
              </a:rPr>
              <a:t>(Manchester) </a:t>
            </a:r>
            <a:r>
              <a:rPr lang="zh-CN" altLang="en-US" sz="2000" b="1" dirty="0">
                <a:latin typeface="微软雅黑" panose="020B0503020204020204" pitchFamily="34" charset="-122"/>
                <a:ea typeface="微软雅黑" panose="020B0503020204020204" pitchFamily="34" charset="-122"/>
              </a:rPr>
              <a:t>编码和差分曼彻斯特编码产生的信号频率比不归零制高。</a:t>
            </a: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从自同步能力来看，不归零制不能从信号波形本身中提取信号时钟频率（这叫做没有自同步能力），</a:t>
            </a:r>
            <a:r>
              <a:rPr lang="zh-CN" altLang="en-US" sz="2000" b="1" dirty="0">
                <a:solidFill>
                  <a:srgbClr val="0000FF"/>
                </a:solidFill>
                <a:latin typeface="微软雅黑" panose="020B0503020204020204" pitchFamily="34" charset="-122"/>
                <a:ea typeface="微软雅黑" panose="020B0503020204020204" pitchFamily="34" charset="-122"/>
              </a:rPr>
              <a:t>而曼彻斯特编码和差分曼彻斯特编码具有</a:t>
            </a:r>
            <a:r>
              <a:rPr lang="zh-CN" altLang="en-US" sz="2000" b="1" dirty="0">
                <a:solidFill>
                  <a:srgbClr val="CC00CC"/>
                </a:solidFill>
                <a:latin typeface="微软雅黑" panose="020B0503020204020204" pitchFamily="34" charset="-122"/>
                <a:ea typeface="微软雅黑" panose="020B0503020204020204" pitchFamily="34" charset="-122"/>
              </a:rPr>
              <a:t>自同步能力</a:t>
            </a:r>
            <a:r>
              <a:rPr lang="zh-CN" altLang="en-US" sz="2000" b="1" dirty="0">
                <a:solidFill>
                  <a:srgbClr val="0000FF"/>
                </a:solidFill>
                <a:latin typeface="微软雅黑" panose="020B0503020204020204" pitchFamily="34" charset="-122"/>
                <a:ea typeface="微软雅黑" panose="020B0503020204020204" pitchFamily="34" charset="-122"/>
              </a:rPr>
              <a:t>。</a:t>
            </a:r>
          </a:p>
        </p:txBody>
      </p:sp>
      <p:pic>
        <p:nvPicPr>
          <p:cNvPr id="2" name="图片 1"/>
          <p:cNvPicPr>
            <a:picLocks noChangeAspect="1"/>
          </p:cNvPicPr>
          <p:nvPr/>
        </p:nvPicPr>
        <p:blipFill>
          <a:blip r:embed="rId2"/>
          <a:stretch>
            <a:fillRect/>
          </a:stretch>
        </p:blipFill>
        <p:spPr>
          <a:xfrm>
            <a:off x="5502548" y="3554569"/>
            <a:ext cx="3096307" cy="137806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5"/>
          <p:cNvSpPr>
            <a:spLocks noChangeArrowheads="1"/>
          </p:cNvSpPr>
          <p:nvPr/>
        </p:nvSpPr>
        <p:spPr bwMode="auto">
          <a:xfrm>
            <a:off x="545145" y="810779"/>
            <a:ext cx="8053711"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10" name="Rectangle 6"/>
          <p:cNvSpPr>
            <a:spLocks noChangeArrowheads="1"/>
          </p:cNvSpPr>
          <p:nvPr/>
        </p:nvSpPr>
        <p:spPr bwMode="auto">
          <a:xfrm>
            <a:off x="3117651" y="777568"/>
            <a:ext cx="292740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(2) </a:t>
            </a:r>
            <a:r>
              <a:rPr lang="zh-CN" altLang="en-US" sz="2000" b="1" dirty="0">
                <a:solidFill>
                  <a:schemeClr val="bg1"/>
                </a:solidFill>
                <a:latin typeface="微软雅黑" panose="020B0503020204020204" pitchFamily="34" charset="-122"/>
                <a:ea typeface="微软雅黑" panose="020B0503020204020204" pitchFamily="34" charset="-122"/>
              </a:rPr>
              <a:t>基本的带通调制方法</a:t>
            </a:r>
          </a:p>
        </p:txBody>
      </p:sp>
      <p:sp>
        <p:nvSpPr>
          <p:cNvPr id="11" name="Rectangle 68"/>
          <p:cNvSpPr>
            <a:spLocks noChangeArrowheads="1"/>
          </p:cNvSpPr>
          <p:nvPr/>
        </p:nvSpPr>
        <p:spPr bwMode="auto">
          <a:xfrm>
            <a:off x="394158" y="1283605"/>
            <a:ext cx="8485437"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基带信号往往包含有较多的低频成分，甚至有直流成分，而许多信道并不能传输这种低频分量或直流分量。为了解决这一问题，就必须对基带信号进行调制 </a:t>
            </a:r>
            <a:r>
              <a:rPr lang="en-US" altLang="zh-CN" sz="2000" b="1" dirty="0">
                <a:latin typeface="微软雅黑" panose="020B0503020204020204" pitchFamily="34" charset="-122"/>
                <a:ea typeface="微软雅黑" panose="020B0503020204020204" pitchFamily="34" charset="-122"/>
              </a:rPr>
              <a:t>(modulation)</a:t>
            </a:r>
            <a:r>
              <a:rPr lang="zh-CN" altLang="en-US" sz="2000" b="1" dirty="0">
                <a:latin typeface="微软雅黑" panose="020B0503020204020204" pitchFamily="34" charset="-122"/>
                <a:ea typeface="微软雅黑" panose="020B0503020204020204" pitchFamily="34" charset="-122"/>
              </a:rPr>
              <a:t>。 </a:t>
            </a: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最基本的二元制</a:t>
            </a:r>
            <a:r>
              <a:rPr lang="zh-CN" altLang="en-US" sz="2000" b="1" dirty="0">
                <a:solidFill>
                  <a:srgbClr val="0000FF"/>
                </a:solidFill>
                <a:latin typeface="微软雅黑" panose="020B0503020204020204" pitchFamily="34" charset="-122"/>
                <a:ea typeface="微软雅黑" panose="020B0503020204020204" pitchFamily="34" charset="-122"/>
              </a:rPr>
              <a:t>调制</a:t>
            </a:r>
            <a:r>
              <a:rPr lang="zh-CN" altLang="en-US" sz="2000" b="1" dirty="0">
                <a:latin typeface="微软雅黑" panose="020B0503020204020204" pitchFamily="34" charset="-122"/>
                <a:ea typeface="微软雅黑" panose="020B0503020204020204" pitchFamily="34" charset="-122"/>
              </a:rPr>
              <a:t>方法有以下几种：</a:t>
            </a:r>
          </a:p>
          <a:p>
            <a:pPr marL="625475" indent="-342900" eaLnBrk="0" hangingPunct="0">
              <a:lnSpc>
                <a:spcPts val="3300"/>
              </a:lnSpc>
              <a:buClr>
                <a:srgbClr val="7030A0"/>
              </a:buClr>
              <a:buFont typeface="+mj-lt"/>
              <a:buAutoNum type="arabicPeriod"/>
            </a:pPr>
            <a:r>
              <a:rPr lang="zh-CN" altLang="en-US" sz="2000" b="1" dirty="0">
                <a:solidFill>
                  <a:srgbClr val="0000FF"/>
                </a:solidFill>
                <a:latin typeface="微软雅黑" panose="020B0503020204020204" pitchFamily="34" charset="-122"/>
                <a:ea typeface="微软雅黑" panose="020B0503020204020204" pitchFamily="34" charset="-122"/>
              </a:rPr>
              <a:t>调幅</a:t>
            </a:r>
            <a:r>
              <a:rPr lang="en-US" altLang="zh-CN" sz="2000" b="1" dirty="0">
                <a:solidFill>
                  <a:srgbClr val="0000FF"/>
                </a:solidFill>
                <a:latin typeface="微软雅黑" panose="020B0503020204020204" pitchFamily="34" charset="-122"/>
                <a:ea typeface="微软雅黑" panose="020B0503020204020204" pitchFamily="34" charset="-122"/>
              </a:rPr>
              <a:t>(AM)</a:t>
            </a:r>
            <a:r>
              <a:rPr lang="zh-CN" altLang="en-US" sz="2000" b="1" dirty="0">
                <a:latin typeface="微软雅黑" panose="020B0503020204020204" pitchFamily="34" charset="-122"/>
                <a:ea typeface="微软雅黑" panose="020B0503020204020204" pitchFamily="34" charset="-122"/>
              </a:rPr>
              <a:t>：载波的振幅随基带数字信号而变化。（</a:t>
            </a:r>
            <a:r>
              <a:rPr lang="en-US" altLang="zh-CN" sz="2000" b="1" dirty="0">
                <a:latin typeface="微软雅黑" panose="020B0503020204020204" pitchFamily="34" charset="-122"/>
                <a:ea typeface="微软雅黑" panose="020B0503020204020204" pitchFamily="34" charset="-122"/>
              </a:rPr>
              <a:t>0</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有无载波） </a:t>
            </a:r>
          </a:p>
          <a:p>
            <a:pPr marL="625475" indent="-342900" eaLnBrk="0" hangingPunct="0">
              <a:lnSpc>
                <a:spcPts val="3300"/>
              </a:lnSpc>
              <a:buClr>
                <a:srgbClr val="7030A0"/>
              </a:buClr>
              <a:buFont typeface="+mj-lt"/>
              <a:buAutoNum type="arabicPeriod"/>
            </a:pPr>
            <a:r>
              <a:rPr lang="zh-CN" altLang="en-US" sz="2000" b="1" dirty="0">
                <a:solidFill>
                  <a:srgbClr val="0000FF"/>
                </a:solidFill>
                <a:latin typeface="微软雅黑" panose="020B0503020204020204" pitchFamily="34" charset="-122"/>
                <a:ea typeface="微软雅黑" panose="020B0503020204020204" pitchFamily="34" charset="-122"/>
              </a:rPr>
              <a:t>调频</a:t>
            </a:r>
            <a:r>
              <a:rPr lang="en-US" altLang="zh-CN" sz="2000" b="1" dirty="0">
                <a:solidFill>
                  <a:srgbClr val="0000FF"/>
                </a:solidFill>
                <a:latin typeface="微软雅黑" panose="020B0503020204020204" pitchFamily="34" charset="-122"/>
                <a:ea typeface="微软雅黑" panose="020B0503020204020204" pitchFamily="34" charset="-122"/>
              </a:rPr>
              <a:t>(FM)</a:t>
            </a:r>
            <a:r>
              <a:rPr lang="zh-CN" altLang="en-US" sz="2000" b="1" dirty="0">
                <a:latin typeface="微软雅黑" panose="020B0503020204020204" pitchFamily="34" charset="-122"/>
                <a:ea typeface="微软雅黑" panose="020B0503020204020204" pitchFamily="34" charset="-122"/>
              </a:rPr>
              <a:t>：载波的频率随基带数字信号而变化。</a:t>
            </a:r>
          </a:p>
          <a:p>
            <a:pPr marL="625475" indent="-342900" eaLnBrk="0" hangingPunct="0">
              <a:lnSpc>
                <a:spcPts val="3300"/>
              </a:lnSpc>
              <a:buClr>
                <a:srgbClr val="7030A0"/>
              </a:buClr>
              <a:buFont typeface="+mj-lt"/>
              <a:buAutoNum type="arabicPeriod"/>
            </a:pPr>
            <a:r>
              <a:rPr lang="zh-CN" altLang="en-US" sz="2000" b="1" dirty="0">
                <a:solidFill>
                  <a:srgbClr val="0000FF"/>
                </a:solidFill>
                <a:latin typeface="微软雅黑" panose="020B0503020204020204" pitchFamily="34" charset="-122"/>
                <a:ea typeface="微软雅黑" panose="020B0503020204020204" pitchFamily="34" charset="-122"/>
              </a:rPr>
              <a:t>调相</a:t>
            </a:r>
            <a:r>
              <a:rPr lang="en-US" altLang="zh-CN" sz="2000" b="1" dirty="0">
                <a:solidFill>
                  <a:srgbClr val="0000FF"/>
                </a:solidFill>
                <a:latin typeface="微软雅黑" panose="020B0503020204020204" pitchFamily="34" charset="-122"/>
                <a:ea typeface="微软雅黑" panose="020B0503020204020204" pitchFamily="34" charset="-122"/>
              </a:rPr>
              <a:t>(PM) </a:t>
            </a:r>
            <a:r>
              <a:rPr lang="zh-CN" altLang="en-US" sz="2000" b="1" dirty="0">
                <a:latin typeface="微软雅黑" panose="020B0503020204020204" pitchFamily="34" charset="-122"/>
                <a:ea typeface="微软雅黑" panose="020B0503020204020204" pitchFamily="34" charset="-122"/>
              </a:rPr>
              <a:t>：载波的初始相位随基带数字信号而变化。 </a:t>
            </a:r>
            <a:endParaRPr lang="zh-CN" altLang="en-US" sz="2000"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5"/>
          <p:cNvSpPr>
            <a:spLocks noChangeArrowheads="1"/>
          </p:cNvSpPr>
          <p:nvPr/>
        </p:nvSpPr>
        <p:spPr bwMode="auto">
          <a:xfrm>
            <a:off x="556963" y="737627"/>
            <a:ext cx="8041893"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12" name="Rectangle 6"/>
          <p:cNvSpPr>
            <a:spLocks noChangeArrowheads="1"/>
          </p:cNvSpPr>
          <p:nvPr/>
        </p:nvSpPr>
        <p:spPr bwMode="auto">
          <a:xfrm>
            <a:off x="3117651" y="704416"/>
            <a:ext cx="292740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(2) </a:t>
            </a:r>
            <a:r>
              <a:rPr lang="zh-CN" altLang="en-US" sz="2000" b="1" dirty="0">
                <a:solidFill>
                  <a:schemeClr val="bg1"/>
                </a:solidFill>
                <a:latin typeface="微软雅黑" panose="020B0503020204020204" pitchFamily="34" charset="-122"/>
                <a:ea typeface="微软雅黑" panose="020B0503020204020204" pitchFamily="34" charset="-122"/>
              </a:rPr>
              <a:t>基本的带通调制方法</a:t>
            </a:r>
          </a:p>
        </p:txBody>
      </p:sp>
      <p:sp>
        <p:nvSpPr>
          <p:cNvPr id="14" name="圆角矩形 13"/>
          <p:cNvSpPr/>
          <p:nvPr/>
        </p:nvSpPr>
        <p:spPr>
          <a:xfrm>
            <a:off x="556963" y="1207008"/>
            <a:ext cx="8041893" cy="316500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连接符 35"/>
          <p:cNvCxnSpPr/>
          <p:nvPr/>
        </p:nvCxnSpPr>
        <p:spPr bwMode="auto">
          <a:xfrm>
            <a:off x="1676458" y="2251265"/>
            <a:ext cx="4590121" cy="0"/>
          </a:xfrm>
          <a:prstGeom prst="line">
            <a:avLst/>
          </a:prstGeom>
          <a:solidFill>
            <a:schemeClr val="accent1"/>
          </a:solidFill>
          <a:ln w="1905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3"/>
          <p:cNvSpPr>
            <a:spLocks noChangeArrowheads="1"/>
          </p:cNvSpPr>
          <p:nvPr/>
        </p:nvSpPr>
        <p:spPr bwMode="auto">
          <a:xfrm>
            <a:off x="1854316" y="1528748"/>
            <a:ext cx="299763"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en-US" altLang="zh-CN" b="1" dirty="0">
                <a:solidFill>
                  <a:srgbClr val="0000FF"/>
                </a:solidFill>
                <a:latin typeface="+mn-lt"/>
                <a:ea typeface="黑体" panose="02010609060101010101" pitchFamily="2" charset="-122"/>
              </a:rPr>
              <a:t>0</a:t>
            </a:r>
          </a:p>
        </p:txBody>
      </p:sp>
      <p:sp>
        <p:nvSpPr>
          <p:cNvPr id="17" name="Rectangle 4"/>
          <p:cNvSpPr>
            <a:spLocks noChangeArrowheads="1"/>
          </p:cNvSpPr>
          <p:nvPr/>
        </p:nvSpPr>
        <p:spPr bwMode="auto">
          <a:xfrm>
            <a:off x="2379125" y="1528748"/>
            <a:ext cx="299763"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en-US" altLang="zh-CN" b="1" dirty="0">
                <a:solidFill>
                  <a:srgbClr val="0000FF"/>
                </a:solidFill>
                <a:latin typeface="+mn-lt"/>
                <a:ea typeface="黑体" panose="02010609060101010101" pitchFamily="2" charset="-122"/>
              </a:rPr>
              <a:t>1</a:t>
            </a:r>
          </a:p>
        </p:txBody>
      </p:sp>
      <p:sp>
        <p:nvSpPr>
          <p:cNvPr id="18" name="Rectangle 5"/>
          <p:cNvSpPr>
            <a:spLocks noChangeArrowheads="1"/>
          </p:cNvSpPr>
          <p:nvPr/>
        </p:nvSpPr>
        <p:spPr bwMode="auto">
          <a:xfrm>
            <a:off x="2846852" y="1528748"/>
            <a:ext cx="299763"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en-US" altLang="zh-CN" b="1" dirty="0">
                <a:solidFill>
                  <a:srgbClr val="0000FF"/>
                </a:solidFill>
                <a:latin typeface="+mn-lt"/>
                <a:ea typeface="黑体" panose="02010609060101010101" pitchFamily="2" charset="-122"/>
              </a:rPr>
              <a:t>0</a:t>
            </a:r>
          </a:p>
        </p:txBody>
      </p:sp>
      <p:sp>
        <p:nvSpPr>
          <p:cNvPr id="19" name="Rectangle 6"/>
          <p:cNvSpPr>
            <a:spLocks noChangeArrowheads="1"/>
          </p:cNvSpPr>
          <p:nvPr/>
        </p:nvSpPr>
        <p:spPr bwMode="auto">
          <a:xfrm>
            <a:off x="3319732" y="1528748"/>
            <a:ext cx="299763"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en-US" altLang="zh-CN" b="1">
                <a:solidFill>
                  <a:srgbClr val="0000FF"/>
                </a:solidFill>
                <a:latin typeface="+mn-lt"/>
                <a:ea typeface="黑体" panose="02010609060101010101" pitchFamily="2" charset="-122"/>
              </a:rPr>
              <a:t>0</a:t>
            </a:r>
          </a:p>
        </p:txBody>
      </p:sp>
      <p:sp>
        <p:nvSpPr>
          <p:cNvPr id="20" name="Rectangle 7"/>
          <p:cNvSpPr>
            <a:spLocks noChangeArrowheads="1"/>
          </p:cNvSpPr>
          <p:nvPr/>
        </p:nvSpPr>
        <p:spPr bwMode="auto">
          <a:xfrm>
            <a:off x="3867347" y="1528748"/>
            <a:ext cx="299763"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en-US" altLang="zh-CN" b="1" dirty="0">
                <a:solidFill>
                  <a:srgbClr val="0000FF"/>
                </a:solidFill>
                <a:latin typeface="+mn-lt"/>
                <a:ea typeface="黑体" panose="02010609060101010101" pitchFamily="2" charset="-122"/>
              </a:rPr>
              <a:t>1</a:t>
            </a:r>
          </a:p>
        </p:txBody>
      </p:sp>
      <p:sp>
        <p:nvSpPr>
          <p:cNvPr id="21" name="Rectangle 8"/>
          <p:cNvSpPr>
            <a:spLocks noChangeArrowheads="1"/>
          </p:cNvSpPr>
          <p:nvPr/>
        </p:nvSpPr>
        <p:spPr bwMode="auto">
          <a:xfrm>
            <a:off x="4335074" y="1528748"/>
            <a:ext cx="299763"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en-US" altLang="zh-CN" b="1" dirty="0">
                <a:solidFill>
                  <a:srgbClr val="0000FF"/>
                </a:solidFill>
                <a:latin typeface="+mn-lt"/>
                <a:ea typeface="黑体" panose="02010609060101010101" pitchFamily="2" charset="-122"/>
              </a:rPr>
              <a:t>1</a:t>
            </a:r>
          </a:p>
        </p:txBody>
      </p:sp>
      <p:sp>
        <p:nvSpPr>
          <p:cNvPr id="22" name="Rectangle 9"/>
          <p:cNvSpPr>
            <a:spLocks noChangeArrowheads="1"/>
          </p:cNvSpPr>
          <p:nvPr/>
        </p:nvSpPr>
        <p:spPr bwMode="auto">
          <a:xfrm>
            <a:off x="4754682" y="1528748"/>
            <a:ext cx="299763"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en-US" altLang="zh-CN" b="1">
                <a:solidFill>
                  <a:srgbClr val="0000FF"/>
                </a:solidFill>
                <a:latin typeface="+mn-lt"/>
                <a:ea typeface="黑体" panose="02010609060101010101" pitchFamily="2" charset="-122"/>
              </a:rPr>
              <a:t>1</a:t>
            </a:r>
          </a:p>
        </p:txBody>
      </p:sp>
      <p:sp>
        <p:nvSpPr>
          <p:cNvPr id="23" name="Rectangle 10"/>
          <p:cNvSpPr>
            <a:spLocks noChangeArrowheads="1"/>
          </p:cNvSpPr>
          <p:nvPr/>
        </p:nvSpPr>
        <p:spPr bwMode="auto">
          <a:xfrm>
            <a:off x="5263466" y="1528748"/>
            <a:ext cx="299763"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en-US" altLang="zh-CN" b="1" dirty="0">
                <a:solidFill>
                  <a:srgbClr val="0000FF"/>
                </a:solidFill>
                <a:latin typeface="+mn-lt"/>
                <a:ea typeface="黑体" panose="02010609060101010101" pitchFamily="2" charset="-122"/>
              </a:rPr>
              <a:t>0</a:t>
            </a:r>
          </a:p>
        </p:txBody>
      </p:sp>
      <p:sp>
        <p:nvSpPr>
          <p:cNvPr id="24" name="Rectangle 11"/>
          <p:cNvSpPr>
            <a:spLocks noChangeArrowheads="1"/>
          </p:cNvSpPr>
          <p:nvPr/>
        </p:nvSpPr>
        <p:spPr bwMode="auto">
          <a:xfrm>
            <a:off x="5757015" y="1528748"/>
            <a:ext cx="299763"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en-US" altLang="zh-CN" b="1" dirty="0">
                <a:solidFill>
                  <a:srgbClr val="0000FF"/>
                </a:solidFill>
                <a:latin typeface="+mn-lt"/>
                <a:ea typeface="黑体" panose="02010609060101010101" pitchFamily="2" charset="-122"/>
              </a:rPr>
              <a:t>0</a:t>
            </a:r>
          </a:p>
        </p:txBody>
      </p:sp>
      <p:sp>
        <p:nvSpPr>
          <p:cNvPr id="25" name="Freeform 12"/>
          <p:cNvSpPr/>
          <p:nvPr/>
        </p:nvSpPr>
        <p:spPr bwMode="auto">
          <a:xfrm>
            <a:off x="1793414" y="1474147"/>
            <a:ext cx="4388124" cy="341220"/>
          </a:xfrm>
          <a:custGeom>
            <a:avLst/>
            <a:gdLst>
              <a:gd name="T0" fmla="*/ 0 w 4321"/>
              <a:gd name="T1" fmla="*/ 486 h 487"/>
              <a:gd name="T2" fmla="*/ 477 w 4321"/>
              <a:gd name="T3" fmla="*/ 486 h 487"/>
              <a:gd name="T4" fmla="*/ 477 w 4321"/>
              <a:gd name="T5" fmla="*/ 0 h 487"/>
              <a:gd name="T6" fmla="*/ 963 w 4321"/>
              <a:gd name="T7" fmla="*/ 0 h 487"/>
              <a:gd name="T8" fmla="*/ 963 w 4321"/>
              <a:gd name="T9" fmla="*/ 486 h 487"/>
              <a:gd name="T10" fmla="*/ 1926 w 4321"/>
              <a:gd name="T11" fmla="*/ 486 h 487"/>
              <a:gd name="T12" fmla="*/ 1926 w 4321"/>
              <a:gd name="T13" fmla="*/ 0 h 487"/>
              <a:gd name="T14" fmla="*/ 3357 w 4321"/>
              <a:gd name="T15" fmla="*/ 0 h 487"/>
              <a:gd name="T16" fmla="*/ 3357 w 4321"/>
              <a:gd name="T17" fmla="*/ 486 h 487"/>
              <a:gd name="T18" fmla="*/ 4320 w 4321"/>
              <a:gd name="T19" fmla="*/ 486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1" h="487">
                <a:moveTo>
                  <a:pt x="0" y="486"/>
                </a:moveTo>
                <a:lnTo>
                  <a:pt x="477" y="486"/>
                </a:lnTo>
                <a:lnTo>
                  <a:pt x="477" y="0"/>
                </a:lnTo>
                <a:lnTo>
                  <a:pt x="963" y="0"/>
                </a:lnTo>
                <a:lnTo>
                  <a:pt x="963" y="486"/>
                </a:lnTo>
                <a:lnTo>
                  <a:pt x="1926" y="486"/>
                </a:lnTo>
                <a:lnTo>
                  <a:pt x="1926" y="0"/>
                </a:lnTo>
                <a:lnTo>
                  <a:pt x="3357" y="0"/>
                </a:lnTo>
                <a:lnTo>
                  <a:pt x="3357" y="486"/>
                </a:lnTo>
                <a:lnTo>
                  <a:pt x="4320" y="486"/>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26" name="Freeform 13"/>
          <p:cNvSpPr/>
          <p:nvPr/>
        </p:nvSpPr>
        <p:spPr bwMode="auto">
          <a:xfrm>
            <a:off x="6180523" y="1814429"/>
            <a:ext cx="1015" cy="93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grpSp>
        <p:nvGrpSpPr>
          <p:cNvPr id="27" name="组合 26"/>
          <p:cNvGrpSpPr/>
          <p:nvPr/>
        </p:nvGrpSpPr>
        <p:grpSpPr>
          <a:xfrm>
            <a:off x="1795444" y="2663729"/>
            <a:ext cx="4373907" cy="510892"/>
            <a:chOff x="1845699" y="3427314"/>
            <a:chExt cx="7407143" cy="865187"/>
          </a:xfrm>
        </p:grpSpPr>
        <p:sp>
          <p:nvSpPr>
            <p:cNvPr id="128" name="Freeform 46"/>
            <p:cNvSpPr/>
            <p:nvPr/>
          </p:nvSpPr>
          <p:spPr bwMode="auto">
            <a:xfrm>
              <a:off x="2662601" y="3433664"/>
              <a:ext cx="65352" cy="460375"/>
            </a:xfrm>
            <a:custGeom>
              <a:avLst/>
              <a:gdLst>
                <a:gd name="T0" fmla="*/ 0 w 38"/>
                <a:gd name="T1" fmla="*/ 290 h 290"/>
                <a:gd name="T2" fmla="*/ 26 w 38"/>
                <a:gd name="T3" fmla="*/ 40 h 290"/>
                <a:gd name="T4" fmla="*/ 27 w 38"/>
                <a:gd name="T5" fmla="*/ 28 h 290"/>
                <a:gd name="T6" fmla="*/ 28 w 38"/>
                <a:gd name="T7" fmla="*/ 19 h 290"/>
                <a:gd name="T8" fmla="*/ 30 w 38"/>
                <a:gd name="T9" fmla="*/ 11 h 290"/>
                <a:gd name="T10" fmla="*/ 33 w 38"/>
                <a:gd name="T11" fmla="*/ 4 h 290"/>
                <a:gd name="T12" fmla="*/ 38 w 38"/>
                <a:gd name="T13" fmla="*/ 0 h 290"/>
              </a:gdLst>
              <a:ahLst/>
              <a:cxnLst>
                <a:cxn ang="0">
                  <a:pos x="T0" y="T1"/>
                </a:cxn>
                <a:cxn ang="0">
                  <a:pos x="T2" y="T3"/>
                </a:cxn>
                <a:cxn ang="0">
                  <a:pos x="T4" y="T5"/>
                </a:cxn>
                <a:cxn ang="0">
                  <a:pos x="T6" y="T7"/>
                </a:cxn>
                <a:cxn ang="0">
                  <a:pos x="T8" y="T9"/>
                </a:cxn>
                <a:cxn ang="0">
                  <a:pos x="T10" y="T11"/>
                </a:cxn>
                <a:cxn ang="0">
                  <a:pos x="T12" y="T13"/>
                </a:cxn>
              </a:cxnLst>
              <a:rect l="0" t="0" r="r" b="b"/>
              <a:pathLst>
                <a:path w="38" h="290">
                  <a:moveTo>
                    <a:pt x="0" y="290"/>
                  </a:moveTo>
                  <a:lnTo>
                    <a:pt x="26" y="40"/>
                  </a:lnTo>
                  <a:lnTo>
                    <a:pt x="27" y="28"/>
                  </a:lnTo>
                  <a:lnTo>
                    <a:pt x="28" y="19"/>
                  </a:lnTo>
                  <a:lnTo>
                    <a:pt x="30" y="11"/>
                  </a:lnTo>
                  <a:lnTo>
                    <a:pt x="33" y="4"/>
                  </a:lnTo>
                  <a:lnTo>
                    <a:pt x="38"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129" name="Freeform 47"/>
            <p:cNvSpPr/>
            <p:nvPr/>
          </p:nvSpPr>
          <p:spPr bwMode="auto">
            <a:xfrm>
              <a:off x="2729673" y="3438426"/>
              <a:ext cx="149621" cy="842962"/>
            </a:xfrm>
            <a:custGeom>
              <a:avLst/>
              <a:gdLst>
                <a:gd name="T0" fmla="*/ 0 w 87"/>
                <a:gd name="T1" fmla="*/ 0 h 709"/>
                <a:gd name="T2" fmla="*/ 7 w 87"/>
                <a:gd name="T3" fmla="*/ 4 h 709"/>
                <a:gd name="T4" fmla="*/ 12 w 87"/>
                <a:gd name="T5" fmla="*/ 16 h 709"/>
                <a:gd name="T6" fmla="*/ 14 w 87"/>
                <a:gd name="T7" fmla="*/ 33 h 709"/>
                <a:gd name="T8" fmla="*/ 16 w 87"/>
                <a:gd name="T9" fmla="*/ 59 h 709"/>
                <a:gd name="T10" fmla="*/ 43 w 87"/>
                <a:gd name="T11" fmla="*/ 651 h 709"/>
                <a:gd name="T12" fmla="*/ 46 w 87"/>
                <a:gd name="T13" fmla="*/ 684 h 709"/>
                <a:gd name="T14" fmla="*/ 48 w 87"/>
                <a:gd name="T15" fmla="*/ 694 h 709"/>
                <a:gd name="T16" fmla="*/ 53 w 87"/>
                <a:gd name="T17" fmla="*/ 704 h 709"/>
                <a:gd name="T18" fmla="*/ 58 w 87"/>
                <a:gd name="T19" fmla="*/ 708 h 709"/>
                <a:gd name="T20" fmla="*/ 64 w 87"/>
                <a:gd name="T21" fmla="*/ 700 h 709"/>
                <a:gd name="T22" fmla="*/ 68 w 87"/>
                <a:gd name="T23" fmla="*/ 684 h 709"/>
                <a:gd name="T24" fmla="*/ 86 w 87"/>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709">
                  <a:moveTo>
                    <a:pt x="0" y="0"/>
                  </a:moveTo>
                  <a:lnTo>
                    <a:pt x="7" y="4"/>
                  </a:lnTo>
                  <a:lnTo>
                    <a:pt x="12" y="16"/>
                  </a:lnTo>
                  <a:lnTo>
                    <a:pt x="14" y="33"/>
                  </a:lnTo>
                  <a:lnTo>
                    <a:pt x="16" y="59"/>
                  </a:lnTo>
                  <a:lnTo>
                    <a:pt x="43" y="651"/>
                  </a:lnTo>
                  <a:lnTo>
                    <a:pt x="46" y="684"/>
                  </a:lnTo>
                  <a:lnTo>
                    <a:pt x="48" y="694"/>
                  </a:lnTo>
                  <a:lnTo>
                    <a:pt x="53" y="704"/>
                  </a:lnTo>
                  <a:lnTo>
                    <a:pt x="58" y="708"/>
                  </a:lnTo>
                  <a:lnTo>
                    <a:pt x="64" y="700"/>
                  </a:lnTo>
                  <a:lnTo>
                    <a:pt x="68" y="684"/>
                  </a:lnTo>
                  <a:lnTo>
                    <a:pt x="86"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grpSp>
          <p:nvGrpSpPr>
            <p:cNvPr id="130" name="Group 48"/>
            <p:cNvGrpSpPr/>
            <p:nvPr/>
          </p:nvGrpSpPr>
          <p:grpSpPr bwMode="auto">
            <a:xfrm>
              <a:off x="2879294" y="3433664"/>
              <a:ext cx="204656" cy="847725"/>
              <a:chOff x="1557" y="2272"/>
              <a:chExt cx="119" cy="713"/>
            </a:xfrm>
          </p:grpSpPr>
          <p:sp>
            <p:nvSpPr>
              <p:cNvPr id="186" name="Freeform 49"/>
              <p:cNvSpPr/>
              <p:nvPr/>
            </p:nvSpPr>
            <p:spPr bwMode="auto">
              <a:xfrm>
                <a:off x="1557" y="2272"/>
                <a:ext cx="33" cy="363"/>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187" name="Freeform 50"/>
              <p:cNvSpPr/>
              <p:nvPr/>
            </p:nvSpPr>
            <p:spPr bwMode="auto">
              <a:xfrm>
                <a:off x="1590" y="2276"/>
                <a:ext cx="86" cy="709"/>
              </a:xfrm>
              <a:custGeom>
                <a:avLst/>
                <a:gdLst>
                  <a:gd name="T0" fmla="*/ 0 w 86"/>
                  <a:gd name="T1" fmla="*/ 0 h 709"/>
                  <a:gd name="T2" fmla="*/ 7 w 86"/>
                  <a:gd name="T3" fmla="*/ 4 h 709"/>
                  <a:gd name="T4" fmla="*/ 12 w 86"/>
                  <a:gd name="T5" fmla="*/ 16 h 709"/>
                  <a:gd name="T6" fmla="*/ 14 w 86"/>
                  <a:gd name="T7" fmla="*/ 33 h 709"/>
                  <a:gd name="T8" fmla="*/ 15 w 86"/>
                  <a:gd name="T9" fmla="*/ 59 h 709"/>
                  <a:gd name="T10" fmla="*/ 43 w 86"/>
                  <a:gd name="T11" fmla="*/ 651 h 709"/>
                  <a:gd name="T12" fmla="*/ 45 w 86"/>
                  <a:gd name="T13" fmla="*/ 684 h 709"/>
                  <a:gd name="T14" fmla="*/ 47 w 86"/>
                  <a:gd name="T15" fmla="*/ 694 h 709"/>
                  <a:gd name="T16" fmla="*/ 53 w 86"/>
                  <a:gd name="T17" fmla="*/ 704 h 709"/>
                  <a:gd name="T18" fmla="*/ 57 w 86"/>
                  <a:gd name="T19" fmla="*/ 708 h 709"/>
                  <a:gd name="T20" fmla="*/ 63 w 86"/>
                  <a:gd name="T21" fmla="*/ 700 h 709"/>
                  <a:gd name="T22" fmla="*/ 67 w 86"/>
                  <a:gd name="T23" fmla="*/ 684 h 709"/>
                  <a:gd name="T24" fmla="*/ 85 w 86"/>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09">
                    <a:moveTo>
                      <a:pt x="0" y="0"/>
                    </a:moveTo>
                    <a:lnTo>
                      <a:pt x="7" y="4"/>
                    </a:lnTo>
                    <a:lnTo>
                      <a:pt x="12" y="16"/>
                    </a:lnTo>
                    <a:lnTo>
                      <a:pt x="14" y="33"/>
                    </a:lnTo>
                    <a:lnTo>
                      <a:pt x="15" y="59"/>
                    </a:lnTo>
                    <a:lnTo>
                      <a:pt x="43" y="651"/>
                    </a:lnTo>
                    <a:lnTo>
                      <a:pt x="45" y="684"/>
                    </a:lnTo>
                    <a:lnTo>
                      <a:pt x="47" y="694"/>
                    </a:lnTo>
                    <a:lnTo>
                      <a:pt x="53" y="704"/>
                    </a:lnTo>
                    <a:lnTo>
                      <a:pt x="57" y="708"/>
                    </a:lnTo>
                    <a:lnTo>
                      <a:pt x="63" y="700"/>
                    </a:lnTo>
                    <a:lnTo>
                      <a:pt x="67" y="684"/>
                    </a:lnTo>
                    <a:lnTo>
                      <a:pt x="85"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grpSp>
        <p:sp>
          <p:nvSpPr>
            <p:cNvPr id="131" name="Freeform 51"/>
            <p:cNvSpPr/>
            <p:nvPr/>
          </p:nvSpPr>
          <p:spPr bwMode="auto">
            <a:xfrm>
              <a:off x="3080510" y="3427314"/>
              <a:ext cx="60192" cy="466725"/>
            </a:xfrm>
            <a:custGeom>
              <a:avLst/>
              <a:gdLst>
                <a:gd name="T0" fmla="*/ 0 w 35"/>
                <a:gd name="T1" fmla="*/ 294 h 294"/>
                <a:gd name="T2" fmla="*/ 22 w 35"/>
                <a:gd name="T3" fmla="*/ 40 h 294"/>
                <a:gd name="T4" fmla="*/ 24 w 35"/>
                <a:gd name="T5" fmla="*/ 28 h 294"/>
                <a:gd name="T6" fmla="*/ 25 w 35"/>
                <a:gd name="T7" fmla="*/ 19 h 294"/>
                <a:gd name="T8" fmla="*/ 26 w 35"/>
                <a:gd name="T9" fmla="*/ 11 h 294"/>
                <a:gd name="T10" fmla="*/ 30 w 35"/>
                <a:gd name="T11" fmla="*/ 4 h 294"/>
                <a:gd name="T12" fmla="*/ 35 w 35"/>
                <a:gd name="T13" fmla="*/ 0 h 294"/>
              </a:gdLst>
              <a:ahLst/>
              <a:cxnLst>
                <a:cxn ang="0">
                  <a:pos x="T0" y="T1"/>
                </a:cxn>
                <a:cxn ang="0">
                  <a:pos x="T2" y="T3"/>
                </a:cxn>
                <a:cxn ang="0">
                  <a:pos x="T4" y="T5"/>
                </a:cxn>
                <a:cxn ang="0">
                  <a:pos x="T6" y="T7"/>
                </a:cxn>
                <a:cxn ang="0">
                  <a:pos x="T8" y="T9"/>
                </a:cxn>
                <a:cxn ang="0">
                  <a:pos x="T10" y="T11"/>
                </a:cxn>
                <a:cxn ang="0">
                  <a:pos x="T12" y="T13"/>
                </a:cxn>
              </a:cxnLst>
              <a:rect l="0" t="0" r="r" b="b"/>
              <a:pathLst>
                <a:path w="35" h="294">
                  <a:moveTo>
                    <a:pt x="0" y="294"/>
                  </a:moveTo>
                  <a:lnTo>
                    <a:pt x="22" y="40"/>
                  </a:lnTo>
                  <a:lnTo>
                    <a:pt x="24" y="28"/>
                  </a:lnTo>
                  <a:lnTo>
                    <a:pt x="25" y="19"/>
                  </a:lnTo>
                  <a:lnTo>
                    <a:pt x="26" y="11"/>
                  </a:lnTo>
                  <a:lnTo>
                    <a:pt x="30" y="4"/>
                  </a:lnTo>
                  <a:lnTo>
                    <a:pt x="35"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132" name="Freeform 52"/>
            <p:cNvSpPr/>
            <p:nvPr/>
          </p:nvSpPr>
          <p:spPr bwMode="auto">
            <a:xfrm>
              <a:off x="3142423" y="3432076"/>
              <a:ext cx="146182" cy="842962"/>
            </a:xfrm>
            <a:custGeom>
              <a:avLst/>
              <a:gdLst>
                <a:gd name="T0" fmla="*/ 0 w 85"/>
                <a:gd name="T1" fmla="*/ 0 h 709"/>
                <a:gd name="T2" fmla="*/ 7 w 85"/>
                <a:gd name="T3" fmla="*/ 4 h 709"/>
                <a:gd name="T4" fmla="*/ 12 w 85"/>
                <a:gd name="T5" fmla="*/ 16 h 709"/>
                <a:gd name="T6" fmla="*/ 14 w 85"/>
                <a:gd name="T7" fmla="*/ 33 h 709"/>
                <a:gd name="T8" fmla="*/ 15 w 85"/>
                <a:gd name="T9" fmla="*/ 59 h 709"/>
                <a:gd name="T10" fmla="*/ 42 w 85"/>
                <a:gd name="T11" fmla="*/ 651 h 709"/>
                <a:gd name="T12" fmla="*/ 45 w 85"/>
                <a:gd name="T13" fmla="*/ 684 h 709"/>
                <a:gd name="T14" fmla="*/ 47 w 85"/>
                <a:gd name="T15" fmla="*/ 694 h 709"/>
                <a:gd name="T16" fmla="*/ 52 w 85"/>
                <a:gd name="T17" fmla="*/ 704 h 709"/>
                <a:gd name="T18" fmla="*/ 57 w 85"/>
                <a:gd name="T19" fmla="*/ 708 h 709"/>
                <a:gd name="T20" fmla="*/ 62 w 85"/>
                <a:gd name="T21" fmla="*/ 700 h 709"/>
                <a:gd name="T22" fmla="*/ 66 w 85"/>
                <a:gd name="T23" fmla="*/ 684 h 709"/>
                <a:gd name="T24" fmla="*/ 84 w 85"/>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09">
                  <a:moveTo>
                    <a:pt x="0" y="0"/>
                  </a:moveTo>
                  <a:lnTo>
                    <a:pt x="7" y="4"/>
                  </a:lnTo>
                  <a:lnTo>
                    <a:pt x="12" y="16"/>
                  </a:lnTo>
                  <a:lnTo>
                    <a:pt x="14" y="33"/>
                  </a:lnTo>
                  <a:lnTo>
                    <a:pt x="15" y="59"/>
                  </a:lnTo>
                  <a:lnTo>
                    <a:pt x="42" y="651"/>
                  </a:lnTo>
                  <a:lnTo>
                    <a:pt x="45" y="684"/>
                  </a:lnTo>
                  <a:lnTo>
                    <a:pt x="47" y="694"/>
                  </a:lnTo>
                  <a:lnTo>
                    <a:pt x="52" y="704"/>
                  </a:lnTo>
                  <a:lnTo>
                    <a:pt x="57" y="708"/>
                  </a:lnTo>
                  <a:lnTo>
                    <a:pt x="62" y="700"/>
                  </a:lnTo>
                  <a:lnTo>
                    <a:pt x="66" y="684"/>
                  </a:lnTo>
                  <a:lnTo>
                    <a:pt x="84"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133" name="Freeform 53"/>
            <p:cNvSpPr/>
            <p:nvPr/>
          </p:nvSpPr>
          <p:spPr bwMode="auto">
            <a:xfrm>
              <a:off x="3286885" y="3427314"/>
              <a:ext cx="60192" cy="442913"/>
            </a:xfrm>
            <a:custGeom>
              <a:avLst/>
              <a:gdLst>
                <a:gd name="T0" fmla="*/ 0 w 35"/>
                <a:gd name="T1" fmla="*/ 279 h 279"/>
                <a:gd name="T2" fmla="*/ 22 w 35"/>
                <a:gd name="T3" fmla="*/ 40 h 279"/>
                <a:gd name="T4" fmla="*/ 23 w 35"/>
                <a:gd name="T5" fmla="*/ 28 h 279"/>
                <a:gd name="T6" fmla="*/ 24 w 35"/>
                <a:gd name="T7" fmla="*/ 19 h 279"/>
                <a:gd name="T8" fmla="*/ 26 w 35"/>
                <a:gd name="T9" fmla="*/ 11 h 279"/>
                <a:gd name="T10" fmla="*/ 30 w 35"/>
                <a:gd name="T11" fmla="*/ 4 h 279"/>
                <a:gd name="T12" fmla="*/ 35 w 35"/>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35" h="279">
                  <a:moveTo>
                    <a:pt x="0" y="279"/>
                  </a:moveTo>
                  <a:lnTo>
                    <a:pt x="22" y="40"/>
                  </a:lnTo>
                  <a:lnTo>
                    <a:pt x="23" y="28"/>
                  </a:lnTo>
                  <a:lnTo>
                    <a:pt x="24" y="19"/>
                  </a:lnTo>
                  <a:lnTo>
                    <a:pt x="26" y="11"/>
                  </a:lnTo>
                  <a:lnTo>
                    <a:pt x="30" y="4"/>
                  </a:lnTo>
                  <a:lnTo>
                    <a:pt x="35"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134" name="Freeform 54"/>
            <p:cNvSpPr/>
            <p:nvPr/>
          </p:nvSpPr>
          <p:spPr bwMode="auto">
            <a:xfrm>
              <a:off x="3348797" y="3432077"/>
              <a:ext cx="165100" cy="841375"/>
            </a:xfrm>
            <a:custGeom>
              <a:avLst/>
              <a:gdLst>
                <a:gd name="T0" fmla="*/ 0 w 96"/>
                <a:gd name="T1" fmla="*/ 0 h 530"/>
                <a:gd name="T2" fmla="*/ 7 w 96"/>
                <a:gd name="T3" fmla="*/ 3 h 530"/>
                <a:gd name="T4" fmla="*/ 12 w 96"/>
                <a:gd name="T5" fmla="*/ 12 h 530"/>
                <a:gd name="T6" fmla="*/ 14 w 96"/>
                <a:gd name="T7" fmla="*/ 25 h 530"/>
                <a:gd name="T8" fmla="*/ 15 w 96"/>
                <a:gd name="T9" fmla="*/ 44 h 530"/>
                <a:gd name="T10" fmla="*/ 42 w 96"/>
                <a:gd name="T11" fmla="*/ 488 h 530"/>
                <a:gd name="T12" fmla="*/ 45 w 96"/>
                <a:gd name="T13" fmla="*/ 512 h 530"/>
                <a:gd name="T14" fmla="*/ 47 w 96"/>
                <a:gd name="T15" fmla="*/ 520 h 530"/>
                <a:gd name="T16" fmla="*/ 52 w 96"/>
                <a:gd name="T17" fmla="*/ 527 h 530"/>
                <a:gd name="T18" fmla="*/ 57 w 96"/>
                <a:gd name="T19" fmla="*/ 530 h 530"/>
                <a:gd name="T20" fmla="*/ 62 w 96"/>
                <a:gd name="T21" fmla="*/ 524 h 530"/>
                <a:gd name="T22" fmla="*/ 66 w 96"/>
                <a:gd name="T23" fmla="*/ 512 h 530"/>
                <a:gd name="T24" fmla="*/ 96 w 96"/>
                <a:gd name="T25" fmla="*/ 285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96" y="285"/>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135" name="Freeform 55"/>
            <p:cNvSpPr/>
            <p:nvPr/>
          </p:nvSpPr>
          <p:spPr bwMode="auto">
            <a:xfrm>
              <a:off x="6798700" y="3436838"/>
              <a:ext cx="56753" cy="431800"/>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136" name="Freeform 56"/>
            <p:cNvSpPr/>
            <p:nvPr/>
          </p:nvSpPr>
          <p:spPr bwMode="auto">
            <a:xfrm>
              <a:off x="6855452" y="3441602"/>
              <a:ext cx="146183" cy="841375"/>
            </a:xfrm>
            <a:custGeom>
              <a:avLst/>
              <a:gdLst>
                <a:gd name="T0" fmla="*/ 0 w 85"/>
                <a:gd name="T1" fmla="*/ 0 h 530"/>
                <a:gd name="T2" fmla="*/ 7 w 85"/>
                <a:gd name="T3" fmla="*/ 3 h 530"/>
                <a:gd name="T4" fmla="*/ 12 w 85"/>
                <a:gd name="T5" fmla="*/ 12 h 530"/>
                <a:gd name="T6" fmla="*/ 14 w 85"/>
                <a:gd name="T7" fmla="*/ 25 h 530"/>
                <a:gd name="T8" fmla="*/ 15 w 85"/>
                <a:gd name="T9" fmla="*/ 44 h 530"/>
                <a:gd name="T10" fmla="*/ 43 w 85"/>
                <a:gd name="T11" fmla="*/ 488 h 530"/>
                <a:gd name="T12" fmla="*/ 45 w 85"/>
                <a:gd name="T13" fmla="*/ 512 h 530"/>
                <a:gd name="T14" fmla="*/ 47 w 85"/>
                <a:gd name="T15" fmla="*/ 520 h 530"/>
                <a:gd name="T16" fmla="*/ 53 w 85"/>
                <a:gd name="T17" fmla="*/ 527 h 530"/>
                <a:gd name="T18" fmla="*/ 57 w 85"/>
                <a:gd name="T19" fmla="*/ 530 h 530"/>
                <a:gd name="T20" fmla="*/ 63 w 85"/>
                <a:gd name="T21" fmla="*/ 524 h 530"/>
                <a:gd name="T22" fmla="*/ 67 w 85"/>
                <a:gd name="T23" fmla="*/ 512 h 530"/>
                <a:gd name="T24" fmla="*/ 85 w 85"/>
                <a:gd name="T25" fmla="*/ 270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5" y="27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137" name="Freeform 57"/>
            <p:cNvSpPr/>
            <p:nvPr/>
          </p:nvSpPr>
          <p:spPr bwMode="auto">
            <a:xfrm>
              <a:off x="7003354" y="3436838"/>
              <a:ext cx="55033" cy="431800"/>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138" name="Freeform 58"/>
            <p:cNvSpPr/>
            <p:nvPr/>
          </p:nvSpPr>
          <p:spPr bwMode="auto">
            <a:xfrm>
              <a:off x="7058388" y="3441602"/>
              <a:ext cx="149622" cy="841375"/>
            </a:xfrm>
            <a:custGeom>
              <a:avLst/>
              <a:gdLst>
                <a:gd name="T0" fmla="*/ 0 w 87"/>
                <a:gd name="T1" fmla="*/ 0 h 530"/>
                <a:gd name="T2" fmla="*/ 7 w 87"/>
                <a:gd name="T3" fmla="*/ 3 h 530"/>
                <a:gd name="T4" fmla="*/ 12 w 87"/>
                <a:gd name="T5" fmla="*/ 12 h 530"/>
                <a:gd name="T6" fmla="*/ 14 w 87"/>
                <a:gd name="T7" fmla="*/ 25 h 530"/>
                <a:gd name="T8" fmla="*/ 15 w 87"/>
                <a:gd name="T9" fmla="*/ 44 h 530"/>
                <a:gd name="T10" fmla="*/ 42 w 87"/>
                <a:gd name="T11" fmla="*/ 488 h 530"/>
                <a:gd name="T12" fmla="*/ 45 w 87"/>
                <a:gd name="T13" fmla="*/ 512 h 530"/>
                <a:gd name="T14" fmla="*/ 47 w 87"/>
                <a:gd name="T15" fmla="*/ 520 h 530"/>
                <a:gd name="T16" fmla="*/ 52 w 87"/>
                <a:gd name="T17" fmla="*/ 527 h 530"/>
                <a:gd name="T18" fmla="*/ 57 w 87"/>
                <a:gd name="T19" fmla="*/ 530 h 530"/>
                <a:gd name="T20" fmla="*/ 62 w 87"/>
                <a:gd name="T21" fmla="*/ 524 h 530"/>
                <a:gd name="T22" fmla="*/ 66 w 87"/>
                <a:gd name="T23" fmla="*/ 512 h 530"/>
                <a:gd name="T24" fmla="*/ 87 w 87"/>
                <a:gd name="T25" fmla="*/ 264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7" y="264"/>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139" name="Freeform 59"/>
            <p:cNvSpPr/>
            <p:nvPr/>
          </p:nvSpPr>
          <p:spPr bwMode="auto">
            <a:xfrm>
              <a:off x="7204571" y="3430488"/>
              <a:ext cx="58473" cy="431800"/>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140" name="Freeform 60"/>
            <p:cNvSpPr/>
            <p:nvPr/>
          </p:nvSpPr>
          <p:spPr bwMode="auto">
            <a:xfrm>
              <a:off x="7263044" y="3435252"/>
              <a:ext cx="146182" cy="841375"/>
            </a:xfrm>
            <a:custGeom>
              <a:avLst/>
              <a:gdLst>
                <a:gd name="T0" fmla="*/ 0 w 85"/>
                <a:gd name="T1" fmla="*/ 0 h 530"/>
                <a:gd name="T2" fmla="*/ 7 w 85"/>
                <a:gd name="T3" fmla="*/ 3 h 530"/>
                <a:gd name="T4" fmla="*/ 12 w 85"/>
                <a:gd name="T5" fmla="*/ 12 h 530"/>
                <a:gd name="T6" fmla="*/ 13 w 85"/>
                <a:gd name="T7" fmla="*/ 25 h 530"/>
                <a:gd name="T8" fmla="*/ 15 w 85"/>
                <a:gd name="T9" fmla="*/ 44 h 530"/>
                <a:gd name="T10" fmla="*/ 42 w 85"/>
                <a:gd name="T11" fmla="*/ 488 h 530"/>
                <a:gd name="T12" fmla="*/ 44 w 85"/>
                <a:gd name="T13" fmla="*/ 512 h 530"/>
                <a:gd name="T14" fmla="*/ 46 w 85"/>
                <a:gd name="T15" fmla="*/ 520 h 530"/>
                <a:gd name="T16" fmla="*/ 52 w 85"/>
                <a:gd name="T17" fmla="*/ 527 h 530"/>
                <a:gd name="T18" fmla="*/ 56 w 85"/>
                <a:gd name="T19" fmla="*/ 530 h 530"/>
                <a:gd name="T20" fmla="*/ 62 w 85"/>
                <a:gd name="T21" fmla="*/ 524 h 530"/>
                <a:gd name="T22" fmla="*/ 65 w 85"/>
                <a:gd name="T23" fmla="*/ 512 h 530"/>
                <a:gd name="T24" fmla="*/ 85 w 85"/>
                <a:gd name="T25" fmla="*/ 274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85" y="274"/>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grpSp>
          <p:nvGrpSpPr>
            <p:cNvPr id="141" name="Group 61"/>
            <p:cNvGrpSpPr/>
            <p:nvPr/>
          </p:nvGrpSpPr>
          <p:grpSpPr bwMode="auto">
            <a:xfrm>
              <a:off x="7407506" y="3430489"/>
              <a:ext cx="204655" cy="847725"/>
              <a:chOff x="4190" y="2269"/>
              <a:chExt cx="119" cy="713"/>
            </a:xfrm>
          </p:grpSpPr>
          <p:sp>
            <p:nvSpPr>
              <p:cNvPr id="184" name="Freeform 62"/>
              <p:cNvSpPr/>
              <p:nvPr/>
            </p:nvSpPr>
            <p:spPr bwMode="auto">
              <a:xfrm>
                <a:off x="4190" y="2269"/>
                <a:ext cx="35" cy="363"/>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185" name="Freeform 63"/>
              <p:cNvSpPr/>
              <p:nvPr/>
            </p:nvSpPr>
            <p:spPr bwMode="auto">
              <a:xfrm>
                <a:off x="4225" y="227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grpSp>
        <p:sp>
          <p:nvSpPr>
            <p:cNvPr id="142" name="Freeform 64"/>
            <p:cNvSpPr/>
            <p:nvPr/>
          </p:nvSpPr>
          <p:spPr bwMode="auto">
            <a:xfrm>
              <a:off x="5981798" y="3436838"/>
              <a:ext cx="56754" cy="431800"/>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143" name="Freeform 65"/>
            <p:cNvSpPr/>
            <p:nvPr/>
          </p:nvSpPr>
          <p:spPr bwMode="auto">
            <a:xfrm>
              <a:off x="6038552" y="3441602"/>
              <a:ext cx="153061" cy="841375"/>
            </a:xfrm>
            <a:custGeom>
              <a:avLst/>
              <a:gdLst>
                <a:gd name="T0" fmla="*/ 0 w 89"/>
                <a:gd name="T1" fmla="*/ 0 h 530"/>
                <a:gd name="T2" fmla="*/ 7 w 89"/>
                <a:gd name="T3" fmla="*/ 3 h 530"/>
                <a:gd name="T4" fmla="*/ 12 w 89"/>
                <a:gd name="T5" fmla="*/ 12 h 530"/>
                <a:gd name="T6" fmla="*/ 14 w 89"/>
                <a:gd name="T7" fmla="*/ 25 h 530"/>
                <a:gd name="T8" fmla="*/ 15 w 89"/>
                <a:gd name="T9" fmla="*/ 44 h 530"/>
                <a:gd name="T10" fmla="*/ 43 w 89"/>
                <a:gd name="T11" fmla="*/ 488 h 530"/>
                <a:gd name="T12" fmla="*/ 45 w 89"/>
                <a:gd name="T13" fmla="*/ 512 h 530"/>
                <a:gd name="T14" fmla="*/ 47 w 89"/>
                <a:gd name="T15" fmla="*/ 520 h 530"/>
                <a:gd name="T16" fmla="*/ 53 w 89"/>
                <a:gd name="T17" fmla="*/ 527 h 530"/>
                <a:gd name="T18" fmla="*/ 57 w 89"/>
                <a:gd name="T19" fmla="*/ 530 h 530"/>
                <a:gd name="T20" fmla="*/ 63 w 89"/>
                <a:gd name="T21" fmla="*/ 524 h 530"/>
                <a:gd name="T22" fmla="*/ 67 w 89"/>
                <a:gd name="T23" fmla="*/ 512 h 530"/>
                <a:gd name="T24" fmla="*/ 89 w 89"/>
                <a:gd name="T25" fmla="*/ 264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9" y="264"/>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144" name="Freeform 66"/>
            <p:cNvSpPr/>
            <p:nvPr/>
          </p:nvSpPr>
          <p:spPr bwMode="auto">
            <a:xfrm>
              <a:off x="6186454" y="3436838"/>
              <a:ext cx="55033" cy="431800"/>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145" name="Freeform 67"/>
            <p:cNvSpPr/>
            <p:nvPr/>
          </p:nvSpPr>
          <p:spPr bwMode="auto">
            <a:xfrm>
              <a:off x="6241487" y="3441602"/>
              <a:ext cx="146182" cy="841375"/>
            </a:xfrm>
            <a:custGeom>
              <a:avLst/>
              <a:gdLst>
                <a:gd name="T0" fmla="*/ 0 w 85"/>
                <a:gd name="T1" fmla="*/ 0 h 530"/>
                <a:gd name="T2" fmla="*/ 7 w 85"/>
                <a:gd name="T3" fmla="*/ 3 h 530"/>
                <a:gd name="T4" fmla="*/ 12 w 85"/>
                <a:gd name="T5" fmla="*/ 12 h 530"/>
                <a:gd name="T6" fmla="*/ 14 w 85"/>
                <a:gd name="T7" fmla="*/ 25 h 530"/>
                <a:gd name="T8" fmla="*/ 15 w 85"/>
                <a:gd name="T9" fmla="*/ 44 h 530"/>
                <a:gd name="T10" fmla="*/ 42 w 85"/>
                <a:gd name="T11" fmla="*/ 488 h 530"/>
                <a:gd name="T12" fmla="*/ 45 w 85"/>
                <a:gd name="T13" fmla="*/ 512 h 530"/>
                <a:gd name="T14" fmla="*/ 47 w 85"/>
                <a:gd name="T15" fmla="*/ 520 h 530"/>
                <a:gd name="T16" fmla="*/ 52 w 85"/>
                <a:gd name="T17" fmla="*/ 527 h 530"/>
                <a:gd name="T18" fmla="*/ 57 w 85"/>
                <a:gd name="T19" fmla="*/ 530 h 530"/>
                <a:gd name="T20" fmla="*/ 62 w 85"/>
                <a:gd name="T21" fmla="*/ 524 h 530"/>
                <a:gd name="T22" fmla="*/ 66 w 85"/>
                <a:gd name="T23" fmla="*/ 512 h 530"/>
                <a:gd name="T24" fmla="*/ 85 w 85"/>
                <a:gd name="T25" fmla="*/ 264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5" y="264"/>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146" name="Freeform 68"/>
            <p:cNvSpPr/>
            <p:nvPr/>
          </p:nvSpPr>
          <p:spPr bwMode="auto">
            <a:xfrm>
              <a:off x="6387669" y="3430488"/>
              <a:ext cx="58473" cy="431800"/>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147" name="Freeform 69"/>
            <p:cNvSpPr/>
            <p:nvPr/>
          </p:nvSpPr>
          <p:spPr bwMode="auto">
            <a:xfrm>
              <a:off x="6446142" y="3435252"/>
              <a:ext cx="147902" cy="841375"/>
            </a:xfrm>
            <a:custGeom>
              <a:avLst/>
              <a:gdLst>
                <a:gd name="T0" fmla="*/ 0 w 86"/>
                <a:gd name="T1" fmla="*/ 0 h 530"/>
                <a:gd name="T2" fmla="*/ 7 w 86"/>
                <a:gd name="T3" fmla="*/ 3 h 530"/>
                <a:gd name="T4" fmla="*/ 12 w 86"/>
                <a:gd name="T5" fmla="*/ 12 h 530"/>
                <a:gd name="T6" fmla="*/ 13 w 86"/>
                <a:gd name="T7" fmla="*/ 25 h 530"/>
                <a:gd name="T8" fmla="*/ 15 w 86"/>
                <a:gd name="T9" fmla="*/ 44 h 530"/>
                <a:gd name="T10" fmla="*/ 42 w 86"/>
                <a:gd name="T11" fmla="*/ 488 h 530"/>
                <a:gd name="T12" fmla="*/ 44 w 86"/>
                <a:gd name="T13" fmla="*/ 512 h 530"/>
                <a:gd name="T14" fmla="*/ 46 w 86"/>
                <a:gd name="T15" fmla="*/ 520 h 530"/>
                <a:gd name="T16" fmla="*/ 52 w 86"/>
                <a:gd name="T17" fmla="*/ 527 h 530"/>
                <a:gd name="T18" fmla="*/ 56 w 86"/>
                <a:gd name="T19" fmla="*/ 530 h 530"/>
                <a:gd name="T20" fmla="*/ 62 w 86"/>
                <a:gd name="T21" fmla="*/ 524 h 530"/>
                <a:gd name="T22" fmla="*/ 65 w 86"/>
                <a:gd name="T23" fmla="*/ 512 h 530"/>
                <a:gd name="T24" fmla="*/ 86 w 86"/>
                <a:gd name="T25" fmla="*/ 274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86" y="274"/>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grpSp>
          <p:nvGrpSpPr>
            <p:cNvPr id="148" name="Group 70"/>
            <p:cNvGrpSpPr/>
            <p:nvPr/>
          </p:nvGrpSpPr>
          <p:grpSpPr bwMode="auto">
            <a:xfrm>
              <a:off x="6590605" y="3430489"/>
              <a:ext cx="204656" cy="847725"/>
              <a:chOff x="3715" y="2269"/>
              <a:chExt cx="119" cy="713"/>
            </a:xfrm>
          </p:grpSpPr>
          <p:sp>
            <p:nvSpPr>
              <p:cNvPr id="182" name="Freeform 71"/>
              <p:cNvSpPr/>
              <p:nvPr/>
            </p:nvSpPr>
            <p:spPr bwMode="auto">
              <a:xfrm>
                <a:off x="3715" y="2269"/>
                <a:ext cx="35" cy="363"/>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183" name="Freeform 72"/>
              <p:cNvSpPr/>
              <p:nvPr/>
            </p:nvSpPr>
            <p:spPr bwMode="auto">
              <a:xfrm>
                <a:off x="3750" y="227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grpSp>
        <p:sp>
          <p:nvSpPr>
            <p:cNvPr id="149" name="Freeform 73"/>
            <p:cNvSpPr/>
            <p:nvPr/>
          </p:nvSpPr>
          <p:spPr bwMode="auto">
            <a:xfrm>
              <a:off x="5149419" y="3436838"/>
              <a:ext cx="56754" cy="431800"/>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150" name="Freeform 74"/>
            <p:cNvSpPr/>
            <p:nvPr/>
          </p:nvSpPr>
          <p:spPr bwMode="auto">
            <a:xfrm>
              <a:off x="5206173" y="3441602"/>
              <a:ext cx="149621" cy="841375"/>
            </a:xfrm>
            <a:custGeom>
              <a:avLst/>
              <a:gdLst>
                <a:gd name="T0" fmla="*/ 0 w 87"/>
                <a:gd name="T1" fmla="*/ 0 h 530"/>
                <a:gd name="T2" fmla="*/ 7 w 87"/>
                <a:gd name="T3" fmla="*/ 3 h 530"/>
                <a:gd name="T4" fmla="*/ 12 w 87"/>
                <a:gd name="T5" fmla="*/ 12 h 530"/>
                <a:gd name="T6" fmla="*/ 14 w 87"/>
                <a:gd name="T7" fmla="*/ 25 h 530"/>
                <a:gd name="T8" fmla="*/ 15 w 87"/>
                <a:gd name="T9" fmla="*/ 44 h 530"/>
                <a:gd name="T10" fmla="*/ 43 w 87"/>
                <a:gd name="T11" fmla="*/ 488 h 530"/>
                <a:gd name="T12" fmla="*/ 45 w 87"/>
                <a:gd name="T13" fmla="*/ 512 h 530"/>
                <a:gd name="T14" fmla="*/ 47 w 87"/>
                <a:gd name="T15" fmla="*/ 520 h 530"/>
                <a:gd name="T16" fmla="*/ 53 w 87"/>
                <a:gd name="T17" fmla="*/ 527 h 530"/>
                <a:gd name="T18" fmla="*/ 57 w 87"/>
                <a:gd name="T19" fmla="*/ 530 h 530"/>
                <a:gd name="T20" fmla="*/ 63 w 87"/>
                <a:gd name="T21" fmla="*/ 524 h 530"/>
                <a:gd name="T22" fmla="*/ 67 w 87"/>
                <a:gd name="T23" fmla="*/ 512 h 530"/>
                <a:gd name="T24" fmla="*/ 87 w 87"/>
                <a:gd name="T25" fmla="*/ 276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7" y="276"/>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151" name="Freeform 75"/>
            <p:cNvSpPr/>
            <p:nvPr/>
          </p:nvSpPr>
          <p:spPr bwMode="auto">
            <a:xfrm>
              <a:off x="5354075" y="3436838"/>
              <a:ext cx="55033" cy="431800"/>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152" name="Freeform 76"/>
            <p:cNvSpPr/>
            <p:nvPr/>
          </p:nvSpPr>
          <p:spPr bwMode="auto">
            <a:xfrm>
              <a:off x="5409108" y="3441602"/>
              <a:ext cx="147902" cy="841375"/>
            </a:xfrm>
            <a:custGeom>
              <a:avLst/>
              <a:gdLst>
                <a:gd name="T0" fmla="*/ 0 w 86"/>
                <a:gd name="T1" fmla="*/ 0 h 530"/>
                <a:gd name="T2" fmla="*/ 7 w 86"/>
                <a:gd name="T3" fmla="*/ 3 h 530"/>
                <a:gd name="T4" fmla="*/ 12 w 86"/>
                <a:gd name="T5" fmla="*/ 12 h 530"/>
                <a:gd name="T6" fmla="*/ 14 w 86"/>
                <a:gd name="T7" fmla="*/ 25 h 530"/>
                <a:gd name="T8" fmla="*/ 15 w 86"/>
                <a:gd name="T9" fmla="*/ 44 h 530"/>
                <a:gd name="T10" fmla="*/ 43 w 86"/>
                <a:gd name="T11" fmla="*/ 488 h 530"/>
                <a:gd name="T12" fmla="*/ 45 w 86"/>
                <a:gd name="T13" fmla="*/ 512 h 530"/>
                <a:gd name="T14" fmla="*/ 47 w 86"/>
                <a:gd name="T15" fmla="*/ 520 h 530"/>
                <a:gd name="T16" fmla="*/ 53 w 86"/>
                <a:gd name="T17" fmla="*/ 527 h 530"/>
                <a:gd name="T18" fmla="*/ 57 w 86"/>
                <a:gd name="T19" fmla="*/ 530 h 530"/>
                <a:gd name="T20" fmla="*/ 63 w 86"/>
                <a:gd name="T21" fmla="*/ 524 h 530"/>
                <a:gd name="T22" fmla="*/ 67 w 86"/>
                <a:gd name="T23" fmla="*/ 512 h 530"/>
                <a:gd name="T24" fmla="*/ 86 w 86"/>
                <a:gd name="T25" fmla="*/ 258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6" y="258"/>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153" name="Freeform 77"/>
            <p:cNvSpPr/>
            <p:nvPr/>
          </p:nvSpPr>
          <p:spPr bwMode="auto">
            <a:xfrm>
              <a:off x="5557010" y="3430488"/>
              <a:ext cx="56753" cy="431800"/>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154" name="Freeform 78"/>
            <p:cNvSpPr/>
            <p:nvPr/>
          </p:nvSpPr>
          <p:spPr bwMode="auto">
            <a:xfrm>
              <a:off x="5613763" y="3435252"/>
              <a:ext cx="149622" cy="841375"/>
            </a:xfrm>
            <a:custGeom>
              <a:avLst/>
              <a:gdLst>
                <a:gd name="T0" fmla="*/ 0 w 87"/>
                <a:gd name="T1" fmla="*/ 0 h 530"/>
                <a:gd name="T2" fmla="*/ 7 w 87"/>
                <a:gd name="T3" fmla="*/ 3 h 530"/>
                <a:gd name="T4" fmla="*/ 12 w 87"/>
                <a:gd name="T5" fmla="*/ 12 h 530"/>
                <a:gd name="T6" fmla="*/ 13 w 87"/>
                <a:gd name="T7" fmla="*/ 25 h 530"/>
                <a:gd name="T8" fmla="*/ 15 w 87"/>
                <a:gd name="T9" fmla="*/ 44 h 530"/>
                <a:gd name="T10" fmla="*/ 42 w 87"/>
                <a:gd name="T11" fmla="*/ 488 h 530"/>
                <a:gd name="T12" fmla="*/ 44 w 87"/>
                <a:gd name="T13" fmla="*/ 512 h 530"/>
                <a:gd name="T14" fmla="*/ 46 w 87"/>
                <a:gd name="T15" fmla="*/ 520 h 530"/>
                <a:gd name="T16" fmla="*/ 52 w 87"/>
                <a:gd name="T17" fmla="*/ 527 h 530"/>
                <a:gd name="T18" fmla="*/ 56 w 87"/>
                <a:gd name="T19" fmla="*/ 530 h 530"/>
                <a:gd name="T20" fmla="*/ 62 w 87"/>
                <a:gd name="T21" fmla="*/ 524 h 530"/>
                <a:gd name="T22" fmla="*/ 65 w 87"/>
                <a:gd name="T23" fmla="*/ 512 h 530"/>
                <a:gd name="T24" fmla="*/ 87 w 87"/>
                <a:gd name="T25" fmla="*/ 265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87" y="265"/>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155" name="Freeform 79"/>
            <p:cNvSpPr/>
            <p:nvPr/>
          </p:nvSpPr>
          <p:spPr bwMode="auto">
            <a:xfrm>
              <a:off x="5758226" y="3430488"/>
              <a:ext cx="60193" cy="431800"/>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156" name="Freeform 80"/>
            <p:cNvSpPr/>
            <p:nvPr/>
          </p:nvSpPr>
          <p:spPr bwMode="auto">
            <a:xfrm>
              <a:off x="5818419" y="3435252"/>
              <a:ext cx="161660" cy="841375"/>
            </a:xfrm>
            <a:custGeom>
              <a:avLst/>
              <a:gdLst>
                <a:gd name="T0" fmla="*/ 0 w 94"/>
                <a:gd name="T1" fmla="*/ 0 h 530"/>
                <a:gd name="T2" fmla="*/ 7 w 94"/>
                <a:gd name="T3" fmla="*/ 3 h 530"/>
                <a:gd name="T4" fmla="*/ 12 w 94"/>
                <a:gd name="T5" fmla="*/ 12 h 530"/>
                <a:gd name="T6" fmla="*/ 13 w 94"/>
                <a:gd name="T7" fmla="*/ 25 h 530"/>
                <a:gd name="T8" fmla="*/ 15 w 94"/>
                <a:gd name="T9" fmla="*/ 44 h 530"/>
                <a:gd name="T10" fmla="*/ 42 w 94"/>
                <a:gd name="T11" fmla="*/ 488 h 530"/>
                <a:gd name="T12" fmla="*/ 44 w 94"/>
                <a:gd name="T13" fmla="*/ 512 h 530"/>
                <a:gd name="T14" fmla="*/ 46 w 94"/>
                <a:gd name="T15" fmla="*/ 520 h 530"/>
                <a:gd name="T16" fmla="*/ 52 w 94"/>
                <a:gd name="T17" fmla="*/ 527 h 530"/>
                <a:gd name="T18" fmla="*/ 56 w 94"/>
                <a:gd name="T19" fmla="*/ 530 h 530"/>
                <a:gd name="T20" fmla="*/ 62 w 94"/>
                <a:gd name="T21" fmla="*/ 524 h 530"/>
                <a:gd name="T22" fmla="*/ 65 w 94"/>
                <a:gd name="T23" fmla="*/ 512 h 530"/>
                <a:gd name="T24" fmla="*/ 94 w 94"/>
                <a:gd name="T25" fmla="*/ 274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94" y="274"/>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grpSp>
          <p:nvGrpSpPr>
            <p:cNvPr id="157" name="Group 81"/>
            <p:cNvGrpSpPr/>
            <p:nvPr/>
          </p:nvGrpSpPr>
          <p:grpSpPr bwMode="auto">
            <a:xfrm>
              <a:off x="1845699" y="3447951"/>
              <a:ext cx="818621" cy="844550"/>
              <a:chOff x="956" y="2283"/>
              <a:chExt cx="476" cy="711"/>
            </a:xfrm>
          </p:grpSpPr>
          <p:sp>
            <p:nvSpPr>
              <p:cNvPr id="178" name="Freeform 82"/>
              <p:cNvSpPr/>
              <p:nvPr/>
            </p:nvSpPr>
            <p:spPr bwMode="auto">
              <a:xfrm>
                <a:off x="956" y="2284"/>
                <a:ext cx="65" cy="363"/>
              </a:xfrm>
              <a:custGeom>
                <a:avLst/>
                <a:gdLst>
                  <a:gd name="T0" fmla="*/ 0 w 65"/>
                  <a:gd name="T1" fmla="*/ 362 h 363"/>
                  <a:gd name="T2" fmla="*/ 40 w 65"/>
                  <a:gd name="T3" fmla="*/ 54 h 363"/>
                  <a:gd name="T4" fmla="*/ 42 w 65"/>
                  <a:gd name="T5" fmla="*/ 38 h 363"/>
                  <a:gd name="T6" fmla="*/ 44 w 65"/>
                  <a:gd name="T7" fmla="*/ 25 h 363"/>
                  <a:gd name="T8" fmla="*/ 47 w 65"/>
                  <a:gd name="T9" fmla="*/ 15 h 363"/>
                  <a:gd name="T10" fmla="*/ 55 w 65"/>
                  <a:gd name="T11" fmla="*/ 6 h 363"/>
                  <a:gd name="T12" fmla="*/ 64 w 6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5" h="363">
                    <a:moveTo>
                      <a:pt x="0" y="362"/>
                    </a:moveTo>
                    <a:lnTo>
                      <a:pt x="40" y="54"/>
                    </a:lnTo>
                    <a:lnTo>
                      <a:pt x="42" y="38"/>
                    </a:lnTo>
                    <a:lnTo>
                      <a:pt x="44" y="25"/>
                    </a:lnTo>
                    <a:lnTo>
                      <a:pt x="47" y="15"/>
                    </a:lnTo>
                    <a:lnTo>
                      <a:pt x="55" y="6"/>
                    </a:lnTo>
                    <a:lnTo>
                      <a:pt x="64"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179" name="Freeform 83"/>
              <p:cNvSpPr/>
              <p:nvPr/>
            </p:nvSpPr>
            <p:spPr bwMode="auto">
              <a:xfrm>
                <a:off x="1022" y="2283"/>
                <a:ext cx="171" cy="711"/>
              </a:xfrm>
              <a:custGeom>
                <a:avLst/>
                <a:gdLst>
                  <a:gd name="T0" fmla="*/ 0 w 171"/>
                  <a:gd name="T1" fmla="*/ 0 h 711"/>
                  <a:gd name="T2" fmla="*/ 14 w 171"/>
                  <a:gd name="T3" fmla="*/ 4 h 711"/>
                  <a:gd name="T4" fmla="*/ 24 w 171"/>
                  <a:gd name="T5" fmla="*/ 16 h 711"/>
                  <a:gd name="T6" fmla="*/ 28 w 171"/>
                  <a:gd name="T7" fmla="*/ 33 h 711"/>
                  <a:gd name="T8" fmla="*/ 31 w 171"/>
                  <a:gd name="T9" fmla="*/ 59 h 711"/>
                  <a:gd name="T10" fmla="*/ 85 w 171"/>
                  <a:gd name="T11" fmla="*/ 653 h 711"/>
                  <a:gd name="T12" fmla="*/ 90 w 171"/>
                  <a:gd name="T13" fmla="*/ 686 h 711"/>
                  <a:gd name="T14" fmla="*/ 95 w 171"/>
                  <a:gd name="T15" fmla="*/ 696 h 711"/>
                  <a:gd name="T16" fmla="*/ 106 w 171"/>
                  <a:gd name="T17" fmla="*/ 706 h 711"/>
                  <a:gd name="T18" fmla="*/ 115 w 171"/>
                  <a:gd name="T19" fmla="*/ 710 h 711"/>
                  <a:gd name="T20" fmla="*/ 126 w 171"/>
                  <a:gd name="T21" fmla="*/ 702 h 711"/>
                  <a:gd name="T22" fmla="*/ 134 w 171"/>
                  <a:gd name="T23" fmla="*/ 686 h 711"/>
                  <a:gd name="T24" fmla="*/ 170 w 171"/>
                  <a:gd name="T25" fmla="*/ 381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711">
                    <a:moveTo>
                      <a:pt x="0" y="0"/>
                    </a:moveTo>
                    <a:lnTo>
                      <a:pt x="14" y="4"/>
                    </a:lnTo>
                    <a:lnTo>
                      <a:pt x="24" y="16"/>
                    </a:lnTo>
                    <a:lnTo>
                      <a:pt x="28" y="33"/>
                    </a:lnTo>
                    <a:lnTo>
                      <a:pt x="31" y="59"/>
                    </a:lnTo>
                    <a:lnTo>
                      <a:pt x="85" y="653"/>
                    </a:lnTo>
                    <a:lnTo>
                      <a:pt x="90" y="686"/>
                    </a:lnTo>
                    <a:lnTo>
                      <a:pt x="95" y="696"/>
                    </a:lnTo>
                    <a:lnTo>
                      <a:pt x="106" y="706"/>
                    </a:lnTo>
                    <a:lnTo>
                      <a:pt x="115" y="710"/>
                    </a:lnTo>
                    <a:lnTo>
                      <a:pt x="126" y="702"/>
                    </a:lnTo>
                    <a:lnTo>
                      <a:pt x="134" y="686"/>
                    </a:lnTo>
                    <a:lnTo>
                      <a:pt x="170" y="381"/>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180" name="Freeform 84"/>
              <p:cNvSpPr/>
              <p:nvPr/>
            </p:nvSpPr>
            <p:spPr bwMode="auto">
              <a:xfrm>
                <a:off x="1194" y="2290"/>
                <a:ext cx="66" cy="363"/>
              </a:xfrm>
              <a:custGeom>
                <a:avLst/>
                <a:gdLst>
                  <a:gd name="T0" fmla="*/ 0 w 66"/>
                  <a:gd name="T1" fmla="*/ 362 h 363"/>
                  <a:gd name="T2" fmla="*/ 40 w 66"/>
                  <a:gd name="T3" fmla="*/ 54 h 363"/>
                  <a:gd name="T4" fmla="*/ 43 w 66"/>
                  <a:gd name="T5" fmla="*/ 38 h 363"/>
                  <a:gd name="T6" fmla="*/ 44 w 66"/>
                  <a:gd name="T7" fmla="*/ 25 h 363"/>
                  <a:gd name="T8" fmla="*/ 48 w 66"/>
                  <a:gd name="T9" fmla="*/ 15 h 363"/>
                  <a:gd name="T10" fmla="*/ 56 w 66"/>
                  <a:gd name="T11" fmla="*/ 6 h 363"/>
                  <a:gd name="T12" fmla="*/ 65 w 66"/>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6" h="363">
                    <a:moveTo>
                      <a:pt x="0" y="362"/>
                    </a:moveTo>
                    <a:lnTo>
                      <a:pt x="40" y="54"/>
                    </a:lnTo>
                    <a:lnTo>
                      <a:pt x="43" y="38"/>
                    </a:lnTo>
                    <a:lnTo>
                      <a:pt x="44" y="25"/>
                    </a:lnTo>
                    <a:lnTo>
                      <a:pt x="48" y="15"/>
                    </a:lnTo>
                    <a:lnTo>
                      <a:pt x="56" y="6"/>
                    </a:lnTo>
                    <a:lnTo>
                      <a:pt x="65"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181" name="Freeform 85"/>
              <p:cNvSpPr/>
              <p:nvPr/>
            </p:nvSpPr>
            <p:spPr bwMode="auto">
              <a:xfrm>
                <a:off x="1261" y="2285"/>
                <a:ext cx="171" cy="709"/>
              </a:xfrm>
              <a:custGeom>
                <a:avLst/>
                <a:gdLst>
                  <a:gd name="T0" fmla="*/ 0 w 171"/>
                  <a:gd name="T1" fmla="*/ 0 h 709"/>
                  <a:gd name="T2" fmla="*/ 14 w 171"/>
                  <a:gd name="T3" fmla="*/ 4 h 709"/>
                  <a:gd name="T4" fmla="*/ 24 w 171"/>
                  <a:gd name="T5" fmla="*/ 16 h 709"/>
                  <a:gd name="T6" fmla="*/ 28 w 171"/>
                  <a:gd name="T7" fmla="*/ 33 h 709"/>
                  <a:gd name="T8" fmla="*/ 31 w 171"/>
                  <a:gd name="T9" fmla="*/ 59 h 709"/>
                  <a:gd name="T10" fmla="*/ 85 w 171"/>
                  <a:gd name="T11" fmla="*/ 651 h 709"/>
                  <a:gd name="T12" fmla="*/ 90 w 171"/>
                  <a:gd name="T13" fmla="*/ 684 h 709"/>
                  <a:gd name="T14" fmla="*/ 95 w 171"/>
                  <a:gd name="T15" fmla="*/ 694 h 709"/>
                  <a:gd name="T16" fmla="*/ 106 w 171"/>
                  <a:gd name="T17" fmla="*/ 704 h 709"/>
                  <a:gd name="T18" fmla="*/ 115 w 171"/>
                  <a:gd name="T19" fmla="*/ 708 h 709"/>
                  <a:gd name="T20" fmla="*/ 126 w 171"/>
                  <a:gd name="T21" fmla="*/ 700 h 709"/>
                  <a:gd name="T22" fmla="*/ 134 w 171"/>
                  <a:gd name="T23" fmla="*/ 684 h 709"/>
                  <a:gd name="T24" fmla="*/ 170 w 171"/>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709">
                    <a:moveTo>
                      <a:pt x="0" y="0"/>
                    </a:moveTo>
                    <a:lnTo>
                      <a:pt x="14" y="4"/>
                    </a:lnTo>
                    <a:lnTo>
                      <a:pt x="24" y="16"/>
                    </a:lnTo>
                    <a:lnTo>
                      <a:pt x="28" y="33"/>
                    </a:lnTo>
                    <a:lnTo>
                      <a:pt x="31" y="59"/>
                    </a:lnTo>
                    <a:lnTo>
                      <a:pt x="85" y="651"/>
                    </a:lnTo>
                    <a:lnTo>
                      <a:pt x="90" y="684"/>
                    </a:lnTo>
                    <a:lnTo>
                      <a:pt x="95" y="694"/>
                    </a:lnTo>
                    <a:lnTo>
                      <a:pt x="106" y="704"/>
                    </a:lnTo>
                    <a:lnTo>
                      <a:pt x="115" y="708"/>
                    </a:lnTo>
                    <a:lnTo>
                      <a:pt x="126" y="700"/>
                    </a:lnTo>
                    <a:lnTo>
                      <a:pt x="134" y="684"/>
                    </a:lnTo>
                    <a:lnTo>
                      <a:pt x="170"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grpSp>
        <p:grpSp>
          <p:nvGrpSpPr>
            <p:cNvPr id="158" name="Group 86"/>
            <p:cNvGrpSpPr/>
            <p:nvPr/>
          </p:nvGrpSpPr>
          <p:grpSpPr bwMode="auto">
            <a:xfrm>
              <a:off x="3519056" y="3433664"/>
              <a:ext cx="818621" cy="847725"/>
              <a:chOff x="1929" y="2272"/>
              <a:chExt cx="476" cy="713"/>
            </a:xfrm>
          </p:grpSpPr>
          <p:grpSp>
            <p:nvGrpSpPr>
              <p:cNvPr id="172" name="Group 87"/>
              <p:cNvGrpSpPr/>
              <p:nvPr/>
            </p:nvGrpSpPr>
            <p:grpSpPr bwMode="auto">
              <a:xfrm>
                <a:off x="1929" y="2272"/>
                <a:ext cx="238" cy="713"/>
                <a:chOff x="1929" y="2272"/>
                <a:chExt cx="238" cy="713"/>
              </a:xfrm>
            </p:grpSpPr>
            <p:sp>
              <p:nvSpPr>
                <p:cNvPr id="176" name="Freeform 88"/>
                <p:cNvSpPr/>
                <p:nvPr/>
              </p:nvSpPr>
              <p:spPr bwMode="auto">
                <a:xfrm>
                  <a:off x="1929" y="2272"/>
                  <a:ext cx="65" cy="363"/>
                </a:xfrm>
                <a:custGeom>
                  <a:avLst/>
                  <a:gdLst>
                    <a:gd name="T0" fmla="*/ 0 w 65"/>
                    <a:gd name="T1" fmla="*/ 362 h 363"/>
                    <a:gd name="T2" fmla="*/ 40 w 65"/>
                    <a:gd name="T3" fmla="*/ 54 h 363"/>
                    <a:gd name="T4" fmla="*/ 42 w 65"/>
                    <a:gd name="T5" fmla="*/ 38 h 363"/>
                    <a:gd name="T6" fmla="*/ 44 w 65"/>
                    <a:gd name="T7" fmla="*/ 25 h 363"/>
                    <a:gd name="T8" fmla="*/ 47 w 65"/>
                    <a:gd name="T9" fmla="*/ 15 h 363"/>
                    <a:gd name="T10" fmla="*/ 55 w 65"/>
                    <a:gd name="T11" fmla="*/ 6 h 363"/>
                    <a:gd name="T12" fmla="*/ 64 w 6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5" h="363">
                      <a:moveTo>
                        <a:pt x="0" y="362"/>
                      </a:moveTo>
                      <a:lnTo>
                        <a:pt x="40" y="54"/>
                      </a:lnTo>
                      <a:lnTo>
                        <a:pt x="42" y="38"/>
                      </a:lnTo>
                      <a:lnTo>
                        <a:pt x="44" y="25"/>
                      </a:lnTo>
                      <a:lnTo>
                        <a:pt x="47" y="15"/>
                      </a:lnTo>
                      <a:lnTo>
                        <a:pt x="55" y="6"/>
                      </a:lnTo>
                      <a:lnTo>
                        <a:pt x="64"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177" name="Freeform 89"/>
                <p:cNvSpPr/>
                <p:nvPr/>
              </p:nvSpPr>
              <p:spPr bwMode="auto">
                <a:xfrm>
                  <a:off x="1995" y="2276"/>
                  <a:ext cx="172" cy="709"/>
                </a:xfrm>
                <a:custGeom>
                  <a:avLst/>
                  <a:gdLst>
                    <a:gd name="T0" fmla="*/ 0 w 172"/>
                    <a:gd name="T1" fmla="*/ 0 h 709"/>
                    <a:gd name="T2" fmla="*/ 14 w 172"/>
                    <a:gd name="T3" fmla="*/ 4 h 709"/>
                    <a:gd name="T4" fmla="*/ 24 w 172"/>
                    <a:gd name="T5" fmla="*/ 16 h 709"/>
                    <a:gd name="T6" fmla="*/ 28 w 172"/>
                    <a:gd name="T7" fmla="*/ 33 h 709"/>
                    <a:gd name="T8" fmla="*/ 31 w 172"/>
                    <a:gd name="T9" fmla="*/ 59 h 709"/>
                    <a:gd name="T10" fmla="*/ 86 w 172"/>
                    <a:gd name="T11" fmla="*/ 651 h 709"/>
                    <a:gd name="T12" fmla="*/ 91 w 172"/>
                    <a:gd name="T13" fmla="*/ 684 h 709"/>
                    <a:gd name="T14" fmla="*/ 95 w 172"/>
                    <a:gd name="T15" fmla="*/ 694 h 709"/>
                    <a:gd name="T16" fmla="*/ 106 w 172"/>
                    <a:gd name="T17" fmla="*/ 704 h 709"/>
                    <a:gd name="T18" fmla="*/ 115 w 172"/>
                    <a:gd name="T19" fmla="*/ 708 h 709"/>
                    <a:gd name="T20" fmla="*/ 127 w 172"/>
                    <a:gd name="T21" fmla="*/ 700 h 709"/>
                    <a:gd name="T22" fmla="*/ 135 w 172"/>
                    <a:gd name="T23" fmla="*/ 684 h 709"/>
                    <a:gd name="T24" fmla="*/ 171 w 172"/>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09">
                      <a:moveTo>
                        <a:pt x="0" y="0"/>
                      </a:moveTo>
                      <a:lnTo>
                        <a:pt x="14" y="4"/>
                      </a:lnTo>
                      <a:lnTo>
                        <a:pt x="24" y="16"/>
                      </a:lnTo>
                      <a:lnTo>
                        <a:pt x="28" y="33"/>
                      </a:lnTo>
                      <a:lnTo>
                        <a:pt x="31" y="59"/>
                      </a:lnTo>
                      <a:lnTo>
                        <a:pt x="86" y="651"/>
                      </a:lnTo>
                      <a:lnTo>
                        <a:pt x="91" y="684"/>
                      </a:lnTo>
                      <a:lnTo>
                        <a:pt x="95" y="694"/>
                      </a:lnTo>
                      <a:lnTo>
                        <a:pt x="106" y="704"/>
                      </a:lnTo>
                      <a:lnTo>
                        <a:pt x="115" y="708"/>
                      </a:lnTo>
                      <a:lnTo>
                        <a:pt x="127" y="700"/>
                      </a:lnTo>
                      <a:lnTo>
                        <a:pt x="135" y="684"/>
                      </a:lnTo>
                      <a:lnTo>
                        <a:pt x="171"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grpSp>
          <p:grpSp>
            <p:nvGrpSpPr>
              <p:cNvPr id="173" name="Group 90"/>
              <p:cNvGrpSpPr/>
              <p:nvPr/>
            </p:nvGrpSpPr>
            <p:grpSpPr bwMode="auto">
              <a:xfrm>
                <a:off x="2169" y="2272"/>
                <a:ext cx="236" cy="713"/>
                <a:chOff x="2169" y="2272"/>
                <a:chExt cx="236" cy="713"/>
              </a:xfrm>
            </p:grpSpPr>
            <p:sp>
              <p:nvSpPr>
                <p:cNvPr id="174" name="Freeform 91"/>
                <p:cNvSpPr/>
                <p:nvPr/>
              </p:nvSpPr>
              <p:spPr bwMode="auto">
                <a:xfrm>
                  <a:off x="2169" y="2272"/>
                  <a:ext cx="64" cy="363"/>
                </a:xfrm>
                <a:custGeom>
                  <a:avLst/>
                  <a:gdLst>
                    <a:gd name="T0" fmla="*/ 0 w 64"/>
                    <a:gd name="T1" fmla="*/ 362 h 363"/>
                    <a:gd name="T2" fmla="*/ 39 w 64"/>
                    <a:gd name="T3" fmla="*/ 54 h 363"/>
                    <a:gd name="T4" fmla="*/ 41 w 64"/>
                    <a:gd name="T5" fmla="*/ 38 h 363"/>
                    <a:gd name="T6" fmla="*/ 43 w 64"/>
                    <a:gd name="T7" fmla="*/ 25 h 363"/>
                    <a:gd name="T8" fmla="*/ 46 w 64"/>
                    <a:gd name="T9" fmla="*/ 15 h 363"/>
                    <a:gd name="T10" fmla="*/ 54 w 64"/>
                    <a:gd name="T11" fmla="*/ 6 h 363"/>
                    <a:gd name="T12" fmla="*/ 63 w 6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4" h="363">
                      <a:moveTo>
                        <a:pt x="0" y="362"/>
                      </a:moveTo>
                      <a:lnTo>
                        <a:pt x="39" y="54"/>
                      </a:lnTo>
                      <a:lnTo>
                        <a:pt x="41" y="38"/>
                      </a:lnTo>
                      <a:lnTo>
                        <a:pt x="43" y="25"/>
                      </a:lnTo>
                      <a:lnTo>
                        <a:pt x="46" y="15"/>
                      </a:lnTo>
                      <a:lnTo>
                        <a:pt x="54" y="6"/>
                      </a:lnTo>
                      <a:lnTo>
                        <a:pt x="63"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175" name="Freeform 92"/>
                <p:cNvSpPr/>
                <p:nvPr/>
              </p:nvSpPr>
              <p:spPr bwMode="auto">
                <a:xfrm>
                  <a:off x="2234" y="2276"/>
                  <a:ext cx="171" cy="709"/>
                </a:xfrm>
                <a:custGeom>
                  <a:avLst/>
                  <a:gdLst>
                    <a:gd name="T0" fmla="*/ 0 w 171"/>
                    <a:gd name="T1" fmla="*/ 0 h 709"/>
                    <a:gd name="T2" fmla="*/ 14 w 171"/>
                    <a:gd name="T3" fmla="*/ 4 h 709"/>
                    <a:gd name="T4" fmla="*/ 24 w 171"/>
                    <a:gd name="T5" fmla="*/ 16 h 709"/>
                    <a:gd name="T6" fmla="*/ 28 w 171"/>
                    <a:gd name="T7" fmla="*/ 33 h 709"/>
                    <a:gd name="T8" fmla="*/ 31 w 171"/>
                    <a:gd name="T9" fmla="*/ 59 h 709"/>
                    <a:gd name="T10" fmla="*/ 85 w 171"/>
                    <a:gd name="T11" fmla="*/ 651 h 709"/>
                    <a:gd name="T12" fmla="*/ 90 w 171"/>
                    <a:gd name="T13" fmla="*/ 684 h 709"/>
                    <a:gd name="T14" fmla="*/ 95 w 171"/>
                    <a:gd name="T15" fmla="*/ 694 h 709"/>
                    <a:gd name="T16" fmla="*/ 106 w 171"/>
                    <a:gd name="T17" fmla="*/ 704 h 709"/>
                    <a:gd name="T18" fmla="*/ 115 w 171"/>
                    <a:gd name="T19" fmla="*/ 708 h 709"/>
                    <a:gd name="T20" fmla="*/ 126 w 171"/>
                    <a:gd name="T21" fmla="*/ 700 h 709"/>
                    <a:gd name="T22" fmla="*/ 134 w 171"/>
                    <a:gd name="T23" fmla="*/ 684 h 709"/>
                    <a:gd name="T24" fmla="*/ 170 w 171"/>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709">
                      <a:moveTo>
                        <a:pt x="0" y="0"/>
                      </a:moveTo>
                      <a:lnTo>
                        <a:pt x="14" y="4"/>
                      </a:lnTo>
                      <a:lnTo>
                        <a:pt x="24" y="16"/>
                      </a:lnTo>
                      <a:lnTo>
                        <a:pt x="28" y="33"/>
                      </a:lnTo>
                      <a:lnTo>
                        <a:pt x="31" y="59"/>
                      </a:lnTo>
                      <a:lnTo>
                        <a:pt x="85" y="651"/>
                      </a:lnTo>
                      <a:lnTo>
                        <a:pt x="90" y="684"/>
                      </a:lnTo>
                      <a:lnTo>
                        <a:pt x="95" y="694"/>
                      </a:lnTo>
                      <a:lnTo>
                        <a:pt x="106" y="704"/>
                      </a:lnTo>
                      <a:lnTo>
                        <a:pt x="115" y="708"/>
                      </a:lnTo>
                      <a:lnTo>
                        <a:pt x="126" y="700"/>
                      </a:lnTo>
                      <a:lnTo>
                        <a:pt x="134" y="684"/>
                      </a:lnTo>
                      <a:lnTo>
                        <a:pt x="170"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grpSp>
        </p:grpSp>
        <p:sp>
          <p:nvSpPr>
            <p:cNvPr id="159" name="Freeform 93"/>
            <p:cNvSpPr/>
            <p:nvPr/>
          </p:nvSpPr>
          <p:spPr bwMode="auto">
            <a:xfrm>
              <a:off x="4334237" y="3427314"/>
              <a:ext cx="116946" cy="466725"/>
            </a:xfrm>
            <a:custGeom>
              <a:avLst/>
              <a:gdLst>
                <a:gd name="T0" fmla="*/ 0 w 68"/>
                <a:gd name="T1" fmla="*/ 294 h 294"/>
                <a:gd name="T2" fmla="*/ 43 w 68"/>
                <a:gd name="T3" fmla="*/ 40 h 294"/>
                <a:gd name="T4" fmla="*/ 45 w 68"/>
                <a:gd name="T5" fmla="*/ 28 h 294"/>
                <a:gd name="T6" fmla="*/ 47 w 68"/>
                <a:gd name="T7" fmla="*/ 19 h 294"/>
                <a:gd name="T8" fmla="*/ 51 w 68"/>
                <a:gd name="T9" fmla="*/ 11 h 294"/>
                <a:gd name="T10" fmla="*/ 58 w 68"/>
                <a:gd name="T11" fmla="*/ 4 h 294"/>
                <a:gd name="T12" fmla="*/ 68 w 68"/>
                <a:gd name="T13" fmla="*/ 0 h 294"/>
              </a:gdLst>
              <a:ahLst/>
              <a:cxnLst>
                <a:cxn ang="0">
                  <a:pos x="T0" y="T1"/>
                </a:cxn>
                <a:cxn ang="0">
                  <a:pos x="T2" y="T3"/>
                </a:cxn>
                <a:cxn ang="0">
                  <a:pos x="T4" y="T5"/>
                </a:cxn>
                <a:cxn ang="0">
                  <a:pos x="T6" y="T7"/>
                </a:cxn>
                <a:cxn ang="0">
                  <a:pos x="T8" y="T9"/>
                </a:cxn>
                <a:cxn ang="0">
                  <a:pos x="T10" y="T11"/>
                </a:cxn>
                <a:cxn ang="0">
                  <a:pos x="T12" y="T13"/>
                </a:cxn>
              </a:cxnLst>
              <a:rect l="0" t="0" r="r" b="b"/>
              <a:pathLst>
                <a:path w="68" h="294">
                  <a:moveTo>
                    <a:pt x="0" y="294"/>
                  </a:moveTo>
                  <a:lnTo>
                    <a:pt x="43" y="40"/>
                  </a:lnTo>
                  <a:lnTo>
                    <a:pt x="45" y="28"/>
                  </a:lnTo>
                  <a:lnTo>
                    <a:pt x="47" y="19"/>
                  </a:lnTo>
                  <a:lnTo>
                    <a:pt x="51" y="11"/>
                  </a:lnTo>
                  <a:lnTo>
                    <a:pt x="58" y="4"/>
                  </a:lnTo>
                  <a:lnTo>
                    <a:pt x="68"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160" name="Freeform 94"/>
            <p:cNvSpPr/>
            <p:nvPr/>
          </p:nvSpPr>
          <p:spPr bwMode="auto">
            <a:xfrm>
              <a:off x="4454623" y="3432076"/>
              <a:ext cx="288925" cy="842962"/>
            </a:xfrm>
            <a:custGeom>
              <a:avLst/>
              <a:gdLst>
                <a:gd name="T0" fmla="*/ 0 w 168"/>
                <a:gd name="T1" fmla="*/ 0 h 709"/>
                <a:gd name="T2" fmla="*/ 14 w 168"/>
                <a:gd name="T3" fmla="*/ 4 h 709"/>
                <a:gd name="T4" fmla="*/ 24 w 168"/>
                <a:gd name="T5" fmla="*/ 16 h 709"/>
                <a:gd name="T6" fmla="*/ 27 w 168"/>
                <a:gd name="T7" fmla="*/ 33 h 709"/>
                <a:gd name="T8" fmla="*/ 30 w 168"/>
                <a:gd name="T9" fmla="*/ 59 h 709"/>
                <a:gd name="T10" fmla="*/ 84 w 168"/>
                <a:gd name="T11" fmla="*/ 651 h 709"/>
                <a:gd name="T12" fmla="*/ 89 w 168"/>
                <a:gd name="T13" fmla="*/ 684 h 709"/>
                <a:gd name="T14" fmla="*/ 93 w 168"/>
                <a:gd name="T15" fmla="*/ 694 h 709"/>
                <a:gd name="T16" fmla="*/ 104 w 168"/>
                <a:gd name="T17" fmla="*/ 704 h 709"/>
                <a:gd name="T18" fmla="*/ 113 w 168"/>
                <a:gd name="T19" fmla="*/ 708 h 709"/>
                <a:gd name="T20" fmla="*/ 124 w 168"/>
                <a:gd name="T21" fmla="*/ 700 h 709"/>
                <a:gd name="T22" fmla="*/ 132 w 168"/>
                <a:gd name="T23" fmla="*/ 684 h 709"/>
                <a:gd name="T24" fmla="*/ 167 w 168"/>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709">
                  <a:moveTo>
                    <a:pt x="0" y="0"/>
                  </a:moveTo>
                  <a:lnTo>
                    <a:pt x="14" y="4"/>
                  </a:lnTo>
                  <a:lnTo>
                    <a:pt x="24" y="16"/>
                  </a:lnTo>
                  <a:lnTo>
                    <a:pt x="27" y="33"/>
                  </a:lnTo>
                  <a:lnTo>
                    <a:pt x="30" y="59"/>
                  </a:lnTo>
                  <a:lnTo>
                    <a:pt x="84" y="651"/>
                  </a:lnTo>
                  <a:lnTo>
                    <a:pt x="89" y="684"/>
                  </a:lnTo>
                  <a:lnTo>
                    <a:pt x="93" y="694"/>
                  </a:lnTo>
                  <a:lnTo>
                    <a:pt x="104" y="704"/>
                  </a:lnTo>
                  <a:lnTo>
                    <a:pt x="113" y="708"/>
                  </a:lnTo>
                  <a:lnTo>
                    <a:pt x="124" y="700"/>
                  </a:lnTo>
                  <a:lnTo>
                    <a:pt x="132" y="684"/>
                  </a:lnTo>
                  <a:lnTo>
                    <a:pt x="167"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161" name="Freeform 95"/>
            <p:cNvSpPr/>
            <p:nvPr/>
          </p:nvSpPr>
          <p:spPr bwMode="auto">
            <a:xfrm>
              <a:off x="4741829" y="3427314"/>
              <a:ext cx="122105" cy="461963"/>
            </a:xfrm>
            <a:custGeom>
              <a:avLst/>
              <a:gdLst>
                <a:gd name="T0" fmla="*/ 0 w 71"/>
                <a:gd name="T1" fmla="*/ 291 h 291"/>
                <a:gd name="T2" fmla="*/ 45 w 71"/>
                <a:gd name="T3" fmla="*/ 40 h 291"/>
                <a:gd name="T4" fmla="*/ 48 w 71"/>
                <a:gd name="T5" fmla="*/ 28 h 291"/>
                <a:gd name="T6" fmla="*/ 50 w 71"/>
                <a:gd name="T7" fmla="*/ 19 h 291"/>
                <a:gd name="T8" fmla="*/ 53 w 71"/>
                <a:gd name="T9" fmla="*/ 11 h 291"/>
                <a:gd name="T10" fmla="*/ 61 w 71"/>
                <a:gd name="T11" fmla="*/ 4 h 291"/>
                <a:gd name="T12" fmla="*/ 71 w 71"/>
                <a:gd name="T13" fmla="*/ 0 h 291"/>
              </a:gdLst>
              <a:ahLst/>
              <a:cxnLst>
                <a:cxn ang="0">
                  <a:pos x="T0" y="T1"/>
                </a:cxn>
                <a:cxn ang="0">
                  <a:pos x="T2" y="T3"/>
                </a:cxn>
                <a:cxn ang="0">
                  <a:pos x="T4" y="T5"/>
                </a:cxn>
                <a:cxn ang="0">
                  <a:pos x="T6" y="T7"/>
                </a:cxn>
                <a:cxn ang="0">
                  <a:pos x="T8" y="T9"/>
                </a:cxn>
                <a:cxn ang="0">
                  <a:pos x="T10" y="T11"/>
                </a:cxn>
                <a:cxn ang="0">
                  <a:pos x="T12" y="T13"/>
                </a:cxn>
              </a:cxnLst>
              <a:rect l="0" t="0" r="r" b="b"/>
              <a:pathLst>
                <a:path w="71" h="291">
                  <a:moveTo>
                    <a:pt x="0" y="291"/>
                  </a:moveTo>
                  <a:lnTo>
                    <a:pt x="45" y="40"/>
                  </a:lnTo>
                  <a:lnTo>
                    <a:pt x="48" y="28"/>
                  </a:lnTo>
                  <a:lnTo>
                    <a:pt x="50" y="19"/>
                  </a:lnTo>
                  <a:lnTo>
                    <a:pt x="53" y="11"/>
                  </a:lnTo>
                  <a:lnTo>
                    <a:pt x="61" y="4"/>
                  </a:lnTo>
                  <a:lnTo>
                    <a:pt x="71"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162" name="Freeform 96"/>
            <p:cNvSpPr/>
            <p:nvPr/>
          </p:nvSpPr>
          <p:spPr bwMode="auto">
            <a:xfrm>
              <a:off x="4867373" y="3432077"/>
              <a:ext cx="282046" cy="841375"/>
            </a:xfrm>
            <a:custGeom>
              <a:avLst/>
              <a:gdLst>
                <a:gd name="T0" fmla="*/ 0 w 164"/>
                <a:gd name="T1" fmla="*/ 0 h 530"/>
                <a:gd name="T2" fmla="*/ 14 w 164"/>
                <a:gd name="T3" fmla="*/ 3 h 530"/>
                <a:gd name="T4" fmla="*/ 24 w 164"/>
                <a:gd name="T5" fmla="*/ 12 h 530"/>
                <a:gd name="T6" fmla="*/ 27 w 164"/>
                <a:gd name="T7" fmla="*/ 25 h 530"/>
                <a:gd name="T8" fmla="*/ 30 w 164"/>
                <a:gd name="T9" fmla="*/ 44 h 530"/>
                <a:gd name="T10" fmla="*/ 84 w 164"/>
                <a:gd name="T11" fmla="*/ 488 h 530"/>
                <a:gd name="T12" fmla="*/ 89 w 164"/>
                <a:gd name="T13" fmla="*/ 512 h 530"/>
                <a:gd name="T14" fmla="*/ 93 w 164"/>
                <a:gd name="T15" fmla="*/ 520 h 530"/>
                <a:gd name="T16" fmla="*/ 104 w 164"/>
                <a:gd name="T17" fmla="*/ 527 h 530"/>
                <a:gd name="T18" fmla="*/ 113 w 164"/>
                <a:gd name="T19" fmla="*/ 530 h 530"/>
                <a:gd name="T20" fmla="*/ 124 w 164"/>
                <a:gd name="T21" fmla="*/ 524 h 530"/>
                <a:gd name="T22" fmla="*/ 132 w 164"/>
                <a:gd name="T23" fmla="*/ 512 h 530"/>
                <a:gd name="T24" fmla="*/ 164 w 164"/>
                <a:gd name="T25" fmla="*/ 282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4" h="530">
                  <a:moveTo>
                    <a:pt x="0" y="0"/>
                  </a:moveTo>
                  <a:lnTo>
                    <a:pt x="14" y="3"/>
                  </a:lnTo>
                  <a:lnTo>
                    <a:pt x="24" y="12"/>
                  </a:lnTo>
                  <a:lnTo>
                    <a:pt x="27" y="25"/>
                  </a:lnTo>
                  <a:lnTo>
                    <a:pt x="30" y="44"/>
                  </a:lnTo>
                  <a:lnTo>
                    <a:pt x="84" y="488"/>
                  </a:lnTo>
                  <a:lnTo>
                    <a:pt x="89" y="512"/>
                  </a:lnTo>
                  <a:lnTo>
                    <a:pt x="93" y="520"/>
                  </a:lnTo>
                  <a:lnTo>
                    <a:pt x="104" y="527"/>
                  </a:lnTo>
                  <a:lnTo>
                    <a:pt x="113" y="530"/>
                  </a:lnTo>
                  <a:lnTo>
                    <a:pt x="124" y="524"/>
                  </a:lnTo>
                  <a:lnTo>
                    <a:pt x="132" y="512"/>
                  </a:lnTo>
                  <a:lnTo>
                    <a:pt x="164" y="282"/>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163" name="Freeform 97"/>
            <p:cNvSpPr/>
            <p:nvPr/>
          </p:nvSpPr>
          <p:spPr bwMode="auto">
            <a:xfrm>
              <a:off x="7615600" y="3436838"/>
              <a:ext cx="111787" cy="431800"/>
            </a:xfrm>
            <a:custGeom>
              <a:avLst/>
              <a:gdLst>
                <a:gd name="T0" fmla="*/ 0 w 65"/>
                <a:gd name="T1" fmla="*/ 362 h 363"/>
                <a:gd name="T2" fmla="*/ 40 w 65"/>
                <a:gd name="T3" fmla="*/ 54 h 363"/>
                <a:gd name="T4" fmla="*/ 42 w 65"/>
                <a:gd name="T5" fmla="*/ 38 h 363"/>
                <a:gd name="T6" fmla="*/ 44 w 65"/>
                <a:gd name="T7" fmla="*/ 25 h 363"/>
                <a:gd name="T8" fmla="*/ 47 w 65"/>
                <a:gd name="T9" fmla="*/ 15 h 363"/>
                <a:gd name="T10" fmla="*/ 55 w 65"/>
                <a:gd name="T11" fmla="*/ 6 h 363"/>
                <a:gd name="T12" fmla="*/ 64 w 6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5" h="363">
                  <a:moveTo>
                    <a:pt x="0" y="362"/>
                  </a:moveTo>
                  <a:lnTo>
                    <a:pt x="40" y="54"/>
                  </a:lnTo>
                  <a:lnTo>
                    <a:pt x="42" y="38"/>
                  </a:lnTo>
                  <a:lnTo>
                    <a:pt x="44" y="25"/>
                  </a:lnTo>
                  <a:lnTo>
                    <a:pt x="47" y="15"/>
                  </a:lnTo>
                  <a:lnTo>
                    <a:pt x="55" y="6"/>
                  </a:lnTo>
                  <a:lnTo>
                    <a:pt x="64"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164" name="Freeform 98"/>
            <p:cNvSpPr/>
            <p:nvPr/>
          </p:nvSpPr>
          <p:spPr bwMode="auto">
            <a:xfrm>
              <a:off x="7729107" y="3441602"/>
              <a:ext cx="299244" cy="841375"/>
            </a:xfrm>
            <a:custGeom>
              <a:avLst/>
              <a:gdLst>
                <a:gd name="T0" fmla="*/ 0 w 174"/>
                <a:gd name="T1" fmla="*/ 0 h 530"/>
                <a:gd name="T2" fmla="*/ 14 w 174"/>
                <a:gd name="T3" fmla="*/ 3 h 530"/>
                <a:gd name="T4" fmla="*/ 24 w 174"/>
                <a:gd name="T5" fmla="*/ 12 h 530"/>
                <a:gd name="T6" fmla="*/ 28 w 174"/>
                <a:gd name="T7" fmla="*/ 25 h 530"/>
                <a:gd name="T8" fmla="*/ 31 w 174"/>
                <a:gd name="T9" fmla="*/ 44 h 530"/>
                <a:gd name="T10" fmla="*/ 86 w 174"/>
                <a:gd name="T11" fmla="*/ 488 h 530"/>
                <a:gd name="T12" fmla="*/ 91 w 174"/>
                <a:gd name="T13" fmla="*/ 512 h 530"/>
                <a:gd name="T14" fmla="*/ 95 w 174"/>
                <a:gd name="T15" fmla="*/ 520 h 530"/>
                <a:gd name="T16" fmla="*/ 106 w 174"/>
                <a:gd name="T17" fmla="*/ 527 h 530"/>
                <a:gd name="T18" fmla="*/ 115 w 174"/>
                <a:gd name="T19" fmla="*/ 530 h 530"/>
                <a:gd name="T20" fmla="*/ 127 w 174"/>
                <a:gd name="T21" fmla="*/ 524 h 530"/>
                <a:gd name="T22" fmla="*/ 135 w 174"/>
                <a:gd name="T23" fmla="*/ 512 h 530"/>
                <a:gd name="T24" fmla="*/ 174 w 174"/>
                <a:gd name="T25" fmla="*/ 261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530">
                  <a:moveTo>
                    <a:pt x="0" y="0"/>
                  </a:moveTo>
                  <a:lnTo>
                    <a:pt x="14" y="3"/>
                  </a:lnTo>
                  <a:lnTo>
                    <a:pt x="24" y="12"/>
                  </a:lnTo>
                  <a:lnTo>
                    <a:pt x="28" y="25"/>
                  </a:lnTo>
                  <a:lnTo>
                    <a:pt x="31" y="44"/>
                  </a:lnTo>
                  <a:lnTo>
                    <a:pt x="86" y="488"/>
                  </a:lnTo>
                  <a:lnTo>
                    <a:pt x="91" y="512"/>
                  </a:lnTo>
                  <a:lnTo>
                    <a:pt x="95" y="520"/>
                  </a:lnTo>
                  <a:lnTo>
                    <a:pt x="106" y="527"/>
                  </a:lnTo>
                  <a:lnTo>
                    <a:pt x="115" y="530"/>
                  </a:lnTo>
                  <a:lnTo>
                    <a:pt x="127" y="524"/>
                  </a:lnTo>
                  <a:lnTo>
                    <a:pt x="135" y="512"/>
                  </a:lnTo>
                  <a:lnTo>
                    <a:pt x="174" y="261"/>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165" name="Freeform 99"/>
            <p:cNvSpPr/>
            <p:nvPr/>
          </p:nvSpPr>
          <p:spPr bwMode="auto">
            <a:xfrm>
              <a:off x="8028350" y="3436838"/>
              <a:ext cx="110067" cy="431800"/>
            </a:xfrm>
            <a:custGeom>
              <a:avLst/>
              <a:gdLst>
                <a:gd name="T0" fmla="*/ 0 w 64"/>
                <a:gd name="T1" fmla="*/ 362 h 363"/>
                <a:gd name="T2" fmla="*/ 39 w 64"/>
                <a:gd name="T3" fmla="*/ 54 h 363"/>
                <a:gd name="T4" fmla="*/ 41 w 64"/>
                <a:gd name="T5" fmla="*/ 38 h 363"/>
                <a:gd name="T6" fmla="*/ 43 w 64"/>
                <a:gd name="T7" fmla="*/ 25 h 363"/>
                <a:gd name="T8" fmla="*/ 46 w 64"/>
                <a:gd name="T9" fmla="*/ 15 h 363"/>
                <a:gd name="T10" fmla="*/ 54 w 64"/>
                <a:gd name="T11" fmla="*/ 6 h 363"/>
                <a:gd name="T12" fmla="*/ 63 w 6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4" h="363">
                  <a:moveTo>
                    <a:pt x="0" y="362"/>
                  </a:moveTo>
                  <a:lnTo>
                    <a:pt x="39" y="54"/>
                  </a:lnTo>
                  <a:lnTo>
                    <a:pt x="41" y="38"/>
                  </a:lnTo>
                  <a:lnTo>
                    <a:pt x="43" y="25"/>
                  </a:lnTo>
                  <a:lnTo>
                    <a:pt x="46" y="15"/>
                  </a:lnTo>
                  <a:lnTo>
                    <a:pt x="54" y="6"/>
                  </a:lnTo>
                  <a:lnTo>
                    <a:pt x="63"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166" name="Freeform 100"/>
            <p:cNvSpPr/>
            <p:nvPr/>
          </p:nvSpPr>
          <p:spPr bwMode="auto">
            <a:xfrm>
              <a:off x="8140137" y="3441602"/>
              <a:ext cx="300963" cy="841375"/>
            </a:xfrm>
            <a:custGeom>
              <a:avLst/>
              <a:gdLst>
                <a:gd name="T0" fmla="*/ 0 w 175"/>
                <a:gd name="T1" fmla="*/ 0 h 530"/>
                <a:gd name="T2" fmla="*/ 14 w 175"/>
                <a:gd name="T3" fmla="*/ 3 h 530"/>
                <a:gd name="T4" fmla="*/ 24 w 175"/>
                <a:gd name="T5" fmla="*/ 12 h 530"/>
                <a:gd name="T6" fmla="*/ 28 w 175"/>
                <a:gd name="T7" fmla="*/ 25 h 530"/>
                <a:gd name="T8" fmla="*/ 31 w 175"/>
                <a:gd name="T9" fmla="*/ 44 h 530"/>
                <a:gd name="T10" fmla="*/ 85 w 175"/>
                <a:gd name="T11" fmla="*/ 488 h 530"/>
                <a:gd name="T12" fmla="*/ 90 w 175"/>
                <a:gd name="T13" fmla="*/ 512 h 530"/>
                <a:gd name="T14" fmla="*/ 95 w 175"/>
                <a:gd name="T15" fmla="*/ 520 h 530"/>
                <a:gd name="T16" fmla="*/ 106 w 175"/>
                <a:gd name="T17" fmla="*/ 527 h 530"/>
                <a:gd name="T18" fmla="*/ 115 w 175"/>
                <a:gd name="T19" fmla="*/ 530 h 530"/>
                <a:gd name="T20" fmla="*/ 126 w 175"/>
                <a:gd name="T21" fmla="*/ 524 h 530"/>
                <a:gd name="T22" fmla="*/ 134 w 175"/>
                <a:gd name="T23" fmla="*/ 512 h 530"/>
                <a:gd name="T24" fmla="*/ 175 w 175"/>
                <a:gd name="T25" fmla="*/ 258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530">
                  <a:moveTo>
                    <a:pt x="0" y="0"/>
                  </a:moveTo>
                  <a:lnTo>
                    <a:pt x="14" y="3"/>
                  </a:lnTo>
                  <a:lnTo>
                    <a:pt x="24" y="12"/>
                  </a:lnTo>
                  <a:lnTo>
                    <a:pt x="28" y="25"/>
                  </a:lnTo>
                  <a:lnTo>
                    <a:pt x="31" y="44"/>
                  </a:lnTo>
                  <a:lnTo>
                    <a:pt x="85" y="488"/>
                  </a:lnTo>
                  <a:lnTo>
                    <a:pt x="90" y="512"/>
                  </a:lnTo>
                  <a:lnTo>
                    <a:pt x="95" y="520"/>
                  </a:lnTo>
                  <a:lnTo>
                    <a:pt x="106" y="527"/>
                  </a:lnTo>
                  <a:lnTo>
                    <a:pt x="115" y="530"/>
                  </a:lnTo>
                  <a:lnTo>
                    <a:pt x="126" y="524"/>
                  </a:lnTo>
                  <a:lnTo>
                    <a:pt x="134" y="512"/>
                  </a:lnTo>
                  <a:lnTo>
                    <a:pt x="175" y="258"/>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167" name="Freeform 101"/>
            <p:cNvSpPr/>
            <p:nvPr/>
          </p:nvSpPr>
          <p:spPr bwMode="auto">
            <a:xfrm>
              <a:off x="8434221" y="3430488"/>
              <a:ext cx="115227" cy="431800"/>
            </a:xfrm>
            <a:custGeom>
              <a:avLst/>
              <a:gdLst>
                <a:gd name="T0" fmla="*/ 0 w 67"/>
                <a:gd name="T1" fmla="*/ 362 h 363"/>
                <a:gd name="T2" fmla="*/ 41 w 67"/>
                <a:gd name="T3" fmla="*/ 54 h 363"/>
                <a:gd name="T4" fmla="*/ 43 w 67"/>
                <a:gd name="T5" fmla="*/ 38 h 363"/>
                <a:gd name="T6" fmla="*/ 45 w 67"/>
                <a:gd name="T7" fmla="*/ 25 h 363"/>
                <a:gd name="T8" fmla="*/ 49 w 67"/>
                <a:gd name="T9" fmla="*/ 15 h 363"/>
                <a:gd name="T10" fmla="*/ 56 w 67"/>
                <a:gd name="T11" fmla="*/ 6 h 363"/>
                <a:gd name="T12" fmla="*/ 66 w 67"/>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7" h="363">
                  <a:moveTo>
                    <a:pt x="0" y="362"/>
                  </a:moveTo>
                  <a:lnTo>
                    <a:pt x="41" y="54"/>
                  </a:lnTo>
                  <a:lnTo>
                    <a:pt x="43" y="38"/>
                  </a:lnTo>
                  <a:lnTo>
                    <a:pt x="45" y="25"/>
                  </a:lnTo>
                  <a:lnTo>
                    <a:pt x="49" y="15"/>
                  </a:lnTo>
                  <a:lnTo>
                    <a:pt x="56" y="6"/>
                  </a:lnTo>
                  <a:lnTo>
                    <a:pt x="66"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168" name="Freeform 102"/>
            <p:cNvSpPr/>
            <p:nvPr/>
          </p:nvSpPr>
          <p:spPr bwMode="auto">
            <a:xfrm>
              <a:off x="8551167" y="3435252"/>
              <a:ext cx="292365" cy="841375"/>
            </a:xfrm>
            <a:custGeom>
              <a:avLst/>
              <a:gdLst>
                <a:gd name="T0" fmla="*/ 0 w 170"/>
                <a:gd name="T1" fmla="*/ 0 h 530"/>
                <a:gd name="T2" fmla="*/ 14 w 170"/>
                <a:gd name="T3" fmla="*/ 3 h 530"/>
                <a:gd name="T4" fmla="*/ 24 w 170"/>
                <a:gd name="T5" fmla="*/ 12 h 530"/>
                <a:gd name="T6" fmla="*/ 27 w 170"/>
                <a:gd name="T7" fmla="*/ 25 h 530"/>
                <a:gd name="T8" fmla="*/ 30 w 170"/>
                <a:gd name="T9" fmla="*/ 44 h 530"/>
                <a:gd name="T10" fmla="*/ 84 w 170"/>
                <a:gd name="T11" fmla="*/ 488 h 530"/>
                <a:gd name="T12" fmla="*/ 89 w 170"/>
                <a:gd name="T13" fmla="*/ 512 h 530"/>
                <a:gd name="T14" fmla="*/ 93 w 170"/>
                <a:gd name="T15" fmla="*/ 520 h 530"/>
                <a:gd name="T16" fmla="*/ 104 w 170"/>
                <a:gd name="T17" fmla="*/ 527 h 530"/>
                <a:gd name="T18" fmla="*/ 113 w 170"/>
                <a:gd name="T19" fmla="*/ 530 h 530"/>
                <a:gd name="T20" fmla="*/ 124 w 170"/>
                <a:gd name="T21" fmla="*/ 524 h 530"/>
                <a:gd name="T22" fmla="*/ 132 w 170"/>
                <a:gd name="T23" fmla="*/ 512 h 530"/>
                <a:gd name="T24" fmla="*/ 170 w 170"/>
                <a:gd name="T25" fmla="*/ 265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530">
                  <a:moveTo>
                    <a:pt x="0" y="0"/>
                  </a:moveTo>
                  <a:lnTo>
                    <a:pt x="14" y="3"/>
                  </a:lnTo>
                  <a:lnTo>
                    <a:pt x="24" y="12"/>
                  </a:lnTo>
                  <a:lnTo>
                    <a:pt x="27" y="25"/>
                  </a:lnTo>
                  <a:lnTo>
                    <a:pt x="30" y="44"/>
                  </a:lnTo>
                  <a:lnTo>
                    <a:pt x="84" y="488"/>
                  </a:lnTo>
                  <a:lnTo>
                    <a:pt x="89" y="512"/>
                  </a:lnTo>
                  <a:lnTo>
                    <a:pt x="93" y="520"/>
                  </a:lnTo>
                  <a:lnTo>
                    <a:pt x="104" y="527"/>
                  </a:lnTo>
                  <a:lnTo>
                    <a:pt x="113" y="530"/>
                  </a:lnTo>
                  <a:lnTo>
                    <a:pt x="124" y="524"/>
                  </a:lnTo>
                  <a:lnTo>
                    <a:pt x="132" y="512"/>
                  </a:lnTo>
                  <a:lnTo>
                    <a:pt x="170" y="265"/>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grpSp>
          <p:nvGrpSpPr>
            <p:cNvPr id="169" name="Group 103"/>
            <p:cNvGrpSpPr/>
            <p:nvPr/>
          </p:nvGrpSpPr>
          <p:grpSpPr bwMode="auto">
            <a:xfrm>
              <a:off x="8843532" y="3430489"/>
              <a:ext cx="409310" cy="847725"/>
              <a:chOff x="5025" y="2269"/>
              <a:chExt cx="238" cy="713"/>
            </a:xfrm>
          </p:grpSpPr>
          <p:sp>
            <p:nvSpPr>
              <p:cNvPr id="170" name="Freeform 104"/>
              <p:cNvSpPr/>
              <p:nvPr/>
            </p:nvSpPr>
            <p:spPr bwMode="auto">
              <a:xfrm>
                <a:off x="5025" y="2269"/>
                <a:ext cx="69" cy="363"/>
              </a:xfrm>
              <a:custGeom>
                <a:avLst/>
                <a:gdLst>
                  <a:gd name="T0" fmla="*/ 0 w 69"/>
                  <a:gd name="T1" fmla="*/ 362 h 363"/>
                  <a:gd name="T2" fmla="*/ 42 w 69"/>
                  <a:gd name="T3" fmla="*/ 54 h 363"/>
                  <a:gd name="T4" fmla="*/ 45 w 69"/>
                  <a:gd name="T5" fmla="*/ 38 h 363"/>
                  <a:gd name="T6" fmla="*/ 47 w 69"/>
                  <a:gd name="T7" fmla="*/ 25 h 363"/>
                  <a:gd name="T8" fmla="*/ 50 w 69"/>
                  <a:gd name="T9" fmla="*/ 15 h 363"/>
                  <a:gd name="T10" fmla="*/ 58 w 69"/>
                  <a:gd name="T11" fmla="*/ 6 h 363"/>
                  <a:gd name="T12" fmla="*/ 68 w 69"/>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9" h="363">
                    <a:moveTo>
                      <a:pt x="0" y="362"/>
                    </a:moveTo>
                    <a:lnTo>
                      <a:pt x="42" y="54"/>
                    </a:lnTo>
                    <a:lnTo>
                      <a:pt x="45" y="38"/>
                    </a:lnTo>
                    <a:lnTo>
                      <a:pt x="47" y="25"/>
                    </a:lnTo>
                    <a:lnTo>
                      <a:pt x="50" y="15"/>
                    </a:lnTo>
                    <a:lnTo>
                      <a:pt x="58" y="6"/>
                    </a:lnTo>
                    <a:lnTo>
                      <a:pt x="68"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171" name="Freeform 105"/>
              <p:cNvSpPr/>
              <p:nvPr/>
            </p:nvSpPr>
            <p:spPr bwMode="auto">
              <a:xfrm>
                <a:off x="5095" y="2273"/>
                <a:ext cx="168" cy="709"/>
              </a:xfrm>
              <a:custGeom>
                <a:avLst/>
                <a:gdLst>
                  <a:gd name="T0" fmla="*/ 0 w 168"/>
                  <a:gd name="T1" fmla="*/ 0 h 709"/>
                  <a:gd name="T2" fmla="*/ 14 w 168"/>
                  <a:gd name="T3" fmla="*/ 4 h 709"/>
                  <a:gd name="T4" fmla="*/ 24 w 168"/>
                  <a:gd name="T5" fmla="*/ 16 h 709"/>
                  <a:gd name="T6" fmla="*/ 27 w 168"/>
                  <a:gd name="T7" fmla="*/ 33 h 709"/>
                  <a:gd name="T8" fmla="*/ 30 w 168"/>
                  <a:gd name="T9" fmla="*/ 59 h 709"/>
                  <a:gd name="T10" fmla="*/ 84 w 168"/>
                  <a:gd name="T11" fmla="*/ 651 h 709"/>
                  <a:gd name="T12" fmla="*/ 89 w 168"/>
                  <a:gd name="T13" fmla="*/ 684 h 709"/>
                  <a:gd name="T14" fmla="*/ 93 w 168"/>
                  <a:gd name="T15" fmla="*/ 694 h 709"/>
                  <a:gd name="T16" fmla="*/ 104 w 168"/>
                  <a:gd name="T17" fmla="*/ 704 h 709"/>
                  <a:gd name="T18" fmla="*/ 113 w 168"/>
                  <a:gd name="T19" fmla="*/ 708 h 709"/>
                  <a:gd name="T20" fmla="*/ 124 w 168"/>
                  <a:gd name="T21" fmla="*/ 700 h 709"/>
                  <a:gd name="T22" fmla="*/ 132 w 168"/>
                  <a:gd name="T23" fmla="*/ 684 h 709"/>
                  <a:gd name="T24" fmla="*/ 167 w 168"/>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709">
                    <a:moveTo>
                      <a:pt x="0" y="0"/>
                    </a:moveTo>
                    <a:lnTo>
                      <a:pt x="14" y="4"/>
                    </a:lnTo>
                    <a:lnTo>
                      <a:pt x="24" y="16"/>
                    </a:lnTo>
                    <a:lnTo>
                      <a:pt x="27" y="33"/>
                    </a:lnTo>
                    <a:lnTo>
                      <a:pt x="30" y="59"/>
                    </a:lnTo>
                    <a:lnTo>
                      <a:pt x="84" y="651"/>
                    </a:lnTo>
                    <a:lnTo>
                      <a:pt x="89" y="684"/>
                    </a:lnTo>
                    <a:lnTo>
                      <a:pt x="93" y="694"/>
                    </a:lnTo>
                    <a:lnTo>
                      <a:pt x="104" y="704"/>
                    </a:lnTo>
                    <a:lnTo>
                      <a:pt x="113" y="708"/>
                    </a:lnTo>
                    <a:lnTo>
                      <a:pt x="124" y="700"/>
                    </a:lnTo>
                    <a:lnTo>
                      <a:pt x="132" y="684"/>
                    </a:lnTo>
                    <a:lnTo>
                      <a:pt x="167"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grpSp>
      </p:grpSp>
      <p:grpSp>
        <p:nvGrpSpPr>
          <p:cNvPr id="28" name="组合 27"/>
          <p:cNvGrpSpPr/>
          <p:nvPr/>
        </p:nvGrpSpPr>
        <p:grpSpPr>
          <a:xfrm>
            <a:off x="1783258" y="3349917"/>
            <a:ext cx="4392186" cy="514642"/>
            <a:chOff x="1825063" y="4589363"/>
            <a:chExt cx="7438098" cy="871538"/>
          </a:xfrm>
        </p:grpSpPr>
        <p:grpSp>
          <p:nvGrpSpPr>
            <p:cNvPr id="81" name="Group 106"/>
            <p:cNvGrpSpPr/>
            <p:nvPr/>
          </p:nvGrpSpPr>
          <p:grpSpPr bwMode="auto">
            <a:xfrm>
              <a:off x="1825063" y="4595714"/>
              <a:ext cx="407590" cy="847725"/>
              <a:chOff x="944" y="3250"/>
              <a:chExt cx="237" cy="713"/>
            </a:xfrm>
          </p:grpSpPr>
          <p:sp>
            <p:nvSpPr>
              <p:cNvPr id="126" name="Freeform 107"/>
              <p:cNvSpPr/>
              <p:nvPr/>
            </p:nvSpPr>
            <p:spPr bwMode="auto">
              <a:xfrm>
                <a:off x="944" y="3250"/>
                <a:ext cx="65" cy="363"/>
              </a:xfrm>
              <a:custGeom>
                <a:avLst/>
                <a:gdLst>
                  <a:gd name="T0" fmla="*/ 0 w 65"/>
                  <a:gd name="T1" fmla="*/ 362 h 363"/>
                  <a:gd name="T2" fmla="*/ 40 w 65"/>
                  <a:gd name="T3" fmla="*/ 54 h 363"/>
                  <a:gd name="T4" fmla="*/ 42 w 65"/>
                  <a:gd name="T5" fmla="*/ 38 h 363"/>
                  <a:gd name="T6" fmla="*/ 44 w 65"/>
                  <a:gd name="T7" fmla="*/ 25 h 363"/>
                  <a:gd name="T8" fmla="*/ 47 w 65"/>
                  <a:gd name="T9" fmla="*/ 15 h 363"/>
                  <a:gd name="T10" fmla="*/ 55 w 65"/>
                  <a:gd name="T11" fmla="*/ 6 h 363"/>
                  <a:gd name="T12" fmla="*/ 64 w 6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5" h="363">
                    <a:moveTo>
                      <a:pt x="0" y="362"/>
                    </a:moveTo>
                    <a:lnTo>
                      <a:pt x="40" y="54"/>
                    </a:lnTo>
                    <a:lnTo>
                      <a:pt x="42" y="38"/>
                    </a:lnTo>
                    <a:lnTo>
                      <a:pt x="44" y="25"/>
                    </a:lnTo>
                    <a:lnTo>
                      <a:pt x="47" y="15"/>
                    </a:lnTo>
                    <a:lnTo>
                      <a:pt x="55" y="6"/>
                    </a:lnTo>
                    <a:lnTo>
                      <a:pt x="64"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127" name="Freeform 108"/>
              <p:cNvSpPr/>
              <p:nvPr/>
            </p:nvSpPr>
            <p:spPr bwMode="auto">
              <a:xfrm>
                <a:off x="1010" y="3254"/>
                <a:ext cx="171" cy="709"/>
              </a:xfrm>
              <a:custGeom>
                <a:avLst/>
                <a:gdLst>
                  <a:gd name="T0" fmla="*/ 0 w 171"/>
                  <a:gd name="T1" fmla="*/ 0 h 709"/>
                  <a:gd name="T2" fmla="*/ 14 w 171"/>
                  <a:gd name="T3" fmla="*/ 4 h 709"/>
                  <a:gd name="T4" fmla="*/ 24 w 171"/>
                  <a:gd name="T5" fmla="*/ 16 h 709"/>
                  <a:gd name="T6" fmla="*/ 28 w 171"/>
                  <a:gd name="T7" fmla="*/ 33 h 709"/>
                  <a:gd name="T8" fmla="*/ 31 w 171"/>
                  <a:gd name="T9" fmla="*/ 59 h 709"/>
                  <a:gd name="T10" fmla="*/ 85 w 171"/>
                  <a:gd name="T11" fmla="*/ 651 h 709"/>
                  <a:gd name="T12" fmla="*/ 90 w 171"/>
                  <a:gd name="T13" fmla="*/ 684 h 709"/>
                  <a:gd name="T14" fmla="*/ 95 w 171"/>
                  <a:gd name="T15" fmla="*/ 694 h 709"/>
                  <a:gd name="T16" fmla="*/ 106 w 171"/>
                  <a:gd name="T17" fmla="*/ 704 h 709"/>
                  <a:gd name="T18" fmla="*/ 115 w 171"/>
                  <a:gd name="T19" fmla="*/ 708 h 709"/>
                  <a:gd name="T20" fmla="*/ 126 w 171"/>
                  <a:gd name="T21" fmla="*/ 700 h 709"/>
                  <a:gd name="T22" fmla="*/ 134 w 171"/>
                  <a:gd name="T23" fmla="*/ 684 h 709"/>
                  <a:gd name="T24" fmla="*/ 170 w 171"/>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709">
                    <a:moveTo>
                      <a:pt x="0" y="0"/>
                    </a:moveTo>
                    <a:lnTo>
                      <a:pt x="14" y="4"/>
                    </a:lnTo>
                    <a:lnTo>
                      <a:pt x="24" y="16"/>
                    </a:lnTo>
                    <a:lnTo>
                      <a:pt x="28" y="33"/>
                    </a:lnTo>
                    <a:lnTo>
                      <a:pt x="31" y="59"/>
                    </a:lnTo>
                    <a:lnTo>
                      <a:pt x="85" y="651"/>
                    </a:lnTo>
                    <a:lnTo>
                      <a:pt x="90" y="684"/>
                    </a:lnTo>
                    <a:lnTo>
                      <a:pt x="95" y="694"/>
                    </a:lnTo>
                    <a:lnTo>
                      <a:pt x="106" y="704"/>
                    </a:lnTo>
                    <a:lnTo>
                      <a:pt x="115" y="708"/>
                    </a:lnTo>
                    <a:lnTo>
                      <a:pt x="126" y="700"/>
                    </a:lnTo>
                    <a:lnTo>
                      <a:pt x="134" y="684"/>
                    </a:lnTo>
                    <a:lnTo>
                      <a:pt x="170"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grpSp>
        <p:sp>
          <p:nvSpPr>
            <p:cNvPr id="82" name="Freeform 109"/>
            <p:cNvSpPr/>
            <p:nvPr/>
          </p:nvSpPr>
          <p:spPr bwMode="auto">
            <a:xfrm>
              <a:off x="2234373" y="4595713"/>
              <a:ext cx="113506" cy="431800"/>
            </a:xfrm>
            <a:custGeom>
              <a:avLst/>
              <a:gdLst>
                <a:gd name="T0" fmla="*/ 0 w 66"/>
                <a:gd name="T1" fmla="*/ 362 h 363"/>
                <a:gd name="T2" fmla="*/ 40 w 66"/>
                <a:gd name="T3" fmla="*/ 54 h 363"/>
                <a:gd name="T4" fmla="*/ 43 w 66"/>
                <a:gd name="T5" fmla="*/ 38 h 363"/>
                <a:gd name="T6" fmla="*/ 44 w 66"/>
                <a:gd name="T7" fmla="*/ 25 h 363"/>
                <a:gd name="T8" fmla="*/ 48 w 66"/>
                <a:gd name="T9" fmla="*/ 15 h 363"/>
                <a:gd name="T10" fmla="*/ 56 w 66"/>
                <a:gd name="T11" fmla="*/ 6 h 363"/>
                <a:gd name="T12" fmla="*/ 65 w 66"/>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6" h="363">
                  <a:moveTo>
                    <a:pt x="0" y="362"/>
                  </a:moveTo>
                  <a:lnTo>
                    <a:pt x="40" y="54"/>
                  </a:lnTo>
                  <a:lnTo>
                    <a:pt x="43" y="38"/>
                  </a:lnTo>
                  <a:lnTo>
                    <a:pt x="44" y="25"/>
                  </a:lnTo>
                  <a:lnTo>
                    <a:pt x="48" y="15"/>
                  </a:lnTo>
                  <a:lnTo>
                    <a:pt x="56" y="6"/>
                  </a:lnTo>
                  <a:lnTo>
                    <a:pt x="65"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83" name="Freeform 110"/>
            <p:cNvSpPr/>
            <p:nvPr/>
          </p:nvSpPr>
          <p:spPr bwMode="auto">
            <a:xfrm>
              <a:off x="2349598" y="4598889"/>
              <a:ext cx="318162" cy="842963"/>
            </a:xfrm>
            <a:custGeom>
              <a:avLst/>
              <a:gdLst>
                <a:gd name="T0" fmla="*/ 0 w 185"/>
                <a:gd name="T1" fmla="*/ 1 h 531"/>
                <a:gd name="T2" fmla="*/ 8 w 185"/>
                <a:gd name="T3" fmla="*/ 0 h 531"/>
                <a:gd name="T4" fmla="*/ 24 w 185"/>
                <a:gd name="T5" fmla="*/ 13 h 531"/>
                <a:gd name="T6" fmla="*/ 28 w 185"/>
                <a:gd name="T7" fmla="*/ 26 h 531"/>
                <a:gd name="T8" fmla="*/ 31 w 185"/>
                <a:gd name="T9" fmla="*/ 45 h 531"/>
                <a:gd name="T10" fmla="*/ 85 w 185"/>
                <a:gd name="T11" fmla="*/ 489 h 531"/>
                <a:gd name="T12" fmla="*/ 90 w 185"/>
                <a:gd name="T13" fmla="*/ 513 h 531"/>
                <a:gd name="T14" fmla="*/ 95 w 185"/>
                <a:gd name="T15" fmla="*/ 521 h 531"/>
                <a:gd name="T16" fmla="*/ 106 w 185"/>
                <a:gd name="T17" fmla="*/ 528 h 531"/>
                <a:gd name="T18" fmla="*/ 115 w 185"/>
                <a:gd name="T19" fmla="*/ 531 h 531"/>
                <a:gd name="T20" fmla="*/ 126 w 185"/>
                <a:gd name="T21" fmla="*/ 525 h 531"/>
                <a:gd name="T22" fmla="*/ 134 w 185"/>
                <a:gd name="T23" fmla="*/ 513 h 531"/>
                <a:gd name="T24" fmla="*/ 185 w 185"/>
                <a:gd name="T25" fmla="*/ 258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531">
                  <a:moveTo>
                    <a:pt x="0" y="1"/>
                  </a:moveTo>
                  <a:lnTo>
                    <a:pt x="8" y="0"/>
                  </a:lnTo>
                  <a:lnTo>
                    <a:pt x="24" y="13"/>
                  </a:lnTo>
                  <a:lnTo>
                    <a:pt x="28" y="26"/>
                  </a:lnTo>
                  <a:lnTo>
                    <a:pt x="31" y="45"/>
                  </a:lnTo>
                  <a:lnTo>
                    <a:pt x="85" y="489"/>
                  </a:lnTo>
                  <a:lnTo>
                    <a:pt x="90" y="513"/>
                  </a:lnTo>
                  <a:lnTo>
                    <a:pt x="95" y="521"/>
                  </a:lnTo>
                  <a:lnTo>
                    <a:pt x="106" y="528"/>
                  </a:lnTo>
                  <a:lnTo>
                    <a:pt x="115" y="531"/>
                  </a:lnTo>
                  <a:lnTo>
                    <a:pt x="126" y="525"/>
                  </a:lnTo>
                  <a:lnTo>
                    <a:pt x="134" y="513"/>
                  </a:lnTo>
                  <a:lnTo>
                    <a:pt x="185" y="258"/>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grpSp>
          <p:nvGrpSpPr>
            <p:cNvPr id="84" name="Group 111"/>
            <p:cNvGrpSpPr/>
            <p:nvPr/>
          </p:nvGrpSpPr>
          <p:grpSpPr bwMode="auto">
            <a:xfrm>
              <a:off x="2671200" y="4595714"/>
              <a:ext cx="407590" cy="847725"/>
              <a:chOff x="1436" y="3250"/>
              <a:chExt cx="237" cy="713"/>
            </a:xfrm>
          </p:grpSpPr>
          <p:sp>
            <p:nvSpPr>
              <p:cNvPr id="124" name="Freeform 112"/>
              <p:cNvSpPr/>
              <p:nvPr/>
            </p:nvSpPr>
            <p:spPr bwMode="auto">
              <a:xfrm>
                <a:off x="1436" y="3600"/>
                <a:ext cx="65" cy="363"/>
              </a:xfrm>
              <a:custGeom>
                <a:avLst/>
                <a:gdLst>
                  <a:gd name="T0" fmla="*/ 0 w 65"/>
                  <a:gd name="T1" fmla="*/ 0 h 363"/>
                  <a:gd name="T2" fmla="*/ 40 w 65"/>
                  <a:gd name="T3" fmla="*/ 308 h 363"/>
                  <a:gd name="T4" fmla="*/ 42 w 65"/>
                  <a:gd name="T5" fmla="*/ 324 h 363"/>
                  <a:gd name="T6" fmla="*/ 44 w 65"/>
                  <a:gd name="T7" fmla="*/ 337 h 363"/>
                  <a:gd name="T8" fmla="*/ 47 w 65"/>
                  <a:gd name="T9" fmla="*/ 347 h 363"/>
                  <a:gd name="T10" fmla="*/ 55 w 65"/>
                  <a:gd name="T11" fmla="*/ 356 h 363"/>
                  <a:gd name="T12" fmla="*/ 64 w 65"/>
                  <a:gd name="T13" fmla="*/ 362 h 363"/>
                </a:gdLst>
                <a:ahLst/>
                <a:cxnLst>
                  <a:cxn ang="0">
                    <a:pos x="T0" y="T1"/>
                  </a:cxn>
                  <a:cxn ang="0">
                    <a:pos x="T2" y="T3"/>
                  </a:cxn>
                  <a:cxn ang="0">
                    <a:pos x="T4" y="T5"/>
                  </a:cxn>
                  <a:cxn ang="0">
                    <a:pos x="T6" y="T7"/>
                  </a:cxn>
                  <a:cxn ang="0">
                    <a:pos x="T8" y="T9"/>
                  </a:cxn>
                  <a:cxn ang="0">
                    <a:pos x="T10" y="T11"/>
                  </a:cxn>
                  <a:cxn ang="0">
                    <a:pos x="T12" y="T13"/>
                  </a:cxn>
                </a:cxnLst>
                <a:rect l="0" t="0" r="r" b="b"/>
                <a:pathLst>
                  <a:path w="65" h="363">
                    <a:moveTo>
                      <a:pt x="0" y="0"/>
                    </a:moveTo>
                    <a:lnTo>
                      <a:pt x="40" y="308"/>
                    </a:lnTo>
                    <a:lnTo>
                      <a:pt x="42" y="324"/>
                    </a:lnTo>
                    <a:lnTo>
                      <a:pt x="44" y="337"/>
                    </a:lnTo>
                    <a:lnTo>
                      <a:pt x="47" y="347"/>
                    </a:lnTo>
                    <a:lnTo>
                      <a:pt x="55" y="356"/>
                    </a:lnTo>
                    <a:lnTo>
                      <a:pt x="64" y="362"/>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125" name="Freeform 113"/>
              <p:cNvSpPr/>
              <p:nvPr/>
            </p:nvSpPr>
            <p:spPr bwMode="auto">
              <a:xfrm>
                <a:off x="1502" y="3250"/>
                <a:ext cx="171" cy="709"/>
              </a:xfrm>
              <a:custGeom>
                <a:avLst/>
                <a:gdLst>
                  <a:gd name="T0" fmla="*/ 0 w 171"/>
                  <a:gd name="T1" fmla="*/ 708 h 709"/>
                  <a:gd name="T2" fmla="*/ 14 w 171"/>
                  <a:gd name="T3" fmla="*/ 704 h 709"/>
                  <a:gd name="T4" fmla="*/ 24 w 171"/>
                  <a:gd name="T5" fmla="*/ 692 h 709"/>
                  <a:gd name="T6" fmla="*/ 28 w 171"/>
                  <a:gd name="T7" fmla="*/ 675 h 709"/>
                  <a:gd name="T8" fmla="*/ 31 w 171"/>
                  <a:gd name="T9" fmla="*/ 649 h 709"/>
                  <a:gd name="T10" fmla="*/ 85 w 171"/>
                  <a:gd name="T11" fmla="*/ 57 h 709"/>
                  <a:gd name="T12" fmla="*/ 90 w 171"/>
                  <a:gd name="T13" fmla="*/ 24 h 709"/>
                  <a:gd name="T14" fmla="*/ 95 w 171"/>
                  <a:gd name="T15" fmla="*/ 14 h 709"/>
                  <a:gd name="T16" fmla="*/ 106 w 171"/>
                  <a:gd name="T17" fmla="*/ 4 h 709"/>
                  <a:gd name="T18" fmla="*/ 115 w 171"/>
                  <a:gd name="T19" fmla="*/ 0 h 709"/>
                  <a:gd name="T20" fmla="*/ 126 w 171"/>
                  <a:gd name="T21" fmla="*/ 8 h 709"/>
                  <a:gd name="T22" fmla="*/ 134 w 171"/>
                  <a:gd name="T23" fmla="*/ 24 h 709"/>
                  <a:gd name="T24" fmla="*/ 170 w 171"/>
                  <a:gd name="T25" fmla="*/ 32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709">
                    <a:moveTo>
                      <a:pt x="0" y="708"/>
                    </a:moveTo>
                    <a:lnTo>
                      <a:pt x="14" y="704"/>
                    </a:lnTo>
                    <a:lnTo>
                      <a:pt x="24" y="692"/>
                    </a:lnTo>
                    <a:lnTo>
                      <a:pt x="28" y="675"/>
                    </a:lnTo>
                    <a:lnTo>
                      <a:pt x="31" y="649"/>
                    </a:lnTo>
                    <a:lnTo>
                      <a:pt x="85" y="57"/>
                    </a:lnTo>
                    <a:lnTo>
                      <a:pt x="90" y="24"/>
                    </a:lnTo>
                    <a:lnTo>
                      <a:pt x="95" y="14"/>
                    </a:lnTo>
                    <a:lnTo>
                      <a:pt x="106" y="4"/>
                    </a:lnTo>
                    <a:lnTo>
                      <a:pt x="115" y="0"/>
                    </a:lnTo>
                    <a:lnTo>
                      <a:pt x="126" y="8"/>
                    </a:lnTo>
                    <a:lnTo>
                      <a:pt x="134" y="24"/>
                    </a:lnTo>
                    <a:lnTo>
                      <a:pt x="170" y="328"/>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grpSp>
        <p:sp>
          <p:nvSpPr>
            <p:cNvPr id="85" name="Freeform 114"/>
            <p:cNvSpPr/>
            <p:nvPr/>
          </p:nvSpPr>
          <p:spPr bwMode="auto">
            <a:xfrm>
              <a:off x="3080511" y="5011638"/>
              <a:ext cx="113506" cy="431800"/>
            </a:xfrm>
            <a:custGeom>
              <a:avLst/>
              <a:gdLst>
                <a:gd name="T0" fmla="*/ 0 w 66"/>
                <a:gd name="T1" fmla="*/ 0 h 363"/>
                <a:gd name="T2" fmla="*/ 40 w 66"/>
                <a:gd name="T3" fmla="*/ 308 h 363"/>
                <a:gd name="T4" fmla="*/ 43 w 66"/>
                <a:gd name="T5" fmla="*/ 324 h 363"/>
                <a:gd name="T6" fmla="*/ 44 w 66"/>
                <a:gd name="T7" fmla="*/ 337 h 363"/>
                <a:gd name="T8" fmla="*/ 48 w 66"/>
                <a:gd name="T9" fmla="*/ 347 h 363"/>
                <a:gd name="T10" fmla="*/ 56 w 66"/>
                <a:gd name="T11" fmla="*/ 356 h 363"/>
                <a:gd name="T12" fmla="*/ 65 w 66"/>
                <a:gd name="T13" fmla="*/ 362 h 363"/>
              </a:gdLst>
              <a:ahLst/>
              <a:cxnLst>
                <a:cxn ang="0">
                  <a:pos x="T0" y="T1"/>
                </a:cxn>
                <a:cxn ang="0">
                  <a:pos x="T2" y="T3"/>
                </a:cxn>
                <a:cxn ang="0">
                  <a:pos x="T4" y="T5"/>
                </a:cxn>
                <a:cxn ang="0">
                  <a:pos x="T6" y="T7"/>
                </a:cxn>
                <a:cxn ang="0">
                  <a:pos x="T8" y="T9"/>
                </a:cxn>
                <a:cxn ang="0">
                  <a:pos x="T10" y="T11"/>
                </a:cxn>
                <a:cxn ang="0">
                  <a:pos x="T12" y="T13"/>
                </a:cxn>
              </a:cxnLst>
              <a:rect l="0" t="0" r="r" b="b"/>
              <a:pathLst>
                <a:path w="66" h="363">
                  <a:moveTo>
                    <a:pt x="0" y="0"/>
                  </a:moveTo>
                  <a:lnTo>
                    <a:pt x="40" y="308"/>
                  </a:lnTo>
                  <a:lnTo>
                    <a:pt x="43" y="324"/>
                  </a:lnTo>
                  <a:lnTo>
                    <a:pt x="44" y="337"/>
                  </a:lnTo>
                  <a:lnTo>
                    <a:pt x="48" y="347"/>
                  </a:lnTo>
                  <a:lnTo>
                    <a:pt x="56" y="356"/>
                  </a:lnTo>
                  <a:lnTo>
                    <a:pt x="65" y="362"/>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86" name="Freeform 115"/>
            <p:cNvSpPr/>
            <p:nvPr/>
          </p:nvSpPr>
          <p:spPr bwMode="auto">
            <a:xfrm>
              <a:off x="3195736" y="4595714"/>
              <a:ext cx="313002" cy="841375"/>
            </a:xfrm>
            <a:custGeom>
              <a:avLst/>
              <a:gdLst>
                <a:gd name="T0" fmla="*/ 0 w 182"/>
                <a:gd name="T1" fmla="*/ 530 h 530"/>
                <a:gd name="T2" fmla="*/ 14 w 182"/>
                <a:gd name="T3" fmla="*/ 527 h 530"/>
                <a:gd name="T4" fmla="*/ 24 w 182"/>
                <a:gd name="T5" fmla="*/ 518 h 530"/>
                <a:gd name="T6" fmla="*/ 28 w 182"/>
                <a:gd name="T7" fmla="*/ 506 h 530"/>
                <a:gd name="T8" fmla="*/ 31 w 182"/>
                <a:gd name="T9" fmla="*/ 486 h 530"/>
                <a:gd name="T10" fmla="*/ 85 w 182"/>
                <a:gd name="T11" fmla="*/ 43 h 530"/>
                <a:gd name="T12" fmla="*/ 90 w 182"/>
                <a:gd name="T13" fmla="*/ 18 h 530"/>
                <a:gd name="T14" fmla="*/ 95 w 182"/>
                <a:gd name="T15" fmla="*/ 10 h 530"/>
                <a:gd name="T16" fmla="*/ 106 w 182"/>
                <a:gd name="T17" fmla="*/ 3 h 530"/>
                <a:gd name="T18" fmla="*/ 115 w 182"/>
                <a:gd name="T19" fmla="*/ 0 h 530"/>
                <a:gd name="T20" fmla="*/ 126 w 182"/>
                <a:gd name="T21" fmla="*/ 6 h 530"/>
                <a:gd name="T22" fmla="*/ 134 w 182"/>
                <a:gd name="T23" fmla="*/ 18 h 530"/>
                <a:gd name="T24" fmla="*/ 182 w 182"/>
                <a:gd name="T25" fmla="*/ 290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2" h="530">
                  <a:moveTo>
                    <a:pt x="0" y="530"/>
                  </a:moveTo>
                  <a:lnTo>
                    <a:pt x="14" y="527"/>
                  </a:lnTo>
                  <a:lnTo>
                    <a:pt x="24" y="518"/>
                  </a:lnTo>
                  <a:lnTo>
                    <a:pt x="28" y="506"/>
                  </a:lnTo>
                  <a:lnTo>
                    <a:pt x="31" y="486"/>
                  </a:lnTo>
                  <a:lnTo>
                    <a:pt x="85" y="43"/>
                  </a:lnTo>
                  <a:lnTo>
                    <a:pt x="90" y="18"/>
                  </a:lnTo>
                  <a:lnTo>
                    <a:pt x="95" y="10"/>
                  </a:lnTo>
                  <a:lnTo>
                    <a:pt x="106" y="3"/>
                  </a:lnTo>
                  <a:lnTo>
                    <a:pt x="115" y="0"/>
                  </a:lnTo>
                  <a:lnTo>
                    <a:pt x="126" y="6"/>
                  </a:lnTo>
                  <a:lnTo>
                    <a:pt x="134" y="18"/>
                  </a:lnTo>
                  <a:lnTo>
                    <a:pt x="182" y="29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87" name="Freeform 116"/>
            <p:cNvSpPr/>
            <p:nvPr/>
          </p:nvSpPr>
          <p:spPr bwMode="auto">
            <a:xfrm>
              <a:off x="3519057" y="4598888"/>
              <a:ext cx="120385" cy="457200"/>
            </a:xfrm>
            <a:custGeom>
              <a:avLst/>
              <a:gdLst>
                <a:gd name="T0" fmla="*/ 0 w 70"/>
                <a:gd name="T1" fmla="*/ 288 h 288"/>
                <a:gd name="T2" fmla="*/ 46 w 70"/>
                <a:gd name="T3" fmla="*/ 40 h 288"/>
                <a:gd name="T4" fmla="*/ 48 w 70"/>
                <a:gd name="T5" fmla="*/ 28 h 288"/>
                <a:gd name="T6" fmla="*/ 50 w 70"/>
                <a:gd name="T7" fmla="*/ 19 h 288"/>
                <a:gd name="T8" fmla="*/ 53 w 70"/>
                <a:gd name="T9" fmla="*/ 11 h 288"/>
                <a:gd name="T10" fmla="*/ 61 w 70"/>
                <a:gd name="T11" fmla="*/ 4 h 288"/>
                <a:gd name="T12" fmla="*/ 70 w 70"/>
                <a:gd name="T13" fmla="*/ 0 h 288"/>
              </a:gdLst>
              <a:ahLst/>
              <a:cxnLst>
                <a:cxn ang="0">
                  <a:pos x="T0" y="T1"/>
                </a:cxn>
                <a:cxn ang="0">
                  <a:pos x="T2" y="T3"/>
                </a:cxn>
                <a:cxn ang="0">
                  <a:pos x="T4" y="T5"/>
                </a:cxn>
                <a:cxn ang="0">
                  <a:pos x="T6" y="T7"/>
                </a:cxn>
                <a:cxn ang="0">
                  <a:pos x="T8" y="T9"/>
                </a:cxn>
                <a:cxn ang="0">
                  <a:pos x="T10" y="T11"/>
                </a:cxn>
                <a:cxn ang="0">
                  <a:pos x="T12" y="T13"/>
                </a:cxn>
              </a:cxnLst>
              <a:rect l="0" t="0" r="r" b="b"/>
              <a:pathLst>
                <a:path w="70" h="288">
                  <a:moveTo>
                    <a:pt x="0" y="288"/>
                  </a:moveTo>
                  <a:lnTo>
                    <a:pt x="46" y="40"/>
                  </a:lnTo>
                  <a:lnTo>
                    <a:pt x="48" y="28"/>
                  </a:lnTo>
                  <a:lnTo>
                    <a:pt x="50" y="19"/>
                  </a:lnTo>
                  <a:lnTo>
                    <a:pt x="53" y="11"/>
                  </a:lnTo>
                  <a:lnTo>
                    <a:pt x="61" y="4"/>
                  </a:lnTo>
                  <a:lnTo>
                    <a:pt x="70"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88" name="Freeform 117"/>
            <p:cNvSpPr/>
            <p:nvPr/>
          </p:nvSpPr>
          <p:spPr bwMode="auto">
            <a:xfrm>
              <a:off x="3642881" y="4600476"/>
              <a:ext cx="295804" cy="842962"/>
            </a:xfrm>
            <a:custGeom>
              <a:avLst/>
              <a:gdLst>
                <a:gd name="T0" fmla="*/ 0 w 172"/>
                <a:gd name="T1" fmla="*/ 0 h 709"/>
                <a:gd name="T2" fmla="*/ 14 w 172"/>
                <a:gd name="T3" fmla="*/ 4 h 709"/>
                <a:gd name="T4" fmla="*/ 24 w 172"/>
                <a:gd name="T5" fmla="*/ 16 h 709"/>
                <a:gd name="T6" fmla="*/ 28 w 172"/>
                <a:gd name="T7" fmla="*/ 33 h 709"/>
                <a:gd name="T8" fmla="*/ 31 w 172"/>
                <a:gd name="T9" fmla="*/ 59 h 709"/>
                <a:gd name="T10" fmla="*/ 86 w 172"/>
                <a:gd name="T11" fmla="*/ 651 h 709"/>
                <a:gd name="T12" fmla="*/ 91 w 172"/>
                <a:gd name="T13" fmla="*/ 684 h 709"/>
                <a:gd name="T14" fmla="*/ 95 w 172"/>
                <a:gd name="T15" fmla="*/ 694 h 709"/>
                <a:gd name="T16" fmla="*/ 106 w 172"/>
                <a:gd name="T17" fmla="*/ 704 h 709"/>
                <a:gd name="T18" fmla="*/ 115 w 172"/>
                <a:gd name="T19" fmla="*/ 708 h 709"/>
                <a:gd name="T20" fmla="*/ 127 w 172"/>
                <a:gd name="T21" fmla="*/ 700 h 709"/>
                <a:gd name="T22" fmla="*/ 135 w 172"/>
                <a:gd name="T23" fmla="*/ 684 h 709"/>
                <a:gd name="T24" fmla="*/ 171 w 172"/>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09">
                  <a:moveTo>
                    <a:pt x="0" y="0"/>
                  </a:moveTo>
                  <a:lnTo>
                    <a:pt x="14" y="4"/>
                  </a:lnTo>
                  <a:lnTo>
                    <a:pt x="24" y="16"/>
                  </a:lnTo>
                  <a:lnTo>
                    <a:pt x="28" y="33"/>
                  </a:lnTo>
                  <a:lnTo>
                    <a:pt x="31" y="59"/>
                  </a:lnTo>
                  <a:lnTo>
                    <a:pt x="86" y="651"/>
                  </a:lnTo>
                  <a:lnTo>
                    <a:pt x="91" y="684"/>
                  </a:lnTo>
                  <a:lnTo>
                    <a:pt x="95" y="694"/>
                  </a:lnTo>
                  <a:lnTo>
                    <a:pt x="106" y="704"/>
                  </a:lnTo>
                  <a:lnTo>
                    <a:pt x="115" y="708"/>
                  </a:lnTo>
                  <a:lnTo>
                    <a:pt x="127" y="700"/>
                  </a:lnTo>
                  <a:lnTo>
                    <a:pt x="135" y="684"/>
                  </a:lnTo>
                  <a:lnTo>
                    <a:pt x="171"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89" name="Freeform 118"/>
            <p:cNvSpPr/>
            <p:nvPr/>
          </p:nvSpPr>
          <p:spPr bwMode="auto">
            <a:xfrm>
              <a:off x="3942125" y="4610001"/>
              <a:ext cx="110067" cy="430212"/>
            </a:xfrm>
            <a:custGeom>
              <a:avLst/>
              <a:gdLst>
                <a:gd name="T0" fmla="*/ 0 w 64"/>
                <a:gd name="T1" fmla="*/ 362 h 363"/>
                <a:gd name="T2" fmla="*/ 39 w 64"/>
                <a:gd name="T3" fmla="*/ 54 h 363"/>
                <a:gd name="T4" fmla="*/ 41 w 64"/>
                <a:gd name="T5" fmla="*/ 38 h 363"/>
                <a:gd name="T6" fmla="*/ 43 w 64"/>
                <a:gd name="T7" fmla="*/ 25 h 363"/>
                <a:gd name="T8" fmla="*/ 46 w 64"/>
                <a:gd name="T9" fmla="*/ 15 h 363"/>
                <a:gd name="T10" fmla="*/ 54 w 64"/>
                <a:gd name="T11" fmla="*/ 6 h 363"/>
                <a:gd name="T12" fmla="*/ 63 w 6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4" h="363">
                  <a:moveTo>
                    <a:pt x="0" y="362"/>
                  </a:moveTo>
                  <a:lnTo>
                    <a:pt x="39" y="54"/>
                  </a:lnTo>
                  <a:lnTo>
                    <a:pt x="41" y="38"/>
                  </a:lnTo>
                  <a:lnTo>
                    <a:pt x="43" y="25"/>
                  </a:lnTo>
                  <a:lnTo>
                    <a:pt x="46" y="15"/>
                  </a:lnTo>
                  <a:lnTo>
                    <a:pt x="54" y="6"/>
                  </a:lnTo>
                  <a:lnTo>
                    <a:pt x="63"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90" name="Freeform 119"/>
            <p:cNvSpPr/>
            <p:nvPr/>
          </p:nvSpPr>
          <p:spPr bwMode="auto">
            <a:xfrm>
              <a:off x="4057352" y="4606827"/>
              <a:ext cx="302683" cy="841375"/>
            </a:xfrm>
            <a:custGeom>
              <a:avLst/>
              <a:gdLst>
                <a:gd name="T0" fmla="*/ 0 w 176"/>
                <a:gd name="T1" fmla="*/ 0 h 708"/>
                <a:gd name="T2" fmla="*/ 15 w 176"/>
                <a:gd name="T3" fmla="*/ 4 h 708"/>
                <a:gd name="T4" fmla="*/ 25 w 176"/>
                <a:gd name="T5" fmla="*/ 16 h 708"/>
                <a:gd name="T6" fmla="*/ 28 w 176"/>
                <a:gd name="T7" fmla="*/ 33 h 708"/>
                <a:gd name="T8" fmla="*/ 32 w 176"/>
                <a:gd name="T9" fmla="*/ 59 h 708"/>
                <a:gd name="T10" fmla="*/ 88 w 176"/>
                <a:gd name="T11" fmla="*/ 650 h 708"/>
                <a:gd name="T12" fmla="*/ 93 w 176"/>
                <a:gd name="T13" fmla="*/ 683 h 708"/>
                <a:gd name="T14" fmla="*/ 97 w 176"/>
                <a:gd name="T15" fmla="*/ 693 h 708"/>
                <a:gd name="T16" fmla="*/ 109 w 176"/>
                <a:gd name="T17" fmla="*/ 703 h 708"/>
                <a:gd name="T18" fmla="*/ 118 w 176"/>
                <a:gd name="T19" fmla="*/ 707 h 708"/>
                <a:gd name="T20" fmla="*/ 130 w 176"/>
                <a:gd name="T21" fmla="*/ 699 h 708"/>
                <a:gd name="T22" fmla="*/ 138 w 176"/>
                <a:gd name="T23" fmla="*/ 683 h 708"/>
                <a:gd name="T24" fmla="*/ 175 w 176"/>
                <a:gd name="T25" fmla="*/ 379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 h="708">
                  <a:moveTo>
                    <a:pt x="0" y="0"/>
                  </a:moveTo>
                  <a:lnTo>
                    <a:pt x="15" y="4"/>
                  </a:lnTo>
                  <a:lnTo>
                    <a:pt x="25" y="16"/>
                  </a:lnTo>
                  <a:lnTo>
                    <a:pt x="28" y="33"/>
                  </a:lnTo>
                  <a:lnTo>
                    <a:pt x="32" y="59"/>
                  </a:lnTo>
                  <a:lnTo>
                    <a:pt x="88" y="650"/>
                  </a:lnTo>
                  <a:lnTo>
                    <a:pt x="93" y="683"/>
                  </a:lnTo>
                  <a:lnTo>
                    <a:pt x="97" y="693"/>
                  </a:lnTo>
                  <a:lnTo>
                    <a:pt x="109" y="703"/>
                  </a:lnTo>
                  <a:lnTo>
                    <a:pt x="118" y="707"/>
                  </a:lnTo>
                  <a:lnTo>
                    <a:pt x="130" y="699"/>
                  </a:lnTo>
                  <a:lnTo>
                    <a:pt x="138" y="683"/>
                  </a:lnTo>
                  <a:lnTo>
                    <a:pt x="175" y="379"/>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91" name="Freeform 120"/>
            <p:cNvSpPr/>
            <p:nvPr/>
          </p:nvSpPr>
          <p:spPr bwMode="auto">
            <a:xfrm>
              <a:off x="4361755" y="4616351"/>
              <a:ext cx="115227" cy="431800"/>
            </a:xfrm>
            <a:custGeom>
              <a:avLst/>
              <a:gdLst>
                <a:gd name="T0" fmla="*/ 0 w 67"/>
                <a:gd name="T1" fmla="*/ 362 h 363"/>
                <a:gd name="T2" fmla="*/ 41 w 67"/>
                <a:gd name="T3" fmla="*/ 54 h 363"/>
                <a:gd name="T4" fmla="*/ 43 w 67"/>
                <a:gd name="T5" fmla="*/ 38 h 363"/>
                <a:gd name="T6" fmla="*/ 45 w 67"/>
                <a:gd name="T7" fmla="*/ 25 h 363"/>
                <a:gd name="T8" fmla="*/ 49 w 67"/>
                <a:gd name="T9" fmla="*/ 15 h 363"/>
                <a:gd name="T10" fmla="*/ 56 w 67"/>
                <a:gd name="T11" fmla="*/ 6 h 363"/>
                <a:gd name="T12" fmla="*/ 66 w 67"/>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7" h="363">
                  <a:moveTo>
                    <a:pt x="0" y="362"/>
                  </a:moveTo>
                  <a:lnTo>
                    <a:pt x="41" y="54"/>
                  </a:lnTo>
                  <a:lnTo>
                    <a:pt x="43" y="38"/>
                  </a:lnTo>
                  <a:lnTo>
                    <a:pt x="45" y="25"/>
                  </a:lnTo>
                  <a:lnTo>
                    <a:pt x="49" y="15"/>
                  </a:lnTo>
                  <a:lnTo>
                    <a:pt x="56" y="6"/>
                  </a:lnTo>
                  <a:lnTo>
                    <a:pt x="66"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92" name="Freeform 121"/>
            <p:cNvSpPr/>
            <p:nvPr/>
          </p:nvSpPr>
          <p:spPr bwMode="auto">
            <a:xfrm>
              <a:off x="4483860" y="4614764"/>
              <a:ext cx="288925" cy="841375"/>
            </a:xfrm>
            <a:custGeom>
              <a:avLst/>
              <a:gdLst>
                <a:gd name="T0" fmla="*/ 0 w 168"/>
                <a:gd name="T1" fmla="*/ 0 h 709"/>
                <a:gd name="T2" fmla="*/ 14 w 168"/>
                <a:gd name="T3" fmla="*/ 4 h 709"/>
                <a:gd name="T4" fmla="*/ 24 w 168"/>
                <a:gd name="T5" fmla="*/ 16 h 709"/>
                <a:gd name="T6" fmla="*/ 27 w 168"/>
                <a:gd name="T7" fmla="*/ 33 h 709"/>
                <a:gd name="T8" fmla="*/ 30 w 168"/>
                <a:gd name="T9" fmla="*/ 59 h 709"/>
                <a:gd name="T10" fmla="*/ 84 w 168"/>
                <a:gd name="T11" fmla="*/ 651 h 709"/>
                <a:gd name="T12" fmla="*/ 89 w 168"/>
                <a:gd name="T13" fmla="*/ 684 h 709"/>
                <a:gd name="T14" fmla="*/ 93 w 168"/>
                <a:gd name="T15" fmla="*/ 694 h 709"/>
                <a:gd name="T16" fmla="*/ 104 w 168"/>
                <a:gd name="T17" fmla="*/ 704 h 709"/>
                <a:gd name="T18" fmla="*/ 113 w 168"/>
                <a:gd name="T19" fmla="*/ 708 h 709"/>
                <a:gd name="T20" fmla="*/ 124 w 168"/>
                <a:gd name="T21" fmla="*/ 700 h 709"/>
                <a:gd name="T22" fmla="*/ 132 w 168"/>
                <a:gd name="T23" fmla="*/ 684 h 709"/>
                <a:gd name="T24" fmla="*/ 167 w 168"/>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709">
                  <a:moveTo>
                    <a:pt x="0" y="0"/>
                  </a:moveTo>
                  <a:lnTo>
                    <a:pt x="14" y="4"/>
                  </a:lnTo>
                  <a:lnTo>
                    <a:pt x="24" y="16"/>
                  </a:lnTo>
                  <a:lnTo>
                    <a:pt x="27" y="33"/>
                  </a:lnTo>
                  <a:lnTo>
                    <a:pt x="30" y="59"/>
                  </a:lnTo>
                  <a:lnTo>
                    <a:pt x="84" y="651"/>
                  </a:lnTo>
                  <a:lnTo>
                    <a:pt x="89" y="684"/>
                  </a:lnTo>
                  <a:lnTo>
                    <a:pt x="93" y="694"/>
                  </a:lnTo>
                  <a:lnTo>
                    <a:pt x="104" y="704"/>
                  </a:lnTo>
                  <a:lnTo>
                    <a:pt x="113" y="708"/>
                  </a:lnTo>
                  <a:lnTo>
                    <a:pt x="124" y="700"/>
                  </a:lnTo>
                  <a:lnTo>
                    <a:pt x="132" y="684"/>
                  </a:lnTo>
                  <a:lnTo>
                    <a:pt x="167"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93" name="Freeform 122"/>
            <p:cNvSpPr/>
            <p:nvPr/>
          </p:nvSpPr>
          <p:spPr bwMode="auto">
            <a:xfrm>
              <a:off x="4774504" y="4616351"/>
              <a:ext cx="118666" cy="431800"/>
            </a:xfrm>
            <a:custGeom>
              <a:avLst/>
              <a:gdLst>
                <a:gd name="T0" fmla="*/ 0 w 69"/>
                <a:gd name="T1" fmla="*/ 362 h 363"/>
                <a:gd name="T2" fmla="*/ 42 w 69"/>
                <a:gd name="T3" fmla="*/ 54 h 363"/>
                <a:gd name="T4" fmla="*/ 45 w 69"/>
                <a:gd name="T5" fmla="*/ 38 h 363"/>
                <a:gd name="T6" fmla="*/ 47 w 69"/>
                <a:gd name="T7" fmla="*/ 25 h 363"/>
                <a:gd name="T8" fmla="*/ 50 w 69"/>
                <a:gd name="T9" fmla="*/ 15 h 363"/>
                <a:gd name="T10" fmla="*/ 58 w 69"/>
                <a:gd name="T11" fmla="*/ 6 h 363"/>
                <a:gd name="T12" fmla="*/ 68 w 69"/>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9" h="363">
                  <a:moveTo>
                    <a:pt x="0" y="362"/>
                  </a:moveTo>
                  <a:lnTo>
                    <a:pt x="42" y="54"/>
                  </a:lnTo>
                  <a:lnTo>
                    <a:pt x="45" y="38"/>
                  </a:lnTo>
                  <a:lnTo>
                    <a:pt x="47" y="25"/>
                  </a:lnTo>
                  <a:lnTo>
                    <a:pt x="50" y="15"/>
                  </a:lnTo>
                  <a:lnTo>
                    <a:pt x="58" y="6"/>
                  </a:lnTo>
                  <a:lnTo>
                    <a:pt x="68"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94" name="Freeform 123"/>
            <p:cNvSpPr/>
            <p:nvPr/>
          </p:nvSpPr>
          <p:spPr bwMode="auto">
            <a:xfrm>
              <a:off x="4898329" y="4611589"/>
              <a:ext cx="288925" cy="842963"/>
            </a:xfrm>
            <a:custGeom>
              <a:avLst/>
              <a:gdLst>
                <a:gd name="T0" fmla="*/ 0 w 168"/>
                <a:gd name="T1" fmla="*/ 0 h 709"/>
                <a:gd name="T2" fmla="*/ 14 w 168"/>
                <a:gd name="T3" fmla="*/ 4 h 709"/>
                <a:gd name="T4" fmla="*/ 24 w 168"/>
                <a:gd name="T5" fmla="*/ 16 h 709"/>
                <a:gd name="T6" fmla="*/ 27 w 168"/>
                <a:gd name="T7" fmla="*/ 33 h 709"/>
                <a:gd name="T8" fmla="*/ 30 w 168"/>
                <a:gd name="T9" fmla="*/ 59 h 709"/>
                <a:gd name="T10" fmla="*/ 84 w 168"/>
                <a:gd name="T11" fmla="*/ 651 h 709"/>
                <a:gd name="T12" fmla="*/ 89 w 168"/>
                <a:gd name="T13" fmla="*/ 684 h 709"/>
                <a:gd name="T14" fmla="*/ 93 w 168"/>
                <a:gd name="T15" fmla="*/ 694 h 709"/>
                <a:gd name="T16" fmla="*/ 104 w 168"/>
                <a:gd name="T17" fmla="*/ 704 h 709"/>
                <a:gd name="T18" fmla="*/ 113 w 168"/>
                <a:gd name="T19" fmla="*/ 708 h 709"/>
                <a:gd name="T20" fmla="*/ 124 w 168"/>
                <a:gd name="T21" fmla="*/ 700 h 709"/>
                <a:gd name="T22" fmla="*/ 132 w 168"/>
                <a:gd name="T23" fmla="*/ 684 h 709"/>
                <a:gd name="T24" fmla="*/ 167 w 168"/>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709">
                  <a:moveTo>
                    <a:pt x="0" y="0"/>
                  </a:moveTo>
                  <a:lnTo>
                    <a:pt x="14" y="4"/>
                  </a:lnTo>
                  <a:lnTo>
                    <a:pt x="24" y="16"/>
                  </a:lnTo>
                  <a:lnTo>
                    <a:pt x="27" y="33"/>
                  </a:lnTo>
                  <a:lnTo>
                    <a:pt x="30" y="59"/>
                  </a:lnTo>
                  <a:lnTo>
                    <a:pt x="84" y="651"/>
                  </a:lnTo>
                  <a:lnTo>
                    <a:pt x="89" y="684"/>
                  </a:lnTo>
                  <a:lnTo>
                    <a:pt x="93" y="694"/>
                  </a:lnTo>
                  <a:lnTo>
                    <a:pt x="104" y="704"/>
                  </a:lnTo>
                  <a:lnTo>
                    <a:pt x="113" y="708"/>
                  </a:lnTo>
                  <a:lnTo>
                    <a:pt x="124" y="700"/>
                  </a:lnTo>
                  <a:lnTo>
                    <a:pt x="132" y="684"/>
                  </a:lnTo>
                  <a:lnTo>
                    <a:pt x="167"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grpSp>
          <p:nvGrpSpPr>
            <p:cNvPr id="95" name="Group 124"/>
            <p:cNvGrpSpPr/>
            <p:nvPr/>
          </p:nvGrpSpPr>
          <p:grpSpPr bwMode="auto">
            <a:xfrm>
              <a:off x="5185535" y="4614763"/>
              <a:ext cx="404151" cy="846138"/>
              <a:chOff x="2898" y="3265"/>
              <a:chExt cx="235" cy="713"/>
            </a:xfrm>
          </p:grpSpPr>
          <p:sp>
            <p:nvSpPr>
              <p:cNvPr id="122" name="Freeform 125"/>
              <p:cNvSpPr/>
              <p:nvPr/>
            </p:nvSpPr>
            <p:spPr bwMode="auto">
              <a:xfrm>
                <a:off x="2898" y="3615"/>
                <a:ext cx="64" cy="363"/>
              </a:xfrm>
              <a:custGeom>
                <a:avLst/>
                <a:gdLst>
                  <a:gd name="T0" fmla="*/ 0 w 64"/>
                  <a:gd name="T1" fmla="*/ 0 h 363"/>
                  <a:gd name="T2" fmla="*/ 39 w 64"/>
                  <a:gd name="T3" fmla="*/ 308 h 363"/>
                  <a:gd name="T4" fmla="*/ 41 w 64"/>
                  <a:gd name="T5" fmla="*/ 324 h 363"/>
                  <a:gd name="T6" fmla="*/ 43 w 64"/>
                  <a:gd name="T7" fmla="*/ 337 h 363"/>
                  <a:gd name="T8" fmla="*/ 46 w 64"/>
                  <a:gd name="T9" fmla="*/ 347 h 363"/>
                  <a:gd name="T10" fmla="*/ 54 w 64"/>
                  <a:gd name="T11" fmla="*/ 356 h 363"/>
                  <a:gd name="T12" fmla="*/ 63 w 64"/>
                  <a:gd name="T13" fmla="*/ 362 h 363"/>
                </a:gdLst>
                <a:ahLst/>
                <a:cxnLst>
                  <a:cxn ang="0">
                    <a:pos x="T0" y="T1"/>
                  </a:cxn>
                  <a:cxn ang="0">
                    <a:pos x="T2" y="T3"/>
                  </a:cxn>
                  <a:cxn ang="0">
                    <a:pos x="T4" y="T5"/>
                  </a:cxn>
                  <a:cxn ang="0">
                    <a:pos x="T6" y="T7"/>
                  </a:cxn>
                  <a:cxn ang="0">
                    <a:pos x="T8" y="T9"/>
                  </a:cxn>
                  <a:cxn ang="0">
                    <a:pos x="T10" y="T11"/>
                  </a:cxn>
                  <a:cxn ang="0">
                    <a:pos x="T12" y="T13"/>
                  </a:cxn>
                </a:cxnLst>
                <a:rect l="0" t="0" r="r" b="b"/>
                <a:pathLst>
                  <a:path w="64" h="363">
                    <a:moveTo>
                      <a:pt x="0" y="0"/>
                    </a:moveTo>
                    <a:lnTo>
                      <a:pt x="39" y="308"/>
                    </a:lnTo>
                    <a:lnTo>
                      <a:pt x="41" y="324"/>
                    </a:lnTo>
                    <a:lnTo>
                      <a:pt x="43" y="337"/>
                    </a:lnTo>
                    <a:lnTo>
                      <a:pt x="46" y="347"/>
                    </a:lnTo>
                    <a:lnTo>
                      <a:pt x="54" y="356"/>
                    </a:lnTo>
                    <a:lnTo>
                      <a:pt x="63" y="362"/>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123" name="Freeform 126"/>
              <p:cNvSpPr/>
              <p:nvPr/>
            </p:nvSpPr>
            <p:spPr bwMode="auto">
              <a:xfrm>
                <a:off x="2963" y="3265"/>
                <a:ext cx="170" cy="709"/>
              </a:xfrm>
              <a:custGeom>
                <a:avLst/>
                <a:gdLst>
                  <a:gd name="T0" fmla="*/ 0 w 170"/>
                  <a:gd name="T1" fmla="*/ 708 h 709"/>
                  <a:gd name="T2" fmla="*/ 14 w 170"/>
                  <a:gd name="T3" fmla="*/ 704 h 709"/>
                  <a:gd name="T4" fmla="*/ 24 w 170"/>
                  <a:gd name="T5" fmla="*/ 692 h 709"/>
                  <a:gd name="T6" fmla="*/ 27 w 170"/>
                  <a:gd name="T7" fmla="*/ 675 h 709"/>
                  <a:gd name="T8" fmla="*/ 31 w 170"/>
                  <a:gd name="T9" fmla="*/ 649 h 709"/>
                  <a:gd name="T10" fmla="*/ 85 w 170"/>
                  <a:gd name="T11" fmla="*/ 57 h 709"/>
                  <a:gd name="T12" fmla="*/ 90 w 170"/>
                  <a:gd name="T13" fmla="*/ 24 h 709"/>
                  <a:gd name="T14" fmla="*/ 94 w 170"/>
                  <a:gd name="T15" fmla="*/ 14 h 709"/>
                  <a:gd name="T16" fmla="*/ 105 w 170"/>
                  <a:gd name="T17" fmla="*/ 4 h 709"/>
                  <a:gd name="T18" fmla="*/ 114 w 170"/>
                  <a:gd name="T19" fmla="*/ 0 h 709"/>
                  <a:gd name="T20" fmla="*/ 126 w 170"/>
                  <a:gd name="T21" fmla="*/ 8 h 709"/>
                  <a:gd name="T22" fmla="*/ 133 w 170"/>
                  <a:gd name="T23" fmla="*/ 24 h 709"/>
                  <a:gd name="T24" fmla="*/ 169 w 170"/>
                  <a:gd name="T25" fmla="*/ 32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709">
                    <a:moveTo>
                      <a:pt x="0" y="708"/>
                    </a:moveTo>
                    <a:lnTo>
                      <a:pt x="14" y="704"/>
                    </a:lnTo>
                    <a:lnTo>
                      <a:pt x="24" y="692"/>
                    </a:lnTo>
                    <a:lnTo>
                      <a:pt x="27" y="675"/>
                    </a:lnTo>
                    <a:lnTo>
                      <a:pt x="31" y="649"/>
                    </a:lnTo>
                    <a:lnTo>
                      <a:pt x="85" y="57"/>
                    </a:lnTo>
                    <a:lnTo>
                      <a:pt x="90" y="24"/>
                    </a:lnTo>
                    <a:lnTo>
                      <a:pt x="94" y="14"/>
                    </a:lnTo>
                    <a:lnTo>
                      <a:pt x="105" y="4"/>
                    </a:lnTo>
                    <a:lnTo>
                      <a:pt x="114" y="0"/>
                    </a:lnTo>
                    <a:lnTo>
                      <a:pt x="126" y="8"/>
                    </a:lnTo>
                    <a:lnTo>
                      <a:pt x="133" y="24"/>
                    </a:lnTo>
                    <a:lnTo>
                      <a:pt x="169" y="328"/>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grpSp>
        <p:sp>
          <p:nvSpPr>
            <p:cNvPr id="96" name="Freeform 127"/>
            <p:cNvSpPr/>
            <p:nvPr/>
          </p:nvSpPr>
          <p:spPr bwMode="auto">
            <a:xfrm>
              <a:off x="5587966" y="5014813"/>
              <a:ext cx="108346" cy="431800"/>
            </a:xfrm>
            <a:custGeom>
              <a:avLst/>
              <a:gdLst>
                <a:gd name="T0" fmla="*/ 0 w 63"/>
                <a:gd name="T1" fmla="*/ 0 h 363"/>
                <a:gd name="T2" fmla="*/ 38 w 63"/>
                <a:gd name="T3" fmla="*/ 308 h 363"/>
                <a:gd name="T4" fmla="*/ 41 w 63"/>
                <a:gd name="T5" fmla="*/ 324 h 363"/>
                <a:gd name="T6" fmla="*/ 42 w 63"/>
                <a:gd name="T7" fmla="*/ 337 h 363"/>
                <a:gd name="T8" fmla="*/ 46 w 63"/>
                <a:gd name="T9" fmla="*/ 347 h 363"/>
                <a:gd name="T10" fmla="*/ 53 w 63"/>
                <a:gd name="T11" fmla="*/ 356 h 363"/>
                <a:gd name="T12" fmla="*/ 62 w 63"/>
                <a:gd name="T13" fmla="*/ 362 h 363"/>
              </a:gdLst>
              <a:ahLst/>
              <a:cxnLst>
                <a:cxn ang="0">
                  <a:pos x="T0" y="T1"/>
                </a:cxn>
                <a:cxn ang="0">
                  <a:pos x="T2" y="T3"/>
                </a:cxn>
                <a:cxn ang="0">
                  <a:pos x="T4" y="T5"/>
                </a:cxn>
                <a:cxn ang="0">
                  <a:pos x="T6" y="T7"/>
                </a:cxn>
                <a:cxn ang="0">
                  <a:pos x="T8" y="T9"/>
                </a:cxn>
                <a:cxn ang="0">
                  <a:pos x="T10" y="T11"/>
                </a:cxn>
                <a:cxn ang="0">
                  <a:pos x="T12" y="T13"/>
                </a:cxn>
              </a:cxnLst>
              <a:rect l="0" t="0" r="r" b="b"/>
              <a:pathLst>
                <a:path w="63" h="363">
                  <a:moveTo>
                    <a:pt x="0" y="0"/>
                  </a:moveTo>
                  <a:lnTo>
                    <a:pt x="38" y="308"/>
                  </a:lnTo>
                  <a:lnTo>
                    <a:pt x="41" y="324"/>
                  </a:lnTo>
                  <a:lnTo>
                    <a:pt x="42" y="337"/>
                  </a:lnTo>
                  <a:lnTo>
                    <a:pt x="46" y="347"/>
                  </a:lnTo>
                  <a:lnTo>
                    <a:pt x="53" y="356"/>
                  </a:lnTo>
                  <a:lnTo>
                    <a:pt x="62" y="362"/>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97" name="Freeform 128"/>
            <p:cNvSpPr/>
            <p:nvPr/>
          </p:nvSpPr>
          <p:spPr bwMode="auto">
            <a:xfrm>
              <a:off x="5698034" y="4614764"/>
              <a:ext cx="290644" cy="841375"/>
            </a:xfrm>
            <a:custGeom>
              <a:avLst/>
              <a:gdLst>
                <a:gd name="T0" fmla="*/ 0 w 169"/>
                <a:gd name="T1" fmla="*/ 708 h 709"/>
                <a:gd name="T2" fmla="*/ 14 w 169"/>
                <a:gd name="T3" fmla="*/ 704 h 709"/>
                <a:gd name="T4" fmla="*/ 24 w 169"/>
                <a:gd name="T5" fmla="*/ 692 h 709"/>
                <a:gd name="T6" fmla="*/ 27 w 169"/>
                <a:gd name="T7" fmla="*/ 675 h 709"/>
                <a:gd name="T8" fmla="*/ 31 w 169"/>
                <a:gd name="T9" fmla="*/ 649 h 709"/>
                <a:gd name="T10" fmla="*/ 84 w 169"/>
                <a:gd name="T11" fmla="*/ 57 h 709"/>
                <a:gd name="T12" fmla="*/ 89 w 169"/>
                <a:gd name="T13" fmla="*/ 24 h 709"/>
                <a:gd name="T14" fmla="*/ 94 w 169"/>
                <a:gd name="T15" fmla="*/ 14 h 709"/>
                <a:gd name="T16" fmla="*/ 104 w 169"/>
                <a:gd name="T17" fmla="*/ 4 h 709"/>
                <a:gd name="T18" fmla="*/ 113 w 169"/>
                <a:gd name="T19" fmla="*/ 0 h 709"/>
                <a:gd name="T20" fmla="*/ 125 w 169"/>
                <a:gd name="T21" fmla="*/ 8 h 709"/>
                <a:gd name="T22" fmla="*/ 132 w 169"/>
                <a:gd name="T23" fmla="*/ 24 h 709"/>
                <a:gd name="T24" fmla="*/ 168 w 169"/>
                <a:gd name="T25" fmla="*/ 32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709">
                  <a:moveTo>
                    <a:pt x="0" y="708"/>
                  </a:moveTo>
                  <a:lnTo>
                    <a:pt x="14" y="704"/>
                  </a:lnTo>
                  <a:lnTo>
                    <a:pt x="24" y="692"/>
                  </a:lnTo>
                  <a:lnTo>
                    <a:pt x="27" y="675"/>
                  </a:lnTo>
                  <a:lnTo>
                    <a:pt x="31" y="649"/>
                  </a:lnTo>
                  <a:lnTo>
                    <a:pt x="84" y="57"/>
                  </a:lnTo>
                  <a:lnTo>
                    <a:pt x="89" y="24"/>
                  </a:lnTo>
                  <a:lnTo>
                    <a:pt x="94" y="14"/>
                  </a:lnTo>
                  <a:lnTo>
                    <a:pt x="104" y="4"/>
                  </a:lnTo>
                  <a:lnTo>
                    <a:pt x="113" y="0"/>
                  </a:lnTo>
                  <a:lnTo>
                    <a:pt x="125" y="8"/>
                  </a:lnTo>
                  <a:lnTo>
                    <a:pt x="132" y="24"/>
                  </a:lnTo>
                  <a:lnTo>
                    <a:pt x="168" y="328"/>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grpSp>
          <p:nvGrpSpPr>
            <p:cNvPr id="98" name="Group 129"/>
            <p:cNvGrpSpPr/>
            <p:nvPr/>
          </p:nvGrpSpPr>
          <p:grpSpPr bwMode="auto">
            <a:xfrm>
              <a:off x="5988678" y="4603652"/>
              <a:ext cx="808302" cy="846137"/>
              <a:chOff x="3365" y="3256"/>
              <a:chExt cx="470" cy="713"/>
            </a:xfrm>
          </p:grpSpPr>
          <p:grpSp>
            <p:nvGrpSpPr>
              <p:cNvPr id="116" name="Group 130"/>
              <p:cNvGrpSpPr/>
              <p:nvPr/>
            </p:nvGrpSpPr>
            <p:grpSpPr bwMode="auto">
              <a:xfrm>
                <a:off x="3365" y="3256"/>
                <a:ext cx="233" cy="713"/>
                <a:chOff x="3365" y="3256"/>
                <a:chExt cx="233" cy="713"/>
              </a:xfrm>
            </p:grpSpPr>
            <p:sp>
              <p:nvSpPr>
                <p:cNvPr id="120" name="Freeform 131"/>
                <p:cNvSpPr/>
                <p:nvPr/>
              </p:nvSpPr>
              <p:spPr bwMode="auto">
                <a:xfrm>
                  <a:off x="3365" y="3606"/>
                  <a:ext cx="66" cy="363"/>
                </a:xfrm>
                <a:custGeom>
                  <a:avLst/>
                  <a:gdLst>
                    <a:gd name="T0" fmla="*/ 0 w 66"/>
                    <a:gd name="T1" fmla="*/ 0 h 363"/>
                    <a:gd name="T2" fmla="*/ 40 w 66"/>
                    <a:gd name="T3" fmla="*/ 308 h 363"/>
                    <a:gd name="T4" fmla="*/ 43 w 66"/>
                    <a:gd name="T5" fmla="*/ 324 h 363"/>
                    <a:gd name="T6" fmla="*/ 44 w 66"/>
                    <a:gd name="T7" fmla="*/ 337 h 363"/>
                    <a:gd name="T8" fmla="*/ 48 w 66"/>
                    <a:gd name="T9" fmla="*/ 347 h 363"/>
                    <a:gd name="T10" fmla="*/ 56 w 66"/>
                    <a:gd name="T11" fmla="*/ 356 h 363"/>
                    <a:gd name="T12" fmla="*/ 65 w 66"/>
                    <a:gd name="T13" fmla="*/ 362 h 363"/>
                  </a:gdLst>
                  <a:ahLst/>
                  <a:cxnLst>
                    <a:cxn ang="0">
                      <a:pos x="T0" y="T1"/>
                    </a:cxn>
                    <a:cxn ang="0">
                      <a:pos x="T2" y="T3"/>
                    </a:cxn>
                    <a:cxn ang="0">
                      <a:pos x="T4" y="T5"/>
                    </a:cxn>
                    <a:cxn ang="0">
                      <a:pos x="T6" y="T7"/>
                    </a:cxn>
                    <a:cxn ang="0">
                      <a:pos x="T8" y="T9"/>
                    </a:cxn>
                    <a:cxn ang="0">
                      <a:pos x="T10" y="T11"/>
                    </a:cxn>
                    <a:cxn ang="0">
                      <a:pos x="T12" y="T13"/>
                    </a:cxn>
                  </a:cxnLst>
                  <a:rect l="0" t="0" r="r" b="b"/>
                  <a:pathLst>
                    <a:path w="66" h="363">
                      <a:moveTo>
                        <a:pt x="0" y="0"/>
                      </a:moveTo>
                      <a:lnTo>
                        <a:pt x="40" y="308"/>
                      </a:lnTo>
                      <a:lnTo>
                        <a:pt x="43" y="324"/>
                      </a:lnTo>
                      <a:lnTo>
                        <a:pt x="44" y="337"/>
                      </a:lnTo>
                      <a:lnTo>
                        <a:pt x="48" y="347"/>
                      </a:lnTo>
                      <a:lnTo>
                        <a:pt x="56" y="356"/>
                      </a:lnTo>
                      <a:lnTo>
                        <a:pt x="65" y="362"/>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121" name="Freeform 132"/>
                <p:cNvSpPr/>
                <p:nvPr/>
              </p:nvSpPr>
              <p:spPr bwMode="auto">
                <a:xfrm>
                  <a:off x="3432" y="3256"/>
                  <a:ext cx="166" cy="709"/>
                </a:xfrm>
                <a:custGeom>
                  <a:avLst/>
                  <a:gdLst>
                    <a:gd name="T0" fmla="*/ 0 w 166"/>
                    <a:gd name="T1" fmla="*/ 708 h 709"/>
                    <a:gd name="T2" fmla="*/ 14 w 166"/>
                    <a:gd name="T3" fmla="*/ 704 h 709"/>
                    <a:gd name="T4" fmla="*/ 24 w 166"/>
                    <a:gd name="T5" fmla="*/ 692 h 709"/>
                    <a:gd name="T6" fmla="*/ 27 w 166"/>
                    <a:gd name="T7" fmla="*/ 675 h 709"/>
                    <a:gd name="T8" fmla="*/ 30 w 166"/>
                    <a:gd name="T9" fmla="*/ 649 h 709"/>
                    <a:gd name="T10" fmla="*/ 83 w 166"/>
                    <a:gd name="T11" fmla="*/ 57 h 709"/>
                    <a:gd name="T12" fmla="*/ 88 w 166"/>
                    <a:gd name="T13" fmla="*/ 24 h 709"/>
                    <a:gd name="T14" fmla="*/ 92 w 166"/>
                    <a:gd name="T15" fmla="*/ 14 h 709"/>
                    <a:gd name="T16" fmla="*/ 102 w 166"/>
                    <a:gd name="T17" fmla="*/ 4 h 709"/>
                    <a:gd name="T18" fmla="*/ 111 w 166"/>
                    <a:gd name="T19" fmla="*/ 0 h 709"/>
                    <a:gd name="T20" fmla="*/ 123 w 166"/>
                    <a:gd name="T21" fmla="*/ 8 h 709"/>
                    <a:gd name="T22" fmla="*/ 130 w 166"/>
                    <a:gd name="T23" fmla="*/ 24 h 709"/>
                    <a:gd name="T24" fmla="*/ 165 w 166"/>
                    <a:gd name="T25" fmla="*/ 32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709">
                      <a:moveTo>
                        <a:pt x="0" y="708"/>
                      </a:moveTo>
                      <a:lnTo>
                        <a:pt x="14" y="704"/>
                      </a:lnTo>
                      <a:lnTo>
                        <a:pt x="24" y="692"/>
                      </a:lnTo>
                      <a:lnTo>
                        <a:pt x="27" y="675"/>
                      </a:lnTo>
                      <a:lnTo>
                        <a:pt x="30" y="649"/>
                      </a:lnTo>
                      <a:lnTo>
                        <a:pt x="83" y="57"/>
                      </a:lnTo>
                      <a:lnTo>
                        <a:pt x="88" y="24"/>
                      </a:lnTo>
                      <a:lnTo>
                        <a:pt x="92" y="14"/>
                      </a:lnTo>
                      <a:lnTo>
                        <a:pt x="102" y="4"/>
                      </a:lnTo>
                      <a:lnTo>
                        <a:pt x="111" y="0"/>
                      </a:lnTo>
                      <a:lnTo>
                        <a:pt x="123" y="8"/>
                      </a:lnTo>
                      <a:lnTo>
                        <a:pt x="130" y="24"/>
                      </a:lnTo>
                      <a:lnTo>
                        <a:pt x="165" y="328"/>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grpSp>
          <p:grpSp>
            <p:nvGrpSpPr>
              <p:cNvPr id="117" name="Group 133"/>
              <p:cNvGrpSpPr/>
              <p:nvPr/>
            </p:nvGrpSpPr>
            <p:grpSpPr bwMode="auto">
              <a:xfrm>
                <a:off x="3600" y="3256"/>
                <a:ext cx="235" cy="713"/>
                <a:chOff x="3600" y="3256"/>
                <a:chExt cx="235" cy="713"/>
              </a:xfrm>
            </p:grpSpPr>
            <p:sp>
              <p:nvSpPr>
                <p:cNvPr id="118" name="Freeform 134"/>
                <p:cNvSpPr/>
                <p:nvPr/>
              </p:nvSpPr>
              <p:spPr bwMode="auto">
                <a:xfrm>
                  <a:off x="3600" y="3606"/>
                  <a:ext cx="68" cy="363"/>
                </a:xfrm>
                <a:custGeom>
                  <a:avLst/>
                  <a:gdLst>
                    <a:gd name="T0" fmla="*/ 0 w 68"/>
                    <a:gd name="T1" fmla="*/ 0 h 363"/>
                    <a:gd name="T2" fmla="*/ 41 w 68"/>
                    <a:gd name="T3" fmla="*/ 308 h 363"/>
                    <a:gd name="T4" fmla="*/ 44 w 68"/>
                    <a:gd name="T5" fmla="*/ 324 h 363"/>
                    <a:gd name="T6" fmla="*/ 46 w 68"/>
                    <a:gd name="T7" fmla="*/ 337 h 363"/>
                    <a:gd name="T8" fmla="*/ 49 w 68"/>
                    <a:gd name="T9" fmla="*/ 347 h 363"/>
                    <a:gd name="T10" fmla="*/ 57 w 68"/>
                    <a:gd name="T11" fmla="*/ 356 h 363"/>
                    <a:gd name="T12" fmla="*/ 67 w 68"/>
                    <a:gd name="T13" fmla="*/ 362 h 363"/>
                  </a:gdLst>
                  <a:ahLst/>
                  <a:cxnLst>
                    <a:cxn ang="0">
                      <a:pos x="T0" y="T1"/>
                    </a:cxn>
                    <a:cxn ang="0">
                      <a:pos x="T2" y="T3"/>
                    </a:cxn>
                    <a:cxn ang="0">
                      <a:pos x="T4" y="T5"/>
                    </a:cxn>
                    <a:cxn ang="0">
                      <a:pos x="T6" y="T7"/>
                    </a:cxn>
                    <a:cxn ang="0">
                      <a:pos x="T8" y="T9"/>
                    </a:cxn>
                    <a:cxn ang="0">
                      <a:pos x="T10" y="T11"/>
                    </a:cxn>
                    <a:cxn ang="0">
                      <a:pos x="T12" y="T13"/>
                    </a:cxn>
                  </a:cxnLst>
                  <a:rect l="0" t="0" r="r" b="b"/>
                  <a:pathLst>
                    <a:path w="68" h="363">
                      <a:moveTo>
                        <a:pt x="0" y="0"/>
                      </a:moveTo>
                      <a:lnTo>
                        <a:pt x="41" y="308"/>
                      </a:lnTo>
                      <a:lnTo>
                        <a:pt x="44" y="324"/>
                      </a:lnTo>
                      <a:lnTo>
                        <a:pt x="46" y="337"/>
                      </a:lnTo>
                      <a:lnTo>
                        <a:pt x="49" y="347"/>
                      </a:lnTo>
                      <a:lnTo>
                        <a:pt x="57" y="356"/>
                      </a:lnTo>
                      <a:lnTo>
                        <a:pt x="67" y="362"/>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119" name="Freeform 135"/>
                <p:cNvSpPr/>
                <p:nvPr/>
              </p:nvSpPr>
              <p:spPr bwMode="auto">
                <a:xfrm>
                  <a:off x="3669" y="3256"/>
                  <a:ext cx="166" cy="709"/>
                </a:xfrm>
                <a:custGeom>
                  <a:avLst/>
                  <a:gdLst>
                    <a:gd name="T0" fmla="*/ 0 w 166"/>
                    <a:gd name="T1" fmla="*/ 708 h 709"/>
                    <a:gd name="T2" fmla="*/ 14 w 166"/>
                    <a:gd name="T3" fmla="*/ 704 h 709"/>
                    <a:gd name="T4" fmla="*/ 24 w 166"/>
                    <a:gd name="T5" fmla="*/ 692 h 709"/>
                    <a:gd name="T6" fmla="*/ 27 w 166"/>
                    <a:gd name="T7" fmla="*/ 675 h 709"/>
                    <a:gd name="T8" fmla="*/ 30 w 166"/>
                    <a:gd name="T9" fmla="*/ 649 h 709"/>
                    <a:gd name="T10" fmla="*/ 83 w 166"/>
                    <a:gd name="T11" fmla="*/ 57 h 709"/>
                    <a:gd name="T12" fmla="*/ 88 w 166"/>
                    <a:gd name="T13" fmla="*/ 24 h 709"/>
                    <a:gd name="T14" fmla="*/ 92 w 166"/>
                    <a:gd name="T15" fmla="*/ 14 h 709"/>
                    <a:gd name="T16" fmla="*/ 102 w 166"/>
                    <a:gd name="T17" fmla="*/ 4 h 709"/>
                    <a:gd name="T18" fmla="*/ 111 w 166"/>
                    <a:gd name="T19" fmla="*/ 0 h 709"/>
                    <a:gd name="T20" fmla="*/ 123 w 166"/>
                    <a:gd name="T21" fmla="*/ 8 h 709"/>
                    <a:gd name="T22" fmla="*/ 130 w 166"/>
                    <a:gd name="T23" fmla="*/ 24 h 709"/>
                    <a:gd name="T24" fmla="*/ 165 w 166"/>
                    <a:gd name="T25" fmla="*/ 32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709">
                      <a:moveTo>
                        <a:pt x="0" y="708"/>
                      </a:moveTo>
                      <a:lnTo>
                        <a:pt x="14" y="704"/>
                      </a:lnTo>
                      <a:lnTo>
                        <a:pt x="24" y="692"/>
                      </a:lnTo>
                      <a:lnTo>
                        <a:pt x="27" y="675"/>
                      </a:lnTo>
                      <a:lnTo>
                        <a:pt x="30" y="649"/>
                      </a:lnTo>
                      <a:lnTo>
                        <a:pt x="83" y="57"/>
                      </a:lnTo>
                      <a:lnTo>
                        <a:pt x="88" y="24"/>
                      </a:lnTo>
                      <a:lnTo>
                        <a:pt x="92" y="14"/>
                      </a:lnTo>
                      <a:lnTo>
                        <a:pt x="102" y="4"/>
                      </a:lnTo>
                      <a:lnTo>
                        <a:pt x="111" y="0"/>
                      </a:lnTo>
                      <a:lnTo>
                        <a:pt x="123" y="8"/>
                      </a:lnTo>
                      <a:lnTo>
                        <a:pt x="130" y="24"/>
                      </a:lnTo>
                      <a:lnTo>
                        <a:pt x="165" y="328"/>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grpSp>
        </p:grpSp>
        <p:grpSp>
          <p:nvGrpSpPr>
            <p:cNvPr id="99" name="Group 136"/>
            <p:cNvGrpSpPr/>
            <p:nvPr/>
          </p:nvGrpSpPr>
          <p:grpSpPr bwMode="auto">
            <a:xfrm>
              <a:off x="6793540" y="4592539"/>
              <a:ext cx="402431" cy="847725"/>
              <a:chOff x="3833" y="3247"/>
              <a:chExt cx="234" cy="713"/>
            </a:xfrm>
          </p:grpSpPr>
          <p:sp>
            <p:nvSpPr>
              <p:cNvPr id="114" name="Freeform 137"/>
              <p:cNvSpPr/>
              <p:nvPr/>
            </p:nvSpPr>
            <p:spPr bwMode="auto">
              <a:xfrm>
                <a:off x="3833" y="3597"/>
                <a:ext cx="64" cy="363"/>
              </a:xfrm>
              <a:custGeom>
                <a:avLst/>
                <a:gdLst>
                  <a:gd name="T0" fmla="*/ 0 w 64"/>
                  <a:gd name="T1" fmla="*/ 0 h 363"/>
                  <a:gd name="T2" fmla="*/ 39 w 64"/>
                  <a:gd name="T3" fmla="*/ 308 h 363"/>
                  <a:gd name="T4" fmla="*/ 41 w 64"/>
                  <a:gd name="T5" fmla="*/ 324 h 363"/>
                  <a:gd name="T6" fmla="*/ 43 w 64"/>
                  <a:gd name="T7" fmla="*/ 337 h 363"/>
                  <a:gd name="T8" fmla="*/ 46 w 64"/>
                  <a:gd name="T9" fmla="*/ 347 h 363"/>
                  <a:gd name="T10" fmla="*/ 54 w 64"/>
                  <a:gd name="T11" fmla="*/ 356 h 363"/>
                  <a:gd name="T12" fmla="*/ 63 w 64"/>
                  <a:gd name="T13" fmla="*/ 362 h 363"/>
                </a:gdLst>
                <a:ahLst/>
                <a:cxnLst>
                  <a:cxn ang="0">
                    <a:pos x="T0" y="T1"/>
                  </a:cxn>
                  <a:cxn ang="0">
                    <a:pos x="T2" y="T3"/>
                  </a:cxn>
                  <a:cxn ang="0">
                    <a:pos x="T4" y="T5"/>
                  </a:cxn>
                  <a:cxn ang="0">
                    <a:pos x="T6" y="T7"/>
                  </a:cxn>
                  <a:cxn ang="0">
                    <a:pos x="T8" y="T9"/>
                  </a:cxn>
                  <a:cxn ang="0">
                    <a:pos x="T10" y="T11"/>
                  </a:cxn>
                  <a:cxn ang="0">
                    <a:pos x="T12" y="T13"/>
                  </a:cxn>
                </a:cxnLst>
                <a:rect l="0" t="0" r="r" b="b"/>
                <a:pathLst>
                  <a:path w="64" h="363">
                    <a:moveTo>
                      <a:pt x="0" y="0"/>
                    </a:moveTo>
                    <a:lnTo>
                      <a:pt x="39" y="308"/>
                    </a:lnTo>
                    <a:lnTo>
                      <a:pt x="41" y="324"/>
                    </a:lnTo>
                    <a:lnTo>
                      <a:pt x="43" y="337"/>
                    </a:lnTo>
                    <a:lnTo>
                      <a:pt x="46" y="347"/>
                    </a:lnTo>
                    <a:lnTo>
                      <a:pt x="54" y="356"/>
                    </a:lnTo>
                    <a:lnTo>
                      <a:pt x="63" y="362"/>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115" name="Freeform 138"/>
              <p:cNvSpPr/>
              <p:nvPr/>
            </p:nvSpPr>
            <p:spPr bwMode="auto">
              <a:xfrm>
                <a:off x="3898" y="3247"/>
                <a:ext cx="169" cy="709"/>
              </a:xfrm>
              <a:custGeom>
                <a:avLst/>
                <a:gdLst>
                  <a:gd name="T0" fmla="*/ 0 w 169"/>
                  <a:gd name="T1" fmla="*/ 708 h 709"/>
                  <a:gd name="T2" fmla="*/ 14 w 169"/>
                  <a:gd name="T3" fmla="*/ 704 h 709"/>
                  <a:gd name="T4" fmla="*/ 24 w 169"/>
                  <a:gd name="T5" fmla="*/ 692 h 709"/>
                  <a:gd name="T6" fmla="*/ 27 w 169"/>
                  <a:gd name="T7" fmla="*/ 675 h 709"/>
                  <a:gd name="T8" fmla="*/ 31 w 169"/>
                  <a:gd name="T9" fmla="*/ 649 h 709"/>
                  <a:gd name="T10" fmla="*/ 84 w 169"/>
                  <a:gd name="T11" fmla="*/ 57 h 709"/>
                  <a:gd name="T12" fmla="*/ 89 w 169"/>
                  <a:gd name="T13" fmla="*/ 24 h 709"/>
                  <a:gd name="T14" fmla="*/ 94 w 169"/>
                  <a:gd name="T15" fmla="*/ 14 h 709"/>
                  <a:gd name="T16" fmla="*/ 104 w 169"/>
                  <a:gd name="T17" fmla="*/ 4 h 709"/>
                  <a:gd name="T18" fmla="*/ 113 w 169"/>
                  <a:gd name="T19" fmla="*/ 0 h 709"/>
                  <a:gd name="T20" fmla="*/ 125 w 169"/>
                  <a:gd name="T21" fmla="*/ 8 h 709"/>
                  <a:gd name="T22" fmla="*/ 132 w 169"/>
                  <a:gd name="T23" fmla="*/ 24 h 709"/>
                  <a:gd name="T24" fmla="*/ 168 w 169"/>
                  <a:gd name="T25" fmla="*/ 32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709">
                    <a:moveTo>
                      <a:pt x="0" y="708"/>
                    </a:moveTo>
                    <a:lnTo>
                      <a:pt x="14" y="704"/>
                    </a:lnTo>
                    <a:lnTo>
                      <a:pt x="24" y="692"/>
                    </a:lnTo>
                    <a:lnTo>
                      <a:pt x="27" y="675"/>
                    </a:lnTo>
                    <a:lnTo>
                      <a:pt x="31" y="649"/>
                    </a:lnTo>
                    <a:lnTo>
                      <a:pt x="84" y="57"/>
                    </a:lnTo>
                    <a:lnTo>
                      <a:pt x="89" y="24"/>
                    </a:lnTo>
                    <a:lnTo>
                      <a:pt x="94" y="14"/>
                    </a:lnTo>
                    <a:lnTo>
                      <a:pt x="104" y="4"/>
                    </a:lnTo>
                    <a:lnTo>
                      <a:pt x="113" y="0"/>
                    </a:lnTo>
                    <a:lnTo>
                      <a:pt x="125" y="8"/>
                    </a:lnTo>
                    <a:lnTo>
                      <a:pt x="132" y="24"/>
                    </a:lnTo>
                    <a:lnTo>
                      <a:pt x="168" y="328"/>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grpSp>
        <p:sp>
          <p:nvSpPr>
            <p:cNvPr id="100" name="Freeform 139"/>
            <p:cNvSpPr/>
            <p:nvPr/>
          </p:nvSpPr>
          <p:spPr bwMode="auto">
            <a:xfrm>
              <a:off x="7197691" y="5008464"/>
              <a:ext cx="110067" cy="430213"/>
            </a:xfrm>
            <a:custGeom>
              <a:avLst/>
              <a:gdLst>
                <a:gd name="T0" fmla="*/ 0 w 64"/>
                <a:gd name="T1" fmla="*/ 0 h 271"/>
                <a:gd name="T2" fmla="*/ 40 w 64"/>
                <a:gd name="T3" fmla="*/ 231 h 271"/>
                <a:gd name="T4" fmla="*/ 42 w 64"/>
                <a:gd name="T5" fmla="*/ 243 h 271"/>
                <a:gd name="T6" fmla="*/ 44 w 64"/>
                <a:gd name="T7" fmla="*/ 253 h 271"/>
                <a:gd name="T8" fmla="*/ 55 w 64"/>
                <a:gd name="T9" fmla="*/ 267 h 271"/>
                <a:gd name="T10" fmla="*/ 64 w 64"/>
                <a:gd name="T11" fmla="*/ 271 h 271"/>
              </a:gdLst>
              <a:ahLst/>
              <a:cxnLst>
                <a:cxn ang="0">
                  <a:pos x="T0" y="T1"/>
                </a:cxn>
                <a:cxn ang="0">
                  <a:pos x="T2" y="T3"/>
                </a:cxn>
                <a:cxn ang="0">
                  <a:pos x="T4" y="T5"/>
                </a:cxn>
                <a:cxn ang="0">
                  <a:pos x="T6" y="T7"/>
                </a:cxn>
                <a:cxn ang="0">
                  <a:pos x="T8" y="T9"/>
                </a:cxn>
                <a:cxn ang="0">
                  <a:pos x="T10" y="T11"/>
                </a:cxn>
              </a:cxnLst>
              <a:rect l="0" t="0" r="r" b="b"/>
              <a:pathLst>
                <a:path w="64" h="271">
                  <a:moveTo>
                    <a:pt x="0" y="0"/>
                  </a:moveTo>
                  <a:lnTo>
                    <a:pt x="40" y="231"/>
                  </a:lnTo>
                  <a:lnTo>
                    <a:pt x="42" y="243"/>
                  </a:lnTo>
                  <a:lnTo>
                    <a:pt x="44" y="253"/>
                  </a:lnTo>
                  <a:lnTo>
                    <a:pt x="55" y="267"/>
                  </a:lnTo>
                  <a:lnTo>
                    <a:pt x="64" y="271"/>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101" name="Freeform 140"/>
            <p:cNvSpPr/>
            <p:nvPr/>
          </p:nvSpPr>
          <p:spPr bwMode="auto">
            <a:xfrm>
              <a:off x="7311198" y="4592539"/>
              <a:ext cx="304403" cy="841375"/>
            </a:xfrm>
            <a:custGeom>
              <a:avLst/>
              <a:gdLst>
                <a:gd name="T0" fmla="*/ 0 w 177"/>
                <a:gd name="T1" fmla="*/ 530 h 530"/>
                <a:gd name="T2" fmla="*/ 14 w 177"/>
                <a:gd name="T3" fmla="*/ 527 h 530"/>
                <a:gd name="T4" fmla="*/ 24 w 177"/>
                <a:gd name="T5" fmla="*/ 518 h 530"/>
                <a:gd name="T6" fmla="*/ 27 w 177"/>
                <a:gd name="T7" fmla="*/ 506 h 530"/>
                <a:gd name="T8" fmla="*/ 31 w 177"/>
                <a:gd name="T9" fmla="*/ 486 h 530"/>
                <a:gd name="T10" fmla="*/ 84 w 177"/>
                <a:gd name="T11" fmla="*/ 43 h 530"/>
                <a:gd name="T12" fmla="*/ 89 w 177"/>
                <a:gd name="T13" fmla="*/ 18 h 530"/>
                <a:gd name="T14" fmla="*/ 94 w 177"/>
                <a:gd name="T15" fmla="*/ 10 h 530"/>
                <a:gd name="T16" fmla="*/ 104 w 177"/>
                <a:gd name="T17" fmla="*/ 3 h 530"/>
                <a:gd name="T18" fmla="*/ 113 w 177"/>
                <a:gd name="T19" fmla="*/ 0 h 530"/>
                <a:gd name="T20" fmla="*/ 125 w 177"/>
                <a:gd name="T21" fmla="*/ 6 h 530"/>
                <a:gd name="T22" fmla="*/ 132 w 177"/>
                <a:gd name="T23" fmla="*/ 18 h 530"/>
                <a:gd name="T24" fmla="*/ 177 w 177"/>
                <a:gd name="T25" fmla="*/ 280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7" h="530">
                  <a:moveTo>
                    <a:pt x="0" y="530"/>
                  </a:moveTo>
                  <a:lnTo>
                    <a:pt x="14" y="527"/>
                  </a:lnTo>
                  <a:lnTo>
                    <a:pt x="24" y="518"/>
                  </a:lnTo>
                  <a:lnTo>
                    <a:pt x="27" y="506"/>
                  </a:lnTo>
                  <a:lnTo>
                    <a:pt x="31" y="486"/>
                  </a:lnTo>
                  <a:lnTo>
                    <a:pt x="84" y="43"/>
                  </a:lnTo>
                  <a:lnTo>
                    <a:pt x="89" y="18"/>
                  </a:lnTo>
                  <a:lnTo>
                    <a:pt x="94" y="10"/>
                  </a:lnTo>
                  <a:lnTo>
                    <a:pt x="104" y="3"/>
                  </a:lnTo>
                  <a:lnTo>
                    <a:pt x="113" y="0"/>
                  </a:lnTo>
                  <a:lnTo>
                    <a:pt x="125" y="6"/>
                  </a:lnTo>
                  <a:lnTo>
                    <a:pt x="132" y="18"/>
                  </a:lnTo>
                  <a:lnTo>
                    <a:pt x="177" y="2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grpSp>
          <p:nvGrpSpPr>
            <p:cNvPr id="102" name="Group 141"/>
            <p:cNvGrpSpPr/>
            <p:nvPr/>
          </p:nvGrpSpPr>
          <p:grpSpPr bwMode="auto">
            <a:xfrm>
              <a:off x="7625919" y="4595714"/>
              <a:ext cx="818621" cy="847725"/>
              <a:chOff x="4317" y="3250"/>
              <a:chExt cx="476" cy="713"/>
            </a:xfrm>
          </p:grpSpPr>
          <p:grpSp>
            <p:nvGrpSpPr>
              <p:cNvPr id="108" name="Group 142"/>
              <p:cNvGrpSpPr/>
              <p:nvPr/>
            </p:nvGrpSpPr>
            <p:grpSpPr bwMode="auto">
              <a:xfrm>
                <a:off x="4317" y="3250"/>
                <a:ext cx="238" cy="713"/>
                <a:chOff x="4317" y="3250"/>
                <a:chExt cx="238" cy="713"/>
              </a:xfrm>
            </p:grpSpPr>
            <p:sp>
              <p:nvSpPr>
                <p:cNvPr id="112" name="Freeform 143"/>
                <p:cNvSpPr/>
                <p:nvPr/>
              </p:nvSpPr>
              <p:spPr bwMode="auto">
                <a:xfrm>
                  <a:off x="4317" y="3250"/>
                  <a:ext cx="65" cy="363"/>
                </a:xfrm>
                <a:custGeom>
                  <a:avLst/>
                  <a:gdLst>
                    <a:gd name="T0" fmla="*/ 0 w 65"/>
                    <a:gd name="T1" fmla="*/ 362 h 363"/>
                    <a:gd name="T2" fmla="*/ 40 w 65"/>
                    <a:gd name="T3" fmla="*/ 54 h 363"/>
                    <a:gd name="T4" fmla="*/ 42 w 65"/>
                    <a:gd name="T5" fmla="*/ 38 h 363"/>
                    <a:gd name="T6" fmla="*/ 44 w 65"/>
                    <a:gd name="T7" fmla="*/ 25 h 363"/>
                    <a:gd name="T8" fmla="*/ 47 w 65"/>
                    <a:gd name="T9" fmla="*/ 15 h 363"/>
                    <a:gd name="T10" fmla="*/ 55 w 65"/>
                    <a:gd name="T11" fmla="*/ 6 h 363"/>
                    <a:gd name="T12" fmla="*/ 64 w 6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5" h="363">
                      <a:moveTo>
                        <a:pt x="0" y="362"/>
                      </a:moveTo>
                      <a:lnTo>
                        <a:pt x="40" y="54"/>
                      </a:lnTo>
                      <a:lnTo>
                        <a:pt x="42" y="38"/>
                      </a:lnTo>
                      <a:lnTo>
                        <a:pt x="44" y="25"/>
                      </a:lnTo>
                      <a:lnTo>
                        <a:pt x="47" y="15"/>
                      </a:lnTo>
                      <a:lnTo>
                        <a:pt x="55" y="6"/>
                      </a:lnTo>
                      <a:lnTo>
                        <a:pt x="64"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113" name="Freeform 144"/>
                <p:cNvSpPr/>
                <p:nvPr/>
              </p:nvSpPr>
              <p:spPr bwMode="auto">
                <a:xfrm>
                  <a:off x="4383" y="3254"/>
                  <a:ext cx="172" cy="709"/>
                </a:xfrm>
                <a:custGeom>
                  <a:avLst/>
                  <a:gdLst>
                    <a:gd name="T0" fmla="*/ 0 w 172"/>
                    <a:gd name="T1" fmla="*/ 0 h 709"/>
                    <a:gd name="T2" fmla="*/ 14 w 172"/>
                    <a:gd name="T3" fmla="*/ 4 h 709"/>
                    <a:gd name="T4" fmla="*/ 24 w 172"/>
                    <a:gd name="T5" fmla="*/ 16 h 709"/>
                    <a:gd name="T6" fmla="*/ 28 w 172"/>
                    <a:gd name="T7" fmla="*/ 33 h 709"/>
                    <a:gd name="T8" fmla="*/ 31 w 172"/>
                    <a:gd name="T9" fmla="*/ 59 h 709"/>
                    <a:gd name="T10" fmla="*/ 86 w 172"/>
                    <a:gd name="T11" fmla="*/ 651 h 709"/>
                    <a:gd name="T12" fmla="*/ 91 w 172"/>
                    <a:gd name="T13" fmla="*/ 684 h 709"/>
                    <a:gd name="T14" fmla="*/ 95 w 172"/>
                    <a:gd name="T15" fmla="*/ 694 h 709"/>
                    <a:gd name="T16" fmla="*/ 106 w 172"/>
                    <a:gd name="T17" fmla="*/ 704 h 709"/>
                    <a:gd name="T18" fmla="*/ 115 w 172"/>
                    <a:gd name="T19" fmla="*/ 708 h 709"/>
                    <a:gd name="T20" fmla="*/ 127 w 172"/>
                    <a:gd name="T21" fmla="*/ 700 h 709"/>
                    <a:gd name="T22" fmla="*/ 135 w 172"/>
                    <a:gd name="T23" fmla="*/ 684 h 709"/>
                    <a:gd name="T24" fmla="*/ 171 w 172"/>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09">
                      <a:moveTo>
                        <a:pt x="0" y="0"/>
                      </a:moveTo>
                      <a:lnTo>
                        <a:pt x="14" y="4"/>
                      </a:lnTo>
                      <a:lnTo>
                        <a:pt x="24" y="16"/>
                      </a:lnTo>
                      <a:lnTo>
                        <a:pt x="28" y="33"/>
                      </a:lnTo>
                      <a:lnTo>
                        <a:pt x="31" y="59"/>
                      </a:lnTo>
                      <a:lnTo>
                        <a:pt x="86" y="651"/>
                      </a:lnTo>
                      <a:lnTo>
                        <a:pt x="91" y="684"/>
                      </a:lnTo>
                      <a:lnTo>
                        <a:pt x="95" y="694"/>
                      </a:lnTo>
                      <a:lnTo>
                        <a:pt x="106" y="704"/>
                      </a:lnTo>
                      <a:lnTo>
                        <a:pt x="115" y="708"/>
                      </a:lnTo>
                      <a:lnTo>
                        <a:pt x="127" y="700"/>
                      </a:lnTo>
                      <a:lnTo>
                        <a:pt x="135" y="684"/>
                      </a:lnTo>
                      <a:lnTo>
                        <a:pt x="171"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grpSp>
          <p:grpSp>
            <p:nvGrpSpPr>
              <p:cNvPr id="109" name="Group 145"/>
              <p:cNvGrpSpPr/>
              <p:nvPr/>
            </p:nvGrpSpPr>
            <p:grpSpPr bwMode="auto">
              <a:xfrm>
                <a:off x="4557" y="3250"/>
                <a:ext cx="236" cy="713"/>
                <a:chOff x="4557" y="3250"/>
                <a:chExt cx="236" cy="713"/>
              </a:xfrm>
            </p:grpSpPr>
            <p:sp>
              <p:nvSpPr>
                <p:cNvPr id="110" name="Freeform 146"/>
                <p:cNvSpPr/>
                <p:nvPr/>
              </p:nvSpPr>
              <p:spPr bwMode="auto">
                <a:xfrm>
                  <a:off x="4557" y="3250"/>
                  <a:ext cx="64" cy="363"/>
                </a:xfrm>
                <a:custGeom>
                  <a:avLst/>
                  <a:gdLst>
                    <a:gd name="T0" fmla="*/ 0 w 64"/>
                    <a:gd name="T1" fmla="*/ 362 h 363"/>
                    <a:gd name="T2" fmla="*/ 39 w 64"/>
                    <a:gd name="T3" fmla="*/ 54 h 363"/>
                    <a:gd name="T4" fmla="*/ 41 w 64"/>
                    <a:gd name="T5" fmla="*/ 38 h 363"/>
                    <a:gd name="T6" fmla="*/ 43 w 64"/>
                    <a:gd name="T7" fmla="*/ 25 h 363"/>
                    <a:gd name="T8" fmla="*/ 46 w 64"/>
                    <a:gd name="T9" fmla="*/ 15 h 363"/>
                    <a:gd name="T10" fmla="*/ 54 w 64"/>
                    <a:gd name="T11" fmla="*/ 6 h 363"/>
                    <a:gd name="T12" fmla="*/ 63 w 6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4" h="363">
                      <a:moveTo>
                        <a:pt x="0" y="362"/>
                      </a:moveTo>
                      <a:lnTo>
                        <a:pt x="39" y="54"/>
                      </a:lnTo>
                      <a:lnTo>
                        <a:pt x="41" y="38"/>
                      </a:lnTo>
                      <a:lnTo>
                        <a:pt x="43" y="25"/>
                      </a:lnTo>
                      <a:lnTo>
                        <a:pt x="46" y="15"/>
                      </a:lnTo>
                      <a:lnTo>
                        <a:pt x="54" y="6"/>
                      </a:lnTo>
                      <a:lnTo>
                        <a:pt x="63"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111" name="Freeform 147"/>
                <p:cNvSpPr/>
                <p:nvPr/>
              </p:nvSpPr>
              <p:spPr bwMode="auto">
                <a:xfrm>
                  <a:off x="4622" y="3254"/>
                  <a:ext cx="171" cy="709"/>
                </a:xfrm>
                <a:custGeom>
                  <a:avLst/>
                  <a:gdLst>
                    <a:gd name="T0" fmla="*/ 0 w 171"/>
                    <a:gd name="T1" fmla="*/ 0 h 709"/>
                    <a:gd name="T2" fmla="*/ 14 w 171"/>
                    <a:gd name="T3" fmla="*/ 4 h 709"/>
                    <a:gd name="T4" fmla="*/ 24 w 171"/>
                    <a:gd name="T5" fmla="*/ 16 h 709"/>
                    <a:gd name="T6" fmla="*/ 28 w 171"/>
                    <a:gd name="T7" fmla="*/ 33 h 709"/>
                    <a:gd name="T8" fmla="*/ 31 w 171"/>
                    <a:gd name="T9" fmla="*/ 59 h 709"/>
                    <a:gd name="T10" fmla="*/ 85 w 171"/>
                    <a:gd name="T11" fmla="*/ 651 h 709"/>
                    <a:gd name="T12" fmla="*/ 90 w 171"/>
                    <a:gd name="T13" fmla="*/ 684 h 709"/>
                    <a:gd name="T14" fmla="*/ 95 w 171"/>
                    <a:gd name="T15" fmla="*/ 694 h 709"/>
                    <a:gd name="T16" fmla="*/ 106 w 171"/>
                    <a:gd name="T17" fmla="*/ 704 h 709"/>
                    <a:gd name="T18" fmla="*/ 115 w 171"/>
                    <a:gd name="T19" fmla="*/ 708 h 709"/>
                    <a:gd name="T20" fmla="*/ 126 w 171"/>
                    <a:gd name="T21" fmla="*/ 700 h 709"/>
                    <a:gd name="T22" fmla="*/ 134 w 171"/>
                    <a:gd name="T23" fmla="*/ 684 h 709"/>
                    <a:gd name="T24" fmla="*/ 170 w 171"/>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709">
                      <a:moveTo>
                        <a:pt x="0" y="0"/>
                      </a:moveTo>
                      <a:lnTo>
                        <a:pt x="14" y="4"/>
                      </a:lnTo>
                      <a:lnTo>
                        <a:pt x="24" y="16"/>
                      </a:lnTo>
                      <a:lnTo>
                        <a:pt x="28" y="33"/>
                      </a:lnTo>
                      <a:lnTo>
                        <a:pt x="31" y="59"/>
                      </a:lnTo>
                      <a:lnTo>
                        <a:pt x="85" y="651"/>
                      </a:lnTo>
                      <a:lnTo>
                        <a:pt x="90" y="684"/>
                      </a:lnTo>
                      <a:lnTo>
                        <a:pt x="95" y="694"/>
                      </a:lnTo>
                      <a:lnTo>
                        <a:pt x="106" y="704"/>
                      </a:lnTo>
                      <a:lnTo>
                        <a:pt x="115" y="708"/>
                      </a:lnTo>
                      <a:lnTo>
                        <a:pt x="126" y="700"/>
                      </a:lnTo>
                      <a:lnTo>
                        <a:pt x="134" y="684"/>
                      </a:lnTo>
                      <a:lnTo>
                        <a:pt x="170"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grpSp>
        </p:grpSp>
        <p:sp>
          <p:nvSpPr>
            <p:cNvPr id="103" name="Freeform 148"/>
            <p:cNvSpPr/>
            <p:nvPr/>
          </p:nvSpPr>
          <p:spPr bwMode="auto">
            <a:xfrm>
              <a:off x="8435941" y="4589363"/>
              <a:ext cx="122105" cy="490538"/>
            </a:xfrm>
            <a:custGeom>
              <a:avLst/>
              <a:gdLst>
                <a:gd name="T0" fmla="*/ 0 w 71"/>
                <a:gd name="T1" fmla="*/ 309 h 309"/>
                <a:gd name="T2" fmla="*/ 46 w 71"/>
                <a:gd name="T3" fmla="*/ 40 h 309"/>
                <a:gd name="T4" fmla="*/ 48 w 71"/>
                <a:gd name="T5" fmla="*/ 28 h 309"/>
                <a:gd name="T6" fmla="*/ 50 w 71"/>
                <a:gd name="T7" fmla="*/ 19 h 309"/>
                <a:gd name="T8" fmla="*/ 54 w 71"/>
                <a:gd name="T9" fmla="*/ 11 h 309"/>
                <a:gd name="T10" fmla="*/ 61 w 71"/>
                <a:gd name="T11" fmla="*/ 4 h 309"/>
                <a:gd name="T12" fmla="*/ 71 w 71"/>
                <a:gd name="T13" fmla="*/ 0 h 309"/>
              </a:gdLst>
              <a:ahLst/>
              <a:cxnLst>
                <a:cxn ang="0">
                  <a:pos x="T0" y="T1"/>
                </a:cxn>
                <a:cxn ang="0">
                  <a:pos x="T2" y="T3"/>
                </a:cxn>
                <a:cxn ang="0">
                  <a:pos x="T4" y="T5"/>
                </a:cxn>
                <a:cxn ang="0">
                  <a:pos x="T6" y="T7"/>
                </a:cxn>
                <a:cxn ang="0">
                  <a:pos x="T8" y="T9"/>
                </a:cxn>
                <a:cxn ang="0">
                  <a:pos x="T10" y="T11"/>
                </a:cxn>
                <a:cxn ang="0">
                  <a:pos x="T12" y="T13"/>
                </a:cxn>
              </a:cxnLst>
              <a:rect l="0" t="0" r="r" b="b"/>
              <a:pathLst>
                <a:path w="71" h="309">
                  <a:moveTo>
                    <a:pt x="0" y="309"/>
                  </a:moveTo>
                  <a:lnTo>
                    <a:pt x="46" y="40"/>
                  </a:lnTo>
                  <a:lnTo>
                    <a:pt x="48" y="28"/>
                  </a:lnTo>
                  <a:lnTo>
                    <a:pt x="50" y="19"/>
                  </a:lnTo>
                  <a:lnTo>
                    <a:pt x="54" y="11"/>
                  </a:lnTo>
                  <a:lnTo>
                    <a:pt x="61" y="4"/>
                  </a:lnTo>
                  <a:lnTo>
                    <a:pt x="71"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104" name="Freeform 149"/>
            <p:cNvSpPr/>
            <p:nvPr/>
          </p:nvSpPr>
          <p:spPr bwMode="auto">
            <a:xfrm>
              <a:off x="8561486" y="4594127"/>
              <a:ext cx="292365" cy="841375"/>
            </a:xfrm>
            <a:custGeom>
              <a:avLst/>
              <a:gdLst>
                <a:gd name="T0" fmla="*/ 0 w 170"/>
                <a:gd name="T1" fmla="*/ 0 h 530"/>
                <a:gd name="T2" fmla="*/ 14 w 170"/>
                <a:gd name="T3" fmla="*/ 3 h 530"/>
                <a:gd name="T4" fmla="*/ 24 w 170"/>
                <a:gd name="T5" fmla="*/ 12 h 530"/>
                <a:gd name="T6" fmla="*/ 27 w 170"/>
                <a:gd name="T7" fmla="*/ 25 h 530"/>
                <a:gd name="T8" fmla="*/ 30 w 170"/>
                <a:gd name="T9" fmla="*/ 44 h 530"/>
                <a:gd name="T10" fmla="*/ 84 w 170"/>
                <a:gd name="T11" fmla="*/ 488 h 530"/>
                <a:gd name="T12" fmla="*/ 89 w 170"/>
                <a:gd name="T13" fmla="*/ 512 h 530"/>
                <a:gd name="T14" fmla="*/ 93 w 170"/>
                <a:gd name="T15" fmla="*/ 520 h 530"/>
                <a:gd name="T16" fmla="*/ 104 w 170"/>
                <a:gd name="T17" fmla="*/ 527 h 530"/>
                <a:gd name="T18" fmla="*/ 113 w 170"/>
                <a:gd name="T19" fmla="*/ 530 h 530"/>
                <a:gd name="T20" fmla="*/ 124 w 170"/>
                <a:gd name="T21" fmla="*/ 524 h 530"/>
                <a:gd name="T22" fmla="*/ 132 w 170"/>
                <a:gd name="T23" fmla="*/ 512 h 530"/>
                <a:gd name="T24" fmla="*/ 170 w 170"/>
                <a:gd name="T25" fmla="*/ 267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530">
                  <a:moveTo>
                    <a:pt x="0" y="0"/>
                  </a:moveTo>
                  <a:lnTo>
                    <a:pt x="14" y="3"/>
                  </a:lnTo>
                  <a:lnTo>
                    <a:pt x="24" y="12"/>
                  </a:lnTo>
                  <a:lnTo>
                    <a:pt x="27" y="25"/>
                  </a:lnTo>
                  <a:lnTo>
                    <a:pt x="30" y="44"/>
                  </a:lnTo>
                  <a:lnTo>
                    <a:pt x="84" y="488"/>
                  </a:lnTo>
                  <a:lnTo>
                    <a:pt x="89" y="512"/>
                  </a:lnTo>
                  <a:lnTo>
                    <a:pt x="93" y="520"/>
                  </a:lnTo>
                  <a:lnTo>
                    <a:pt x="104" y="527"/>
                  </a:lnTo>
                  <a:lnTo>
                    <a:pt x="113" y="530"/>
                  </a:lnTo>
                  <a:lnTo>
                    <a:pt x="124" y="524"/>
                  </a:lnTo>
                  <a:lnTo>
                    <a:pt x="132" y="512"/>
                  </a:lnTo>
                  <a:lnTo>
                    <a:pt x="170" y="267"/>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grpSp>
          <p:nvGrpSpPr>
            <p:cNvPr id="105" name="Group 150"/>
            <p:cNvGrpSpPr/>
            <p:nvPr/>
          </p:nvGrpSpPr>
          <p:grpSpPr bwMode="auto">
            <a:xfrm>
              <a:off x="8853851" y="4589364"/>
              <a:ext cx="409310" cy="847725"/>
              <a:chOff x="5031" y="3244"/>
              <a:chExt cx="238" cy="713"/>
            </a:xfrm>
          </p:grpSpPr>
          <p:sp>
            <p:nvSpPr>
              <p:cNvPr id="106" name="Freeform 151"/>
              <p:cNvSpPr/>
              <p:nvPr/>
            </p:nvSpPr>
            <p:spPr bwMode="auto">
              <a:xfrm>
                <a:off x="5031" y="3244"/>
                <a:ext cx="69" cy="363"/>
              </a:xfrm>
              <a:custGeom>
                <a:avLst/>
                <a:gdLst>
                  <a:gd name="T0" fmla="*/ 0 w 69"/>
                  <a:gd name="T1" fmla="*/ 362 h 363"/>
                  <a:gd name="T2" fmla="*/ 42 w 69"/>
                  <a:gd name="T3" fmla="*/ 54 h 363"/>
                  <a:gd name="T4" fmla="*/ 45 w 69"/>
                  <a:gd name="T5" fmla="*/ 38 h 363"/>
                  <a:gd name="T6" fmla="*/ 47 w 69"/>
                  <a:gd name="T7" fmla="*/ 25 h 363"/>
                  <a:gd name="T8" fmla="*/ 50 w 69"/>
                  <a:gd name="T9" fmla="*/ 15 h 363"/>
                  <a:gd name="T10" fmla="*/ 58 w 69"/>
                  <a:gd name="T11" fmla="*/ 6 h 363"/>
                  <a:gd name="T12" fmla="*/ 68 w 69"/>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9" h="363">
                    <a:moveTo>
                      <a:pt x="0" y="362"/>
                    </a:moveTo>
                    <a:lnTo>
                      <a:pt x="42" y="54"/>
                    </a:lnTo>
                    <a:lnTo>
                      <a:pt x="45" y="38"/>
                    </a:lnTo>
                    <a:lnTo>
                      <a:pt x="47" y="25"/>
                    </a:lnTo>
                    <a:lnTo>
                      <a:pt x="50" y="15"/>
                    </a:lnTo>
                    <a:lnTo>
                      <a:pt x="58" y="6"/>
                    </a:lnTo>
                    <a:lnTo>
                      <a:pt x="68"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107" name="Freeform 152"/>
              <p:cNvSpPr/>
              <p:nvPr/>
            </p:nvSpPr>
            <p:spPr bwMode="auto">
              <a:xfrm>
                <a:off x="5101" y="3248"/>
                <a:ext cx="168" cy="709"/>
              </a:xfrm>
              <a:custGeom>
                <a:avLst/>
                <a:gdLst>
                  <a:gd name="T0" fmla="*/ 0 w 168"/>
                  <a:gd name="T1" fmla="*/ 0 h 709"/>
                  <a:gd name="T2" fmla="*/ 14 w 168"/>
                  <a:gd name="T3" fmla="*/ 4 h 709"/>
                  <a:gd name="T4" fmla="*/ 24 w 168"/>
                  <a:gd name="T5" fmla="*/ 16 h 709"/>
                  <a:gd name="T6" fmla="*/ 27 w 168"/>
                  <a:gd name="T7" fmla="*/ 33 h 709"/>
                  <a:gd name="T8" fmla="*/ 30 w 168"/>
                  <a:gd name="T9" fmla="*/ 59 h 709"/>
                  <a:gd name="T10" fmla="*/ 84 w 168"/>
                  <a:gd name="T11" fmla="*/ 651 h 709"/>
                  <a:gd name="T12" fmla="*/ 89 w 168"/>
                  <a:gd name="T13" fmla="*/ 684 h 709"/>
                  <a:gd name="T14" fmla="*/ 93 w 168"/>
                  <a:gd name="T15" fmla="*/ 694 h 709"/>
                  <a:gd name="T16" fmla="*/ 104 w 168"/>
                  <a:gd name="T17" fmla="*/ 704 h 709"/>
                  <a:gd name="T18" fmla="*/ 113 w 168"/>
                  <a:gd name="T19" fmla="*/ 708 h 709"/>
                  <a:gd name="T20" fmla="*/ 124 w 168"/>
                  <a:gd name="T21" fmla="*/ 700 h 709"/>
                  <a:gd name="T22" fmla="*/ 132 w 168"/>
                  <a:gd name="T23" fmla="*/ 684 h 709"/>
                  <a:gd name="T24" fmla="*/ 167 w 168"/>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709">
                    <a:moveTo>
                      <a:pt x="0" y="0"/>
                    </a:moveTo>
                    <a:lnTo>
                      <a:pt x="14" y="4"/>
                    </a:lnTo>
                    <a:lnTo>
                      <a:pt x="24" y="16"/>
                    </a:lnTo>
                    <a:lnTo>
                      <a:pt x="27" y="33"/>
                    </a:lnTo>
                    <a:lnTo>
                      <a:pt x="30" y="59"/>
                    </a:lnTo>
                    <a:lnTo>
                      <a:pt x="84" y="651"/>
                    </a:lnTo>
                    <a:lnTo>
                      <a:pt x="89" y="684"/>
                    </a:lnTo>
                    <a:lnTo>
                      <a:pt x="93" y="694"/>
                    </a:lnTo>
                    <a:lnTo>
                      <a:pt x="104" y="704"/>
                    </a:lnTo>
                    <a:lnTo>
                      <a:pt x="113" y="708"/>
                    </a:lnTo>
                    <a:lnTo>
                      <a:pt x="124" y="700"/>
                    </a:lnTo>
                    <a:lnTo>
                      <a:pt x="132" y="684"/>
                    </a:lnTo>
                    <a:lnTo>
                      <a:pt x="167"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grpSp>
      </p:grpSp>
      <p:sp>
        <p:nvSpPr>
          <p:cNvPr id="29" name="Rectangle 153"/>
          <p:cNvSpPr>
            <a:spLocks noChangeArrowheads="1"/>
          </p:cNvSpPr>
          <p:nvPr/>
        </p:nvSpPr>
        <p:spPr bwMode="auto">
          <a:xfrm>
            <a:off x="761714" y="1522876"/>
            <a:ext cx="900889"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r" defTabSz="762000"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基带信号</a:t>
            </a:r>
          </a:p>
        </p:txBody>
      </p:sp>
      <p:sp>
        <p:nvSpPr>
          <p:cNvPr id="30" name="Rectangle 154"/>
          <p:cNvSpPr>
            <a:spLocks noChangeArrowheads="1"/>
          </p:cNvSpPr>
          <p:nvPr/>
        </p:nvSpPr>
        <p:spPr bwMode="auto">
          <a:xfrm>
            <a:off x="1120787" y="2120948"/>
            <a:ext cx="541816"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r" defTabSz="762000"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调幅</a:t>
            </a:r>
          </a:p>
        </p:txBody>
      </p:sp>
      <p:sp>
        <p:nvSpPr>
          <p:cNvPr id="31" name="Rectangle 155"/>
          <p:cNvSpPr>
            <a:spLocks noChangeArrowheads="1"/>
          </p:cNvSpPr>
          <p:nvPr/>
        </p:nvSpPr>
        <p:spPr bwMode="auto">
          <a:xfrm>
            <a:off x="1120787" y="2777139"/>
            <a:ext cx="541816"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r" defTabSz="762000" eaLnBrk="0" hangingPunct="0"/>
            <a:r>
              <a:rPr kumimoji="1" lang="zh-CN" altLang="en-US" sz="1400" b="1">
                <a:solidFill>
                  <a:srgbClr val="0000FF"/>
                </a:solidFill>
                <a:latin typeface="微软雅黑" panose="020B0503020204020204" pitchFamily="34" charset="-122"/>
                <a:ea typeface="微软雅黑" panose="020B0503020204020204" pitchFamily="34" charset="-122"/>
              </a:rPr>
              <a:t>调频</a:t>
            </a:r>
          </a:p>
        </p:txBody>
      </p:sp>
      <p:sp>
        <p:nvSpPr>
          <p:cNvPr id="32" name="Rectangle 156"/>
          <p:cNvSpPr>
            <a:spLocks noChangeArrowheads="1"/>
          </p:cNvSpPr>
          <p:nvPr/>
        </p:nvSpPr>
        <p:spPr bwMode="auto">
          <a:xfrm>
            <a:off x="1120787" y="3475515"/>
            <a:ext cx="541816"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r" defTabSz="762000" eaLnBrk="0" hangingPunct="0"/>
            <a:r>
              <a:rPr kumimoji="1" lang="zh-CN" altLang="en-US" sz="1400" b="1">
                <a:solidFill>
                  <a:srgbClr val="0000FF"/>
                </a:solidFill>
                <a:latin typeface="微软雅黑" panose="020B0503020204020204" pitchFamily="34" charset="-122"/>
                <a:ea typeface="微软雅黑" panose="020B0503020204020204" pitchFamily="34" charset="-122"/>
              </a:rPr>
              <a:t>调相</a:t>
            </a:r>
          </a:p>
        </p:txBody>
      </p:sp>
      <p:grpSp>
        <p:nvGrpSpPr>
          <p:cNvPr id="33" name="组合 32"/>
          <p:cNvGrpSpPr/>
          <p:nvPr/>
        </p:nvGrpSpPr>
        <p:grpSpPr>
          <a:xfrm>
            <a:off x="1801537" y="1992538"/>
            <a:ext cx="4370861" cy="503394"/>
            <a:chOff x="1856018" y="2290663"/>
            <a:chExt cx="7401984" cy="852489"/>
          </a:xfrm>
        </p:grpSpPr>
        <p:sp>
          <p:nvSpPr>
            <p:cNvPr id="37" name="Freeform 14"/>
            <p:cNvSpPr/>
            <p:nvPr/>
          </p:nvSpPr>
          <p:spPr bwMode="auto">
            <a:xfrm>
              <a:off x="1856018" y="2735163"/>
              <a:ext cx="816901" cy="1588"/>
            </a:xfrm>
            <a:custGeom>
              <a:avLst/>
              <a:gdLst>
                <a:gd name="T0" fmla="*/ 0 w 475"/>
                <a:gd name="T1" fmla="*/ 0 h 1"/>
                <a:gd name="T2" fmla="*/ 475 w 475"/>
                <a:gd name="T3" fmla="*/ 1 h 1"/>
              </a:gdLst>
              <a:ahLst/>
              <a:cxnLst>
                <a:cxn ang="0">
                  <a:pos x="T0" y="T1"/>
                </a:cxn>
                <a:cxn ang="0">
                  <a:pos x="T2" y="T3"/>
                </a:cxn>
              </a:cxnLst>
              <a:rect l="0" t="0" r="r" b="b"/>
              <a:pathLst>
                <a:path w="475" h="1">
                  <a:moveTo>
                    <a:pt x="0" y="0"/>
                  </a:moveTo>
                  <a:lnTo>
                    <a:pt x="475" y="1"/>
                  </a:lnTo>
                </a:path>
              </a:pathLst>
            </a:custGeom>
            <a:noFill/>
            <a:ln w="28575" cmpd="sng">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mn-lt"/>
                <a:ea typeface="黑体" panose="02010609060101010101" pitchFamily="2" charset="-122"/>
              </a:endParaRPr>
            </a:p>
          </p:txBody>
        </p:sp>
        <p:sp>
          <p:nvSpPr>
            <p:cNvPr id="38" name="Freeform 15"/>
            <p:cNvSpPr/>
            <p:nvPr/>
          </p:nvSpPr>
          <p:spPr bwMode="auto">
            <a:xfrm>
              <a:off x="3493260" y="2731989"/>
              <a:ext cx="1666478" cy="4763"/>
            </a:xfrm>
            <a:custGeom>
              <a:avLst/>
              <a:gdLst>
                <a:gd name="T0" fmla="*/ 0 w 969"/>
                <a:gd name="T1" fmla="*/ 3 h 3"/>
                <a:gd name="T2" fmla="*/ 969 w 969"/>
                <a:gd name="T3" fmla="*/ 0 h 3"/>
              </a:gdLst>
              <a:ahLst/>
              <a:cxnLst>
                <a:cxn ang="0">
                  <a:pos x="T0" y="T1"/>
                </a:cxn>
                <a:cxn ang="0">
                  <a:pos x="T2" y="T3"/>
                </a:cxn>
              </a:cxnLst>
              <a:rect l="0" t="0" r="r" b="b"/>
              <a:pathLst>
                <a:path w="969" h="3">
                  <a:moveTo>
                    <a:pt x="0" y="3"/>
                  </a:moveTo>
                  <a:lnTo>
                    <a:pt x="969" y="0"/>
                  </a:lnTo>
                </a:path>
              </a:pathLst>
            </a:custGeom>
            <a:noFill/>
            <a:ln w="28575" cmpd="sng">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mn-lt"/>
                <a:ea typeface="黑体" panose="02010609060101010101" pitchFamily="2" charset="-122"/>
              </a:endParaRPr>
            </a:p>
          </p:txBody>
        </p:sp>
        <p:sp>
          <p:nvSpPr>
            <p:cNvPr id="39" name="Line 16"/>
            <p:cNvSpPr>
              <a:spLocks noChangeShapeType="1"/>
            </p:cNvSpPr>
            <p:nvPr/>
          </p:nvSpPr>
          <p:spPr bwMode="auto">
            <a:xfrm>
              <a:off x="7629359" y="2735163"/>
              <a:ext cx="1628643"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mn-lt"/>
                <a:ea typeface="黑体" panose="02010609060101010101" pitchFamily="2" charset="-122"/>
              </a:endParaRPr>
            </a:p>
          </p:txBody>
        </p:sp>
        <p:sp>
          <p:nvSpPr>
            <p:cNvPr id="40" name="Freeform 17"/>
            <p:cNvSpPr/>
            <p:nvPr/>
          </p:nvSpPr>
          <p:spPr bwMode="auto">
            <a:xfrm>
              <a:off x="6803858" y="2297013"/>
              <a:ext cx="56754" cy="431800"/>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41" name="Freeform 18"/>
            <p:cNvSpPr/>
            <p:nvPr/>
          </p:nvSpPr>
          <p:spPr bwMode="auto">
            <a:xfrm>
              <a:off x="6860612" y="2301777"/>
              <a:ext cx="151342" cy="841375"/>
            </a:xfrm>
            <a:custGeom>
              <a:avLst/>
              <a:gdLst>
                <a:gd name="T0" fmla="*/ 0 w 88"/>
                <a:gd name="T1" fmla="*/ 0 h 530"/>
                <a:gd name="T2" fmla="*/ 7 w 88"/>
                <a:gd name="T3" fmla="*/ 3 h 530"/>
                <a:gd name="T4" fmla="*/ 12 w 88"/>
                <a:gd name="T5" fmla="*/ 12 h 530"/>
                <a:gd name="T6" fmla="*/ 14 w 88"/>
                <a:gd name="T7" fmla="*/ 25 h 530"/>
                <a:gd name="T8" fmla="*/ 15 w 88"/>
                <a:gd name="T9" fmla="*/ 44 h 530"/>
                <a:gd name="T10" fmla="*/ 43 w 88"/>
                <a:gd name="T11" fmla="*/ 488 h 530"/>
                <a:gd name="T12" fmla="*/ 45 w 88"/>
                <a:gd name="T13" fmla="*/ 512 h 530"/>
                <a:gd name="T14" fmla="*/ 47 w 88"/>
                <a:gd name="T15" fmla="*/ 520 h 530"/>
                <a:gd name="T16" fmla="*/ 53 w 88"/>
                <a:gd name="T17" fmla="*/ 527 h 530"/>
                <a:gd name="T18" fmla="*/ 57 w 88"/>
                <a:gd name="T19" fmla="*/ 530 h 530"/>
                <a:gd name="T20" fmla="*/ 63 w 88"/>
                <a:gd name="T21" fmla="*/ 524 h 530"/>
                <a:gd name="T22" fmla="*/ 67 w 88"/>
                <a:gd name="T23" fmla="*/ 512 h 530"/>
                <a:gd name="T24" fmla="*/ 88 w 88"/>
                <a:gd name="T25" fmla="*/ 271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8" y="271"/>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42" name="Freeform 19"/>
            <p:cNvSpPr/>
            <p:nvPr/>
          </p:nvSpPr>
          <p:spPr bwMode="auto">
            <a:xfrm>
              <a:off x="7008514" y="2297013"/>
              <a:ext cx="55033" cy="431800"/>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43" name="Freeform 20"/>
            <p:cNvSpPr/>
            <p:nvPr/>
          </p:nvSpPr>
          <p:spPr bwMode="auto">
            <a:xfrm>
              <a:off x="7063547" y="2301777"/>
              <a:ext cx="144463" cy="841375"/>
            </a:xfrm>
            <a:custGeom>
              <a:avLst/>
              <a:gdLst>
                <a:gd name="T0" fmla="*/ 0 w 84"/>
                <a:gd name="T1" fmla="*/ 0 h 530"/>
                <a:gd name="T2" fmla="*/ 7 w 84"/>
                <a:gd name="T3" fmla="*/ 3 h 530"/>
                <a:gd name="T4" fmla="*/ 12 w 84"/>
                <a:gd name="T5" fmla="*/ 12 h 530"/>
                <a:gd name="T6" fmla="*/ 14 w 84"/>
                <a:gd name="T7" fmla="*/ 25 h 530"/>
                <a:gd name="T8" fmla="*/ 15 w 84"/>
                <a:gd name="T9" fmla="*/ 44 h 530"/>
                <a:gd name="T10" fmla="*/ 42 w 84"/>
                <a:gd name="T11" fmla="*/ 488 h 530"/>
                <a:gd name="T12" fmla="*/ 45 w 84"/>
                <a:gd name="T13" fmla="*/ 512 h 530"/>
                <a:gd name="T14" fmla="*/ 47 w 84"/>
                <a:gd name="T15" fmla="*/ 520 h 530"/>
                <a:gd name="T16" fmla="*/ 52 w 84"/>
                <a:gd name="T17" fmla="*/ 527 h 530"/>
                <a:gd name="T18" fmla="*/ 57 w 84"/>
                <a:gd name="T19" fmla="*/ 530 h 530"/>
                <a:gd name="T20" fmla="*/ 62 w 84"/>
                <a:gd name="T21" fmla="*/ 524 h 530"/>
                <a:gd name="T22" fmla="*/ 66 w 84"/>
                <a:gd name="T23" fmla="*/ 512 h 530"/>
                <a:gd name="T24" fmla="*/ 84 w 84"/>
                <a:gd name="T25" fmla="*/ 271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4" y="271"/>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grpSp>
          <p:nvGrpSpPr>
            <p:cNvPr id="44" name="Group 21"/>
            <p:cNvGrpSpPr/>
            <p:nvPr/>
          </p:nvGrpSpPr>
          <p:grpSpPr bwMode="auto">
            <a:xfrm>
              <a:off x="7209730" y="2290663"/>
              <a:ext cx="202935" cy="847725"/>
              <a:chOff x="4075" y="1309"/>
              <a:chExt cx="118" cy="713"/>
            </a:xfrm>
          </p:grpSpPr>
          <p:sp>
            <p:nvSpPr>
              <p:cNvPr id="79" name="Freeform 22"/>
              <p:cNvSpPr/>
              <p:nvPr/>
            </p:nvSpPr>
            <p:spPr bwMode="auto">
              <a:xfrm>
                <a:off x="4075" y="1309"/>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80" name="Freeform 23"/>
              <p:cNvSpPr/>
              <p:nvPr/>
            </p:nvSpPr>
            <p:spPr bwMode="auto">
              <a:xfrm>
                <a:off x="4109"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grpSp>
        <p:sp>
          <p:nvSpPr>
            <p:cNvPr id="45" name="Freeform 24"/>
            <p:cNvSpPr/>
            <p:nvPr/>
          </p:nvSpPr>
          <p:spPr bwMode="auto">
            <a:xfrm>
              <a:off x="7412665" y="2290663"/>
              <a:ext cx="60193" cy="431800"/>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46" name="Freeform 25"/>
            <p:cNvSpPr/>
            <p:nvPr/>
          </p:nvSpPr>
          <p:spPr bwMode="auto">
            <a:xfrm>
              <a:off x="7472858" y="2295427"/>
              <a:ext cx="142742" cy="841375"/>
            </a:xfrm>
            <a:custGeom>
              <a:avLst/>
              <a:gdLst>
                <a:gd name="T0" fmla="*/ 0 w 83"/>
                <a:gd name="T1" fmla="*/ 0 h 530"/>
                <a:gd name="T2" fmla="*/ 7 w 83"/>
                <a:gd name="T3" fmla="*/ 3 h 530"/>
                <a:gd name="T4" fmla="*/ 12 w 83"/>
                <a:gd name="T5" fmla="*/ 12 h 530"/>
                <a:gd name="T6" fmla="*/ 13 w 83"/>
                <a:gd name="T7" fmla="*/ 25 h 530"/>
                <a:gd name="T8" fmla="*/ 15 w 83"/>
                <a:gd name="T9" fmla="*/ 44 h 530"/>
                <a:gd name="T10" fmla="*/ 42 w 83"/>
                <a:gd name="T11" fmla="*/ 488 h 530"/>
                <a:gd name="T12" fmla="*/ 44 w 83"/>
                <a:gd name="T13" fmla="*/ 512 h 530"/>
                <a:gd name="T14" fmla="*/ 46 w 83"/>
                <a:gd name="T15" fmla="*/ 520 h 530"/>
                <a:gd name="T16" fmla="*/ 52 w 83"/>
                <a:gd name="T17" fmla="*/ 527 h 530"/>
                <a:gd name="T18" fmla="*/ 56 w 83"/>
                <a:gd name="T19" fmla="*/ 530 h 530"/>
                <a:gd name="T20" fmla="*/ 62 w 83"/>
                <a:gd name="T21" fmla="*/ 524 h 530"/>
                <a:gd name="T22" fmla="*/ 65 w 83"/>
                <a:gd name="T23" fmla="*/ 512 h 530"/>
                <a:gd name="T24" fmla="*/ 83 w 83"/>
                <a:gd name="T25" fmla="*/ 278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83" y="278"/>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47" name="Freeform 26"/>
            <p:cNvSpPr/>
            <p:nvPr/>
          </p:nvSpPr>
          <p:spPr bwMode="auto">
            <a:xfrm>
              <a:off x="5986958" y="2297013"/>
              <a:ext cx="56753" cy="431800"/>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48" name="Freeform 27"/>
            <p:cNvSpPr/>
            <p:nvPr/>
          </p:nvSpPr>
          <p:spPr bwMode="auto">
            <a:xfrm>
              <a:off x="6043711" y="2301777"/>
              <a:ext cx="147902" cy="841375"/>
            </a:xfrm>
            <a:custGeom>
              <a:avLst/>
              <a:gdLst>
                <a:gd name="T0" fmla="*/ 0 w 86"/>
                <a:gd name="T1" fmla="*/ 0 h 530"/>
                <a:gd name="T2" fmla="*/ 7 w 86"/>
                <a:gd name="T3" fmla="*/ 3 h 530"/>
                <a:gd name="T4" fmla="*/ 12 w 86"/>
                <a:gd name="T5" fmla="*/ 12 h 530"/>
                <a:gd name="T6" fmla="*/ 14 w 86"/>
                <a:gd name="T7" fmla="*/ 25 h 530"/>
                <a:gd name="T8" fmla="*/ 15 w 86"/>
                <a:gd name="T9" fmla="*/ 44 h 530"/>
                <a:gd name="T10" fmla="*/ 43 w 86"/>
                <a:gd name="T11" fmla="*/ 488 h 530"/>
                <a:gd name="T12" fmla="*/ 45 w 86"/>
                <a:gd name="T13" fmla="*/ 512 h 530"/>
                <a:gd name="T14" fmla="*/ 47 w 86"/>
                <a:gd name="T15" fmla="*/ 520 h 530"/>
                <a:gd name="T16" fmla="*/ 53 w 86"/>
                <a:gd name="T17" fmla="*/ 527 h 530"/>
                <a:gd name="T18" fmla="*/ 57 w 86"/>
                <a:gd name="T19" fmla="*/ 530 h 530"/>
                <a:gd name="T20" fmla="*/ 63 w 86"/>
                <a:gd name="T21" fmla="*/ 524 h 530"/>
                <a:gd name="T22" fmla="*/ 67 w 86"/>
                <a:gd name="T23" fmla="*/ 512 h 530"/>
                <a:gd name="T24" fmla="*/ 86 w 86"/>
                <a:gd name="T25" fmla="*/ 268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6" y="268"/>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49" name="Freeform 28"/>
            <p:cNvSpPr/>
            <p:nvPr/>
          </p:nvSpPr>
          <p:spPr bwMode="auto">
            <a:xfrm>
              <a:off x="6191613" y="2297013"/>
              <a:ext cx="55033" cy="431800"/>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50" name="Freeform 29"/>
            <p:cNvSpPr/>
            <p:nvPr/>
          </p:nvSpPr>
          <p:spPr bwMode="auto">
            <a:xfrm>
              <a:off x="6246646" y="2301777"/>
              <a:ext cx="146183" cy="841375"/>
            </a:xfrm>
            <a:custGeom>
              <a:avLst/>
              <a:gdLst>
                <a:gd name="T0" fmla="*/ 0 w 85"/>
                <a:gd name="T1" fmla="*/ 0 h 530"/>
                <a:gd name="T2" fmla="*/ 7 w 85"/>
                <a:gd name="T3" fmla="*/ 3 h 530"/>
                <a:gd name="T4" fmla="*/ 12 w 85"/>
                <a:gd name="T5" fmla="*/ 12 h 530"/>
                <a:gd name="T6" fmla="*/ 14 w 85"/>
                <a:gd name="T7" fmla="*/ 25 h 530"/>
                <a:gd name="T8" fmla="*/ 15 w 85"/>
                <a:gd name="T9" fmla="*/ 44 h 530"/>
                <a:gd name="T10" fmla="*/ 42 w 85"/>
                <a:gd name="T11" fmla="*/ 488 h 530"/>
                <a:gd name="T12" fmla="*/ 45 w 85"/>
                <a:gd name="T13" fmla="*/ 512 h 530"/>
                <a:gd name="T14" fmla="*/ 47 w 85"/>
                <a:gd name="T15" fmla="*/ 520 h 530"/>
                <a:gd name="T16" fmla="*/ 52 w 85"/>
                <a:gd name="T17" fmla="*/ 527 h 530"/>
                <a:gd name="T18" fmla="*/ 57 w 85"/>
                <a:gd name="T19" fmla="*/ 530 h 530"/>
                <a:gd name="T20" fmla="*/ 62 w 85"/>
                <a:gd name="T21" fmla="*/ 524 h 530"/>
                <a:gd name="T22" fmla="*/ 66 w 85"/>
                <a:gd name="T23" fmla="*/ 512 h 530"/>
                <a:gd name="T24" fmla="*/ 85 w 85"/>
                <a:gd name="T25" fmla="*/ 271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5" y="271"/>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grpSp>
          <p:nvGrpSpPr>
            <p:cNvPr id="51" name="Group 30"/>
            <p:cNvGrpSpPr/>
            <p:nvPr/>
          </p:nvGrpSpPr>
          <p:grpSpPr bwMode="auto">
            <a:xfrm>
              <a:off x="6392829" y="2290663"/>
              <a:ext cx="407590" cy="847725"/>
              <a:chOff x="3600" y="1309"/>
              <a:chExt cx="237" cy="713"/>
            </a:xfrm>
          </p:grpSpPr>
          <p:grpSp>
            <p:nvGrpSpPr>
              <p:cNvPr id="73" name="Group 31"/>
              <p:cNvGrpSpPr/>
              <p:nvPr/>
            </p:nvGrpSpPr>
            <p:grpSpPr bwMode="auto">
              <a:xfrm>
                <a:off x="3600" y="1309"/>
                <a:ext cx="118" cy="713"/>
                <a:chOff x="3600" y="1309"/>
                <a:chExt cx="118" cy="713"/>
              </a:xfrm>
            </p:grpSpPr>
            <p:sp>
              <p:nvSpPr>
                <p:cNvPr id="77" name="Freeform 32"/>
                <p:cNvSpPr/>
                <p:nvPr/>
              </p:nvSpPr>
              <p:spPr bwMode="auto">
                <a:xfrm>
                  <a:off x="3600" y="1309"/>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78" name="Freeform 33"/>
                <p:cNvSpPr/>
                <p:nvPr/>
              </p:nvSpPr>
              <p:spPr bwMode="auto">
                <a:xfrm>
                  <a:off x="3634"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grpSp>
          <p:grpSp>
            <p:nvGrpSpPr>
              <p:cNvPr id="74" name="Group 34"/>
              <p:cNvGrpSpPr/>
              <p:nvPr/>
            </p:nvGrpSpPr>
            <p:grpSpPr bwMode="auto">
              <a:xfrm>
                <a:off x="3718" y="1309"/>
                <a:ext cx="119" cy="713"/>
                <a:chOff x="3718" y="1309"/>
                <a:chExt cx="119" cy="713"/>
              </a:xfrm>
            </p:grpSpPr>
            <p:sp>
              <p:nvSpPr>
                <p:cNvPr id="75" name="Freeform 35"/>
                <p:cNvSpPr/>
                <p:nvPr/>
              </p:nvSpPr>
              <p:spPr bwMode="auto">
                <a:xfrm>
                  <a:off x="3718" y="1309"/>
                  <a:ext cx="35" cy="363"/>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76" name="Freeform 36"/>
                <p:cNvSpPr/>
                <p:nvPr/>
              </p:nvSpPr>
              <p:spPr bwMode="auto">
                <a:xfrm>
                  <a:off x="3753"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grpSp>
        </p:grpSp>
        <p:sp>
          <p:nvSpPr>
            <p:cNvPr id="52" name="Freeform 37"/>
            <p:cNvSpPr/>
            <p:nvPr/>
          </p:nvSpPr>
          <p:spPr bwMode="auto">
            <a:xfrm>
              <a:off x="5154579" y="2297013"/>
              <a:ext cx="56753" cy="431800"/>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53" name="Freeform 38"/>
            <p:cNvSpPr/>
            <p:nvPr/>
          </p:nvSpPr>
          <p:spPr bwMode="auto">
            <a:xfrm>
              <a:off x="5211332" y="2301777"/>
              <a:ext cx="149622" cy="841375"/>
            </a:xfrm>
            <a:custGeom>
              <a:avLst/>
              <a:gdLst>
                <a:gd name="T0" fmla="*/ 0 w 87"/>
                <a:gd name="T1" fmla="*/ 0 h 530"/>
                <a:gd name="T2" fmla="*/ 7 w 87"/>
                <a:gd name="T3" fmla="*/ 3 h 530"/>
                <a:gd name="T4" fmla="*/ 12 w 87"/>
                <a:gd name="T5" fmla="*/ 12 h 530"/>
                <a:gd name="T6" fmla="*/ 14 w 87"/>
                <a:gd name="T7" fmla="*/ 25 h 530"/>
                <a:gd name="T8" fmla="*/ 15 w 87"/>
                <a:gd name="T9" fmla="*/ 44 h 530"/>
                <a:gd name="T10" fmla="*/ 43 w 87"/>
                <a:gd name="T11" fmla="*/ 488 h 530"/>
                <a:gd name="T12" fmla="*/ 45 w 87"/>
                <a:gd name="T13" fmla="*/ 512 h 530"/>
                <a:gd name="T14" fmla="*/ 47 w 87"/>
                <a:gd name="T15" fmla="*/ 520 h 530"/>
                <a:gd name="T16" fmla="*/ 53 w 87"/>
                <a:gd name="T17" fmla="*/ 527 h 530"/>
                <a:gd name="T18" fmla="*/ 57 w 87"/>
                <a:gd name="T19" fmla="*/ 530 h 530"/>
                <a:gd name="T20" fmla="*/ 63 w 87"/>
                <a:gd name="T21" fmla="*/ 524 h 530"/>
                <a:gd name="T22" fmla="*/ 67 w 87"/>
                <a:gd name="T23" fmla="*/ 512 h 530"/>
                <a:gd name="T24" fmla="*/ 87 w 87"/>
                <a:gd name="T25" fmla="*/ 265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7" y="265"/>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54" name="Freeform 39"/>
            <p:cNvSpPr/>
            <p:nvPr/>
          </p:nvSpPr>
          <p:spPr bwMode="auto">
            <a:xfrm>
              <a:off x="5359234" y="2297013"/>
              <a:ext cx="55033" cy="431800"/>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55" name="Freeform 40"/>
            <p:cNvSpPr/>
            <p:nvPr/>
          </p:nvSpPr>
          <p:spPr bwMode="auto">
            <a:xfrm>
              <a:off x="5414267" y="2301777"/>
              <a:ext cx="147902" cy="841375"/>
            </a:xfrm>
            <a:custGeom>
              <a:avLst/>
              <a:gdLst>
                <a:gd name="T0" fmla="*/ 0 w 86"/>
                <a:gd name="T1" fmla="*/ 0 h 530"/>
                <a:gd name="T2" fmla="*/ 7 w 86"/>
                <a:gd name="T3" fmla="*/ 3 h 530"/>
                <a:gd name="T4" fmla="*/ 12 w 86"/>
                <a:gd name="T5" fmla="*/ 12 h 530"/>
                <a:gd name="T6" fmla="*/ 14 w 86"/>
                <a:gd name="T7" fmla="*/ 25 h 530"/>
                <a:gd name="T8" fmla="*/ 15 w 86"/>
                <a:gd name="T9" fmla="*/ 44 h 530"/>
                <a:gd name="T10" fmla="*/ 43 w 86"/>
                <a:gd name="T11" fmla="*/ 488 h 530"/>
                <a:gd name="T12" fmla="*/ 45 w 86"/>
                <a:gd name="T13" fmla="*/ 512 h 530"/>
                <a:gd name="T14" fmla="*/ 47 w 86"/>
                <a:gd name="T15" fmla="*/ 520 h 530"/>
                <a:gd name="T16" fmla="*/ 53 w 86"/>
                <a:gd name="T17" fmla="*/ 527 h 530"/>
                <a:gd name="T18" fmla="*/ 57 w 86"/>
                <a:gd name="T19" fmla="*/ 530 h 530"/>
                <a:gd name="T20" fmla="*/ 63 w 86"/>
                <a:gd name="T21" fmla="*/ 524 h 530"/>
                <a:gd name="T22" fmla="*/ 67 w 86"/>
                <a:gd name="T23" fmla="*/ 512 h 530"/>
                <a:gd name="T24" fmla="*/ 86 w 86"/>
                <a:gd name="T25" fmla="*/ 274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6" y="274"/>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grpSp>
          <p:nvGrpSpPr>
            <p:cNvPr id="56" name="Group 41"/>
            <p:cNvGrpSpPr/>
            <p:nvPr/>
          </p:nvGrpSpPr>
          <p:grpSpPr bwMode="auto">
            <a:xfrm>
              <a:off x="5562169" y="2290663"/>
              <a:ext cx="201216" cy="847725"/>
              <a:chOff x="3117" y="1309"/>
              <a:chExt cx="117" cy="713"/>
            </a:xfrm>
          </p:grpSpPr>
          <p:sp>
            <p:nvSpPr>
              <p:cNvPr id="71" name="Freeform 42"/>
              <p:cNvSpPr/>
              <p:nvPr/>
            </p:nvSpPr>
            <p:spPr bwMode="auto">
              <a:xfrm>
                <a:off x="3117" y="1309"/>
                <a:ext cx="33" cy="363"/>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72" name="Freeform 43"/>
              <p:cNvSpPr/>
              <p:nvPr/>
            </p:nvSpPr>
            <p:spPr bwMode="auto">
              <a:xfrm>
                <a:off x="3150"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grpSp>
        <p:sp>
          <p:nvSpPr>
            <p:cNvPr id="57" name="Freeform 44"/>
            <p:cNvSpPr/>
            <p:nvPr/>
          </p:nvSpPr>
          <p:spPr bwMode="auto">
            <a:xfrm>
              <a:off x="5763385" y="2290663"/>
              <a:ext cx="60192" cy="431800"/>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58" name="Freeform 45"/>
            <p:cNvSpPr/>
            <p:nvPr/>
          </p:nvSpPr>
          <p:spPr bwMode="auto">
            <a:xfrm>
              <a:off x="5823577" y="2295427"/>
              <a:ext cx="156502" cy="841375"/>
            </a:xfrm>
            <a:custGeom>
              <a:avLst/>
              <a:gdLst>
                <a:gd name="T0" fmla="*/ 0 w 91"/>
                <a:gd name="T1" fmla="*/ 0 h 530"/>
                <a:gd name="T2" fmla="*/ 7 w 91"/>
                <a:gd name="T3" fmla="*/ 3 h 530"/>
                <a:gd name="T4" fmla="*/ 12 w 91"/>
                <a:gd name="T5" fmla="*/ 12 h 530"/>
                <a:gd name="T6" fmla="*/ 13 w 91"/>
                <a:gd name="T7" fmla="*/ 25 h 530"/>
                <a:gd name="T8" fmla="*/ 15 w 91"/>
                <a:gd name="T9" fmla="*/ 44 h 530"/>
                <a:gd name="T10" fmla="*/ 42 w 91"/>
                <a:gd name="T11" fmla="*/ 488 h 530"/>
                <a:gd name="T12" fmla="*/ 44 w 91"/>
                <a:gd name="T13" fmla="*/ 512 h 530"/>
                <a:gd name="T14" fmla="*/ 46 w 91"/>
                <a:gd name="T15" fmla="*/ 520 h 530"/>
                <a:gd name="T16" fmla="*/ 52 w 91"/>
                <a:gd name="T17" fmla="*/ 527 h 530"/>
                <a:gd name="T18" fmla="*/ 56 w 91"/>
                <a:gd name="T19" fmla="*/ 530 h 530"/>
                <a:gd name="T20" fmla="*/ 62 w 91"/>
                <a:gd name="T21" fmla="*/ 524 h 530"/>
                <a:gd name="T22" fmla="*/ 65 w 91"/>
                <a:gd name="T23" fmla="*/ 512 h 530"/>
                <a:gd name="T24" fmla="*/ 91 w 91"/>
                <a:gd name="T25" fmla="*/ 281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91" y="281"/>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grpSp>
          <p:nvGrpSpPr>
            <p:cNvPr id="59" name="Group 157"/>
            <p:cNvGrpSpPr/>
            <p:nvPr/>
          </p:nvGrpSpPr>
          <p:grpSpPr bwMode="auto">
            <a:xfrm>
              <a:off x="2676358" y="2298601"/>
              <a:ext cx="818621" cy="844550"/>
              <a:chOff x="1439" y="1316"/>
              <a:chExt cx="476" cy="711"/>
            </a:xfrm>
          </p:grpSpPr>
          <p:grpSp>
            <p:nvGrpSpPr>
              <p:cNvPr id="60" name="Group 158"/>
              <p:cNvGrpSpPr/>
              <p:nvPr/>
            </p:nvGrpSpPr>
            <p:grpSpPr bwMode="auto">
              <a:xfrm>
                <a:off x="1439" y="1316"/>
                <a:ext cx="239" cy="711"/>
                <a:chOff x="1439" y="1316"/>
                <a:chExt cx="239" cy="711"/>
              </a:xfrm>
            </p:grpSpPr>
            <p:sp>
              <p:nvSpPr>
                <p:cNvPr id="67" name="Freeform 159"/>
                <p:cNvSpPr/>
                <p:nvPr/>
              </p:nvSpPr>
              <p:spPr bwMode="auto">
                <a:xfrm>
                  <a:off x="1439" y="1317"/>
                  <a:ext cx="32" cy="363"/>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68" name="Freeform 160"/>
                <p:cNvSpPr/>
                <p:nvPr/>
              </p:nvSpPr>
              <p:spPr bwMode="auto">
                <a:xfrm>
                  <a:off x="1472" y="1316"/>
                  <a:ext cx="86" cy="711"/>
                </a:xfrm>
                <a:custGeom>
                  <a:avLst/>
                  <a:gdLst>
                    <a:gd name="T0" fmla="*/ 0 w 86"/>
                    <a:gd name="T1" fmla="*/ 0 h 711"/>
                    <a:gd name="T2" fmla="*/ 7 w 86"/>
                    <a:gd name="T3" fmla="*/ 4 h 711"/>
                    <a:gd name="T4" fmla="*/ 12 w 86"/>
                    <a:gd name="T5" fmla="*/ 16 h 711"/>
                    <a:gd name="T6" fmla="*/ 14 w 86"/>
                    <a:gd name="T7" fmla="*/ 33 h 711"/>
                    <a:gd name="T8" fmla="*/ 15 w 86"/>
                    <a:gd name="T9" fmla="*/ 59 h 711"/>
                    <a:gd name="T10" fmla="*/ 43 w 86"/>
                    <a:gd name="T11" fmla="*/ 653 h 711"/>
                    <a:gd name="T12" fmla="*/ 45 w 86"/>
                    <a:gd name="T13" fmla="*/ 686 h 711"/>
                    <a:gd name="T14" fmla="*/ 47 w 86"/>
                    <a:gd name="T15" fmla="*/ 696 h 711"/>
                    <a:gd name="T16" fmla="*/ 53 w 86"/>
                    <a:gd name="T17" fmla="*/ 706 h 711"/>
                    <a:gd name="T18" fmla="*/ 57 w 86"/>
                    <a:gd name="T19" fmla="*/ 710 h 711"/>
                    <a:gd name="T20" fmla="*/ 63 w 86"/>
                    <a:gd name="T21" fmla="*/ 702 h 711"/>
                    <a:gd name="T22" fmla="*/ 67 w 86"/>
                    <a:gd name="T23" fmla="*/ 686 h 711"/>
                    <a:gd name="T24" fmla="*/ 85 w 86"/>
                    <a:gd name="T25" fmla="*/ 381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11">
                      <a:moveTo>
                        <a:pt x="0" y="0"/>
                      </a:moveTo>
                      <a:lnTo>
                        <a:pt x="7" y="4"/>
                      </a:lnTo>
                      <a:lnTo>
                        <a:pt x="12" y="16"/>
                      </a:lnTo>
                      <a:lnTo>
                        <a:pt x="14" y="33"/>
                      </a:lnTo>
                      <a:lnTo>
                        <a:pt x="15" y="59"/>
                      </a:lnTo>
                      <a:lnTo>
                        <a:pt x="43" y="653"/>
                      </a:lnTo>
                      <a:lnTo>
                        <a:pt x="45" y="686"/>
                      </a:lnTo>
                      <a:lnTo>
                        <a:pt x="47" y="696"/>
                      </a:lnTo>
                      <a:lnTo>
                        <a:pt x="53" y="706"/>
                      </a:lnTo>
                      <a:lnTo>
                        <a:pt x="57" y="710"/>
                      </a:lnTo>
                      <a:lnTo>
                        <a:pt x="63" y="702"/>
                      </a:lnTo>
                      <a:lnTo>
                        <a:pt x="67" y="686"/>
                      </a:lnTo>
                      <a:lnTo>
                        <a:pt x="85" y="381"/>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69" name="Freeform 161"/>
                <p:cNvSpPr/>
                <p:nvPr/>
              </p:nvSpPr>
              <p:spPr bwMode="auto">
                <a:xfrm>
                  <a:off x="1558" y="1323"/>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70" name="Freeform 162"/>
                <p:cNvSpPr/>
                <p:nvPr/>
              </p:nvSpPr>
              <p:spPr bwMode="auto">
                <a:xfrm>
                  <a:off x="1592" y="1318"/>
                  <a:ext cx="86" cy="709"/>
                </a:xfrm>
                <a:custGeom>
                  <a:avLst/>
                  <a:gdLst>
                    <a:gd name="T0" fmla="*/ 0 w 86"/>
                    <a:gd name="T1" fmla="*/ 0 h 709"/>
                    <a:gd name="T2" fmla="*/ 7 w 86"/>
                    <a:gd name="T3" fmla="*/ 4 h 709"/>
                    <a:gd name="T4" fmla="*/ 12 w 86"/>
                    <a:gd name="T5" fmla="*/ 16 h 709"/>
                    <a:gd name="T6" fmla="*/ 14 w 86"/>
                    <a:gd name="T7" fmla="*/ 33 h 709"/>
                    <a:gd name="T8" fmla="*/ 15 w 86"/>
                    <a:gd name="T9" fmla="*/ 59 h 709"/>
                    <a:gd name="T10" fmla="*/ 43 w 86"/>
                    <a:gd name="T11" fmla="*/ 651 h 709"/>
                    <a:gd name="T12" fmla="*/ 45 w 86"/>
                    <a:gd name="T13" fmla="*/ 684 h 709"/>
                    <a:gd name="T14" fmla="*/ 47 w 86"/>
                    <a:gd name="T15" fmla="*/ 694 h 709"/>
                    <a:gd name="T16" fmla="*/ 53 w 86"/>
                    <a:gd name="T17" fmla="*/ 704 h 709"/>
                    <a:gd name="T18" fmla="*/ 57 w 86"/>
                    <a:gd name="T19" fmla="*/ 708 h 709"/>
                    <a:gd name="T20" fmla="*/ 63 w 86"/>
                    <a:gd name="T21" fmla="*/ 700 h 709"/>
                    <a:gd name="T22" fmla="*/ 67 w 86"/>
                    <a:gd name="T23" fmla="*/ 684 h 709"/>
                    <a:gd name="T24" fmla="*/ 85 w 86"/>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09">
                      <a:moveTo>
                        <a:pt x="0" y="0"/>
                      </a:moveTo>
                      <a:lnTo>
                        <a:pt x="7" y="4"/>
                      </a:lnTo>
                      <a:lnTo>
                        <a:pt x="12" y="16"/>
                      </a:lnTo>
                      <a:lnTo>
                        <a:pt x="14" y="33"/>
                      </a:lnTo>
                      <a:lnTo>
                        <a:pt x="15" y="59"/>
                      </a:lnTo>
                      <a:lnTo>
                        <a:pt x="43" y="651"/>
                      </a:lnTo>
                      <a:lnTo>
                        <a:pt x="45" y="684"/>
                      </a:lnTo>
                      <a:lnTo>
                        <a:pt x="47" y="694"/>
                      </a:lnTo>
                      <a:lnTo>
                        <a:pt x="53" y="704"/>
                      </a:lnTo>
                      <a:lnTo>
                        <a:pt x="57" y="708"/>
                      </a:lnTo>
                      <a:lnTo>
                        <a:pt x="63" y="700"/>
                      </a:lnTo>
                      <a:lnTo>
                        <a:pt x="67" y="684"/>
                      </a:lnTo>
                      <a:lnTo>
                        <a:pt x="85"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grpSp>
          <p:grpSp>
            <p:nvGrpSpPr>
              <p:cNvPr id="61" name="Group 163"/>
              <p:cNvGrpSpPr/>
              <p:nvPr/>
            </p:nvGrpSpPr>
            <p:grpSpPr bwMode="auto">
              <a:xfrm>
                <a:off x="1676" y="1316"/>
                <a:ext cx="239" cy="711"/>
                <a:chOff x="1676" y="1316"/>
                <a:chExt cx="239" cy="711"/>
              </a:xfrm>
            </p:grpSpPr>
            <p:sp>
              <p:nvSpPr>
                <p:cNvPr id="63" name="Freeform 164"/>
                <p:cNvSpPr/>
                <p:nvPr/>
              </p:nvSpPr>
              <p:spPr bwMode="auto">
                <a:xfrm>
                  <a:off x="1676" y="1317"/>
                  <a:ext cx="32" cy="363"/>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64" name="Freeform 165"/>
                <p:cNvSpPr/>
                <p:nvPr/>
              </p:nvSpPr>
              <p:spPr bwMode="auto">
                <a:xfrm>
                  <a:off x="1709" y="1316"/>
                  <a:ext cx="86" cy="711"/>
                </a:xfrm>
                <a:custGeom>
                  <a:avLst/>
                  <a:gdLst>
                    <a:gd name="T0" fmla="*/ 0 w 86"/>
                    <a:gd name="T1" fmla="*/ 0 h 711"/>
                    <a:gd name="T2" fmla="*/ 7 w 86"/>
                    <a:gd name="T3" fmla="*/ 4 h 711"/>
                    <a:gd name="T4" fmla="*/ 12 w 86"/>
                    <a:gd name="T5" fmla="*/ 16 h 711"/>
                    <a:gd name="T6" fmla="*/ 14 w 86"/>
                    <a:gd name="T7" fmla="*/ 33 h 711"/>
                    <a:gd name="T8" fmla="*/ 15 w 86"/>
                    <a:gd name="T9" fmla="*/ 59 h 711"/>
                    <a:gd name="T10" fmla="*/ 43 w 86"/>
                    <a:gd name="T11" fmla="*/ 653 h 711"/>
                    <a:gd name="T12" fmla="*/ 45 w 86"/>
                    <a:gd name="T13" fmla="*/ 686 h 711"/>
                    <a:gd name="T14" fmla="*/ 47 w 86"/>
                    <a:gd name="T15" fmla="*/ 696 h 711"/>
                    <a:gd name="T16" fmla="*/ 53 w 86"/>
                    <a:gd name="T17" fmla="*/ 706 h 711"/>
                    <a:gd name="T18" fmla="*/ 57 w 86"/>
                    <a:gd name="T19" fmla="*/ 710 h 711"/>
                    <a:gd name="T20" fmla="*/ 63 w 86"/>
                    <a:gd name="T21" fmla="*/ 702 h 711"/>
                    <a:gd name="T22" fmla="*/ 67 w 86"/>
                    <a:gd name="T23" fmla="*/ 686 h 711"/>
                    <a:gd name="T24" fmla="*/ 85 w 86"/>
                    <a:gd name="T25" fmla="*/ 381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11">
                      <a:moveTo>
                        <a:pt x="0" y="0"/>
                      </a:moveTo>
                      <a:lnTo>
                        <a:pt x="7" y="4"/>
                      </a:lnTo>
                      <a:lnTo>
                        <a:pt x="12" y="16"/>
                      </a:lnTo>
                      <a:lnTo>
                        <a:pt x="14" y="33"/>
                      </a:lnTo>
                      <a:lnTo>
                        <a:pt x="15" y="59"/>
                      </a:lnTo>
                      <a:lnTo>
                        <a:pt x="43" y="653"/>
                      </a:lnTo>
                      <a:lnTo>
                        <a:pt x="45" y="686"/>
                      </a:lnTo>
                      <a:lnTo>
                        <a:pt x="47" y="696"/>
                      </a:lnTo>
                      <a:lnTo>
                        <a:pt x="53" y="706"/>
                      </a:lnTo>
                      <a:lnTo>
                        <a:pt x="57" y="710"/>
                      </a:lnTo>
                      <a:lnTo>
                        <a:pt x="63" y="702"/>
                      </a:lnTo>
                      <a:lnTo>
                        <a:pt x="67" y="686"/>
                      </a:lnTo>
                      <a:lnTo>
                        <a:pt x="85" y="381"/>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65" name="Freeform 166"/>
                <p:cNvSpPr/>
                <p:nvPr/>
              </p:nvSpPr>
              <p:spPr bwMode="auto">
                <a:xfrm>
                  <a:off x="1795" y="1323"/>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sp>
              <p:nvSpPr>
                <p:cNvPr id="66" name="Freeform 167"/>
                <p:cNvSpPr/>
                <p:nvPr/>
              </p:nvSpPr>
              <p:spPr bwMode="auto">
                <a:xfrm>
                  <a:off x="1829" y="1318"/>
                  <a:ext cx="86" cy="709"/>
                </a:xfrm>
                <a:custGeom>
                  <a:avLst/>
                  <a:gdLst>
                    <a:gd name="T0" fmla="*/ 0 w 86"/>
                    <a:gd name="T1" fmla="*/ 0 h 709"/>
                    <a:gd name="T2" fmla="*/ 7 w 86"/>
                    <a:gd name="T3" fmla="*/ 4 h 709"/>
                    <a:gd name="T4" fmla="*/ 12 w 86"/>
                    <a:gd name="T5" fmla="*/ 16 h 709"/>
                    <a:gd name="T6" fmla="*/ 14 w 86"/>
                    <a:gd name="T7" fmla="*/ 33 h 709"/>
                    <a:gd name="T8" fmla="*/ 15 w 86"/>
                    <a:gd name="T9" fmla="*/ 59 h 709"/>
                    <a:gd name="T10" fmla="*/ 43 w 86"/>
                    <a:gd name="T11" fmla="*/ 651 h 709"/>
                    <a:gd name="T12" fmla="*/ 45 w 86"/>
                    <a:gd name="T13" fmla="*/ 684 h 709"/>
                    <a:gd name="T14" fmla="*/ 47 w 86"/>
                    <a:gd name="T15" fmla="*/ 694 h 709"/>
                    <a:gd name="T16" fmla="*/ 53 w 86"/>
                    <a:gd name="T17" fmla="*/ 704 h 709"/>
                    <a:gd name="T18" fmla="*/ 57 w 86"/>
                    <a:gd name="T19" fmla="*/ 708 h 709"/>
                    <a:gd name="T20" fmla="*/ 63 w 86"/>
                    <a:gd name="T21" fmla="*/ 700 h 709"/>
                    <a:gd name="T22" fmla="*/ 67 w 86"/>
                    <a:gd name="T23" fmla="*/ 684 h 709"/>
                    <a:gd name="T24" fmla="*/ 85 w 86"/>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09">
                      <a:moveTo>
                        <a:pt x="0" y="0"/>
                      </a:moveTo>
                      <a:lnTo>
                        <a:pt x="7" y="4"/>
                      </a:lnTo>
                      <a:lnTo>
                        <a:pt x="12" y="16"/>
                      </a:lnTo>
                      <a:lnTo>
                        <a:pt x="14" y="33"/>
                      </a:lnTo>
                      <a:lnTo>
                        <a:pt x="15" y="59"/>
                      </a:lnTo>
                      <a:lnTo>
                        <a:pt x="43" y="651"/>
                      </a:lnTo>
                      <a:lnTo>
                        <a:pt x="45" y="684"/>
                      </a:lnTo>
                      <a:lnTo>
                        <a:pt x="47" y="694"/>
                      </a:lnTo>
                      <a:lnTo>
                        <a:pt x="53" y="704"/>
                      </a:lnTo>
                      <a:lnTo>
                        <a:pt x="57" y="708"/>
                      </a:lnTo>
                      <a:lnTo>
                        <a:pt x="63" y="700"/>
                      </a:lnTo>
                      <a:lnTo>
                        <a:pt x="67" y="684"/>
                      </a:lnTo>
                      <a:lnTo>
                        <a:pt x="85"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anose="02010609060101010101" pitchFamily="2" charset="-122"/>
                  </a:endParaRPr>
                </a:p>
              </p:txBody>
            </p:sp>
          </p:grpSp>
          <p:sp>
            <p:nvSpPr>
              <p:cNvPr id="62" name="Line 168"/>
              <p:cNvSpPr>
                <a:spLocks noChangeShapeType="1"/>
              </p:cNvSpPr>
              <p:nvPr/>
            </p:nvSpPr>
            <p:spPr bwMode="auto">
              <a:xfrm flipV="1">
                <a:off x="1674" y="1661"/>
                <a:ext cx="3" cy="5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mn-lt"/>
                  <a:ea typeface="黑体" panose="02010609060101010101" pitchFamily="2" charset="-122"/>
                </a:endParaRPr>
              </a:p>
            </p:txBody>
          </p:sp>
        </p:grpSp>
      </p:grpSp>
      <p:cxnSp>
        <p:nvCxnSpPr>
          <p:cNvPr id="34" name="直接连接符 33"/>
          <p:cNvCxnSpPr/>
          <p:nvPr/>
        </p:nvCxnSpPr>
        <p:spPr bwMode="auto">
          <a:xfrm>
            <a:off x="1676458" y="3617881"/>
            <a:ext cx="4590121" cy="0"/>
          </a:xfrm>
          <a:prstGeom prst="line">
            <a:avLst/>
          </a:prstGeom>
          <a:solidFill>
            <a:schemeClr val="accent1"/>
          </a:solidFill>
          <a:ln w="1905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连接符 34"/>
          <p:cNvCxnSpPr/>
          <p:nvPr/>
        </p:nvCxnSpPr>
        <p:spPr bwMode="auto">
          <a:xfrm>
            <a:off x="1676458" y="2931561"/>
            <a:ext cx="4590121" cy="0"/>
          </a:xfrm>
          <a:prstGeom prst="line">
            <a:avLst/>
          </a:prstGeom>
          <a:solidFill>
            <a:schemeClr val="accent1"/>
          </a:solidFill>
          <a:ln w="1905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8" name="矩形 187"/>
          <p:cNvSpPr/>
          <p:nvPr/>
        </p:nvSpPr>
        <p:spPr>
          <a:xfrm>
            <a:off x="2132175" y="3968864"/>
            <a:ext cx="2924413" cy="338554"/>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最基本的三种调制方式</a:t>
            </a:r>
          </a:p>
        </p:txBody>
      </p:sp>
      <p:sp>
        <p:nvSpPr>
          <p:cNvPr id="2" name="矩形 1"/>
          <p:cNvSpPr/>
          <p:nvPr/>
        </p:nvSpPr>
        <p:spPr>
          <a:xfrm>
            <a:off x="2341552" y="4451563"/>
            <a:ext cx="2472152" cy="369332"/>
          </a:xfrm>
          <a:prstGeom prst="rect">
            <a:avLst/>
          </a:prstGeom>
        </p:spPr>
        <p:txBody>
          <a:bodyPr wrap="none">
            <a:spAutoFit/>
          </a:bodyPr>
          <a:lstStyle/>
          <a:p>
            <a:pPr lvl="0" algn="ctr"/>
            <a:r>
              <a:rPr lang="en-US" altLang="zh-CN" b="1">
                <a:solidFill>
                  <a:prstClr val="black"/>
                </a:solidFill>
                <a:latin typeface="微软雅黑" panose="020B0503020204020204" pitchFamily="34" charset="-122"/>
                <a:ea typeface="微软雅黑" panose="020B0503020204020204" pitchFamily="34" charset="-122"/>
              </a:rPr>
              <a:t>f(t)=AmSin(</a:t>
            </a:r>
            <a:r>
              <a:rPr lang="en-US" altLang="zh-CN" b="1">
                <a:solidFill>
                  <a:prstClr val="black"/>
                </a:solidFill>
                <a:latin typeface="微软雅黑" panose="020B0503020204020204" pitchFamily="34" charset="-122"/>
                <a:ea typeface="微软雅黑" panose="020B0503020204020204" pitchFamily="34" charset="-122"/>
                <a:sym typeface="+mn-ea"/>
              </a:rPr>
              <a:t>ω</a:t>
            </a:r>
            <a:r>
              <a:rPr lang="en-US" altLang="zh-CN" b="1">
                <a:solidFill>
                  <a:prstClr val="black"/>
                </a:solidFill>
                <a:latin typeface="微软雅黑" panose="020B0503020204020204" pitchFamily="34" charset="-122"/>
                <a:ea typeface="微软雅黑" panose="020B0503020204020204" pitchFamily="34" charset="-122"/>
              </a:rPr>
              <a:t>t+φ</a:t>
            </a:r>
            <a:r>
              <a:rPr lang="zh-CN" altLang="zh-CN" b="1">
                <a:solidFill>
                  <a:prstClr val="black"/>
                </a:solidFill>
                <a:latin typeface="微软雅黑" panose="020B0503020204020204" pitchFamily="34" charset="-122"/>
                <a:ea typeface="微软雅黑" panose="020B0503020204020204" pitchFamily="34" charset="-122"/>
              </a:rPr>
              <a:t>）</a:t>
            </a:r>
            <a:endParaRPr lang="zh-CN" altLang="zh-CN" b="1" dirty="0">
              <a:solidFill>
                <a:prstClr val="black"/>
              </a:solidFill>
              <a:latin typeface="微软雅黑" panose="020B0503020204020204" pitchFamily="34" charset="-122"/>
              <a:ea typeface="微软雅黑" panose="020B0503020204020204" pitchFamily="34" charset="-122"/>
            </a:endParaRPr>
          </a:p>
        </p:txBody>
      </p:sp>
      <p:sp>
        <p:nvSpPr>
          <p:cNvPr id="189" name="矩形 188"/>
          <p:cNvSpPr/>
          <p:nvPr/>
        </p:nvSpPr>
        <p:spPr>
          <a:xfrm>
            <a:off x="6396980" y="1895515"/>
            <a:ext cx="1995947" cy="1938992"/>
          </a:xfrm>
          <a:prstGeom prst="rect">
            <a:avLst/>
          </a:prstGeom>
        </p:spPr>
        <p:txBody>
          <a:bodyPr wrap="square">
            <a:spAutoFit/>
          </a:bodyPr>
          <a:lstStyle/>
          <a:p>
            <a:pPr algn="ctr">
              <a:lnSpc>
                <a:spcPct val="150000"/>
              </a:lnSpc>
            </a:pPr>
            <a:r>
              <a:rPr lang="zh-CN" altLang="en-US" sz="1600" b="1">
                <a:latin typeface="微软雅黑" panose="020B0503020204020204" pitchFamily="34" charset="-122"/>
                <a:ea typeface="微软雅黑" panose="020B0503020204020204" pitchFamily="34" charset="-122"/>
              </a:rPr>
              <a:t>一个基本调制方法，</a:t>
            </a:r>
            <a:r>
              <a:rPr lang="en-US" altLang="zh-CN" sz="1600" b="1">
                <a:latin typeface="微软雅黑" panose="020B0503020204020204" pitchFamily="34" charset="-122"/>
                <a:ea typeface="微软雅黑" panose="020B0503020204020204" pitchFamily="34" charset="-122"/>
              </a:rPr>
              <a:t>1</a:t>
            </a:r>
            <a:r>
              <a:rPr lang="zh-CN" altLang="en-US" sz="1600" b="1">
                <a:latin typeface="微软雅黑" panose="020B0503020204020204" pitchFamily="34" charset="-122"/>
                <a:ea typeface="微软雅黑" panose="020B0503020204020204" pitchFamily="34" charset="-122"/>
              </a:rPr>
              <a:t>个码元只能包含</a:t>
            </a:r>
            <a:r>
              <a:rPr lang="en-US" altLang="zh-CN" sz="1600" b="1">
                <a:latin typeface="微软雅黑" panose="020B0503020204020204" pitchFamily="34" charset="-122"/>
                <a:ea typeface="微软雅黑" panose="020B0503020204020204" pitchFamily="34" charset="-122"/>
              </a:rPr>
              <a:t>1</a:t>
            </a:r>
            <a:r>
              <a:rPr lang="zh-CN" altLang="en-US" sz="1600" b="1">
                <a:latin typeface="微软雅黑" panose="020B0503020204020204" pitchFamily="34" charset="-122"/>
                <a:ea typeface="微软雅黑" panose="020B0503020204020204" pitchFamily="34" charset="-122"/>
              </a:rPr>
              <a:t>个比特信息。</a:t>
            </a:r>
            <a:endParaRPr lang="en-US" altLang="zh-CN" sz="1600" b="1">
              <a:latin typeface="微软雅黑" panose="020B0503020204020204" pitchFamily="34" charset="-122"/>
              <a:ea typeface="微软雅黑" panose="020B0503020204020204" pitchFamily="34" charset="-122"/>
            </a:endParaRPr>
          </a:p>
          <a:p>
            <a:pPr algn="ctr">
              <a:lnSpc>
                <a:spcPct val="150000"/>
              </a:lnSpc>
            </a:pPr>
            <a:r>
              <a:rPr lang="zh-CN" altLang="en-US" sz="1600" b="1">
                <a:solidFill>
                  <a:srgbClr val="FF0000"/>
                </a:solidFill>
                <a:latin typeface="微软雅黑" panose="020B0503020204020204" pitchFamily="34" charset="-122"/>
                <a:ea typeface="微软雅黑" panose="020B0503020204020204" pitchFamily="34" charset="-122"/>
              </a:rPr>
              <a:t>如何能使一个码元包含更多的比特呢？</a:t>
            </a:r>
            <a:endParaRPr lang="zh-CN" altLang="en-US" sz="16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5144" y="695368"/>
            <a:ext cx="8053712"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矩形 5"/>
          <p:cNvSpPr/>
          <p:nvPr/>
        </p:nvSpPr>
        <p:spPr>
          <a:xfrm>
            <a:off x="555165" y="653128"/>
            <a:ext cx="7316938" cy="400110"/>
          </a:xfrm>
          <a:prstGeom prst="rect">
            <a:avLst/>
          </a:prstGeom>
        </p:spPr>
        <p:txBody>
          <a:bodyPr wrap="none">
            <a:spAutoFit/>
          </a:bodyPr>
          <a:lstStyle/>
          <a:p>
            <a:pPr algn="ctr"/>
            <a:r>
              <a:rPr lang="zh-CN" altLang="en-US" sz="2000" b="1">
                <a:latin typeface="微软雅黑" panose="020B0503020204020204" pitchFamily="34" charset="-122"/>
                <a:ea typeface="微软雅黑" panose="020B0503020204020204" pitchFamily="34" charset="-122"/>
              </a:rPr>
              <a:t>正交</a:t>
            </a:r>
            <a:r>
              <a:rPr lang="zh-CN" altLang="en-US" sz="2000" b="1" dirty="0">
                <a:latin typeface="微软雅黑" panose="020B0503020204020204" pitchFamily="34" charset="-122"/>
                <a:ea typeface="微软雅黑" panose="020B0503020204020204" pitchFamily="34" charset="-122"/>
              </a:rPr>
              <a:t>振幅调制 </a:t>
            </a:r>
            <a:r>
              <a:rPr lang="en-US" altLang="zh-CN" sz="2000" b="1" dirty="0">
                <a:latin typeface="微软雅黑" panose="020B0503020204020204" pitchFamily="34" charset="-122"/>
                <a:ea typeface="微软雅黑" panose="020B0503020204020204" pitchFamily="34" charset="-122"/>
              </a:rPr>
              <a:t>QAM (Quadrature Amplitude Modulation) </a:t>
            </a:r>
            <a:endParaRPr lang="zh-CN" altLang="en-US" sz="2000" b="1" dirty="0">
              <a:latin typeface="微软雅黑" panose="020B0503020204020204" pitchFamily="34" charset="-122"/>
              <a:ea typeface="微软雅黑" panose="020B0503020204020204" pitchFamily="34" charset="-122"/>
            </a:endParaRPr>
          </a:p>
        </p:txBody>
      </p:sp>
      <p:sp>
        <p:nvSpPr>
          <p:cNvPr id="7" name="矩形 6"/>
          <p:cNvSpPr/>
          <p:nvPr/>
        </p:nvSpPr>
        <p:spPr>
          <a:xfrm>
            <a:off x="616085" y="1121129"/>
            <a:ext cx="5426184" cy="656590"/>
          </a:xfrm>
          <a:prstGeom prst="rect">
            <a:avLst/>
          </a:prstGeom>
        </p:spPr>
        <p:txBody>
          <a:bodyPr wrap="square">
            <a:spAutoFit/>
          </a:bodyPr>
          <a:lstStyle/>
          <a:p>
            <a:pPr>
              <a:lnSpc>
                <a:spcPts val="2200"/>
              </a:lnSpc>
              <a:buClr>
                <a:srgbClr val="0070C0"/>
              </a:buClr>
            </a:pPr>
            <a:r>
              <a:rPr lang="zh-CN" altLang="en-US" sz="1600" b="1" dirty="0">
                <a:solidFill>
                  <a:srgbClr val="CC00CC"/>
                </a:solidFill>
                <a:latin typeface="微软雅黑" panose="020B0503020204020204" pitchFamily="34" charset="-122"/>
                <a:ea typeface="微软雅黑" panose="020B0503020204020204" pitchFamily="34" charset="-122"/>
              </a:rPr>
              <a:t>为了达到更高的信息传输速率，必须采用技术上更为复杂的多元制的</a:t>
            </a:r>
            <a:r>
              <a:rPr lang="zh-CN" altLang="en-US" sz="1600" b="1" dirty="0">
                <a:solidFill>
                  <a:srgbClr val="FF0000"/>
                </a:solidFill>
                <a:latin typeface="微软雅黑" panose="020B0503020204020204" pitchFamily="34" charset="-122"/>
                <a:ea typeface="微软雅黑" panose="020B0503020204020204" pitchFamily="34" charset="-122"/>
              </a:rPr>
              <a:t>振幅相位</a:t>
            </a:r>
            <a:r>
              <a:rPr lang="zh-CN" altLang="en-US" sz="1600" b="1" dirty="0">
                <a:solidFill>
                  <a:srgbClr val="CC00CC"/>
                </a:solidFill>
                <a:latin typeface="微软雅黑" panose="020B0503020204020204" pitchFamily="34" charset="-122"/>
                <a:ea typeface="微软雅黑" panose="020B0503020204020204" pitchFamily="34" charset="-122"/>
              </a:rPr>
              <a:t>混合调制方法。</a:t>
            </a:r>
          </a:p>
        </p:txBody>
      </p:sp>
      <p:sp>
        <p:nvSpPr>
          <p:cNvPr id="35" name="矩形 34"/>
          <p:cNvSpPr/>
          <p:nvPr/>
        </p:nvSpPr>
        <p:spPr>
          <a:xfrm>
            <a:off x="608528" y="1732267"/>
            <a:ext cx="5415453" cy="2031325"/>
          </a:xfrm>
          <a:prstGeom prst="rect">
            <a:avLst/>
          </a:prstGeom>
        </p:spPr>
        <p:txBody>
          <a:bodyPr wrap="square">
            <a:spAutoFit/>
          </a:bodyPr>
          <a:lstStyle/>
          <a:p>
            <a:pPr lvl="0"/>
            <a:r>
              <a:rPr lang="zh-CN" altLang="en-US" sz="1600" b="1" dirty="0">
                <a:latin typeface="微软雅黑" panose="020B0503020204020204" pitchFamily="34" charset="-122"/>
                <a:ea typeface="微软雅黑" panose="020B0503020204020204" pitchFamily="34" charset="-122"/>
              </a:rPr>
              <a:t>例</a:t>
            </a:r>
            <a:r>
              <a:rPr lang="zh-CN" altLang="en-US" sz="1600" b="1">
                <a:latin typeface="微软雅黑" panose="020B0503020204020204" pitchFamily="34" charset="-122"/>
                <a:ea typeface="微软雅黑" panose="020B0503020204020204" pitchFamily="34" charset="-122"/>
              </a:rPr>
              <a:t>如：</a:t>
            </a:r>
            <a:endParaRPr lang="zh-CN" altLang="en-US" sz="1400" b="1">
              <a:latin typeface="微软雅黑" panose="020B0503020204020204" pitchFamily="34" charset="-122"/>
              <a:ea typeface="微软雅黑" panose="020B0503020204020204" pitchFamily="34" charset="-122"/>
            </a:endParaRPr>
          </a:p>
          <a:p>
            <a:pPr marL="285750" indent="-285750">
              <a:lnSpc>
                <a:spcPts val="2200"/>
              </a:lnSpc>
              <a:buClr>
                <a:srgbClr val="0070C0"/>
              </a:buClr>
              <a:buFont typeface="Wingdings" panose="05000000000000000000" pitchFamily="2" charset="2"/>
              <a:buChar char="l"/>
            </a:pPr>
            <a:r>
              <a:rPr lang="zh-CN" altLang="en-US" sz="1600" b="1">
                <a:latin typeface="微软雅黑" panose="020B0503020204020204" pitchFamily="34" charset="-122"/>
                <a:ea typeface="微软雅黑" panose="020B0503020204020204" pitchFamily="34" charset="-122"/>
              </a:rPr>
              <a:t>可供选择的相位</a:t>
            </a:r>
            <a:r>
              <a:rPr kumimoji="1" lang="en-US" altLang="zh-CN" sz="1600" b="1">
                <a:solidFill>
                  <a:srgbClr val="CC00CC"/>
                </a:solidFill>
                <a:latin typeface="Times New Roman" panose="02020603050405020304" pitchFamily="18" charset="0"/>
                <a:sym typeface="Symbol" panose="05050102010706020507" pitchFamily="18" charset="2"/>
              </a:rPr>
              <a:t></a:t>
            </a:r>
            <a:r>
              <a:rPr lang="zh-CN" altLang="en-US" sz="1600" b="1">
                <a:latin typeface="微软雅黑" panose="020B0503020204020204" pitchFamily="34" charset="-122"/>
                <a:ea typeface="微软雅黑" panose="020B0503020204020204" pitchFamily="34" charset="-122"/>
              </a:rPr>
              <a:t>有 </a:t>
            </a:r>
            <a:r>
              <a:rPr lang="en-US" altLang="zh-CN" sz="1600" b="1">
                <a:latin typeface="微软雅黑" panose="020B0503020204020204" pitchFamily="34" charset="-122"/>
                <a:ea typeface="微软雅黑" panose="020B0503020204020204" pitchFamily="34" charset="-122"/>
              </a:rPr>
              <a:t>12 </a:t>
            </a:r>
            <a:r>
              <a:rPr lang="zh-CN" altLang="en-US" sz="1600" b="1">
                <a:latin typeface="微软雅黑" panose="020B0503020204020204" pitchFamily="34" charset="-122"/>
                <a:ea typeface="微软雅黑" panose="020B0503020204020204" pitchFamily="34" charset="-122"/>
              </a:rPr>
              <a:t>种，而对于每一种相位有 </a:t>
            </a:r>
            <a:r>
              <a:rPr lang="en-US" altLang="zh-CN" sz="1600" b="1">
                <a:latin typeface="微软雅黑" panose="020B0503020204020204" pitchFamily="34" charset="-122"/>
                <a:ea typeface="微软雅黑" panose="020B0503020204020204" pitchFamily="34" charset="-122"/>
              </a:rPr>
              <a:t>1 </a:t>
            </a:r>
            <a:r>
              <a:rPr lang="zh-CN" altLang="en-US" sz="1600" b="1">
                <a:latin typeface="微软雅黑" panose="020B0503020204020204" pitchFamily="34" charset="-122"/>
                <a:ea typeface="微软雅黑" panose="020B0503020204020204" pitchFamily="34" charset="-122"/>
              </a:rPr>
              <a:t>或 </a:t>
            </a:r>
            <a:r>
              <a:rPr lang="en-US" altLang="zh-CN" sz="1600" b="1">
                <a:latin typeface="微软雅黑" panose="020B0503020204020204" pitchFamily="34" charset="-122"/>
                <a:ea typeface="微软雅黑" panose="020B0503020204020204" pitchFamily="34" charset="-122"/>
              </a:rPr>
              <a:t>2 </a:t>
            </a:r>
            <a:r>
              <a:rPr lang="zh-CN" altLang="en-US" sz="1600" b="1">
                <a:latin typeface="微软雅黑" panose="020B0503020204020204" pitchFamily="34" charset="-122"/>
                <a:ea typeface="微软雅黑" panose="020B0503020204020204" pitchFamily="34" charset="-122"/>
              </a:rPr>
              <a:t>种振幅</a:t>
            </a:r>
            <a:r>
              <a:rPr kumimoji="1" lang="en-US" altLang="zh-CN" b="1">
                <a:solidFill>
                  <a:srgbClr val="CC00CC"/>
                </a:solidFill>
                <a:latin typeface="Times New Roman" panose="02020603050405020304" pitchFamily="18" charset="0"/>
                <a:sym typeface="Symbol" panose="05050102010706020507" pitchFamily="18" charset="2"/>
              </a:rPr>
              <a:t>r</a:t>
            </a:r>
            <a:r>
              <a:rPr lang="zh-CN" altLang="en-US" sz="1600" b="1">
                <a:latin typeface="微软雅黑" panose="020B0503020204020204" pitchFamily="34" charset="-122"/>
                <a:ea typeface="微软雅黑" panose="020B0503020204020204" pitchFamily="34" charset="-122"/>
              </a:rPr>
              <a:t>可供选择。总共有 </a:t>
            </a:r>
            <a:r>
              <a:rPr lang="en-US" altLang="zh-CN" sz="1600" b="1">
                <a:latin typeface="微软雅黑" panose="020B0503020204020204" pitchFamily="34" charset="-122"/>
                <a:ea typeface="微软雅黑" panose="020B0503020204020204" pitchFamily="34" charset="-122"/>
              </a:rPr>
              <a:t>16 </a:t>
            </a:r>
            <a:r>
              <a:rPr lang="zh-CN" altLang="en-US" sz="1600" b="1">
                <a:latin typeface="微软雅黑" panose="020B0503020204020204" pitchFamily="34" charset="-122"/>
                <a:ea typeface="微软雅黑" panose="020B0503020204020204" pitchFamily="34" charset="-122"/>
              </a:rPr>
              <a:t>种组合，即 </a:t>
            </a:r>
            <a:r>
              <a:rPr lang="en-US" altLang="zh-CN" sz="1600" b="1">
                <a:latin typeface="微软雅黑" panose="020B0503020204020204" pitchFamily="34" charset="-122"/>
                <a:ea typeface="微软雅黑" panose="020B0503020204020204" pitchFamily="34" charset="-122"/>
              </a:rPr>
              <a:t>16 </a:t>
            </a:r>
            <a:r>
              <a:rPr lang="zh-CN" altLang="en-US" sz="1600" b="1">
                <a:latin typeface="微软雅黑" panose="020B0503020204020204" pitchFamily="34" charset="-122"/>
                <a:ea typeface="微软雅黑" panose="020B0503020204020204" pitchFamily="34" charset="-122"/>
              </a:rPr>
              <a:t>个码元（波形）。</a:t>
            </a:r>
          </a:p>
          <a:p>
            <a:pPr marL="285750" indent="-285750">
              <a:lnSpc>
                <a:spcPts val="2200"/>
              </a:lnSpc>
              <a:buClr>
                <a:srgbClr val="0070C0"/>
              </a:buClr>
              <a:buFont typeface="Wingdings" panose="05000000000000000000" pitchFamily="2" charset="2"/>
              <a:buChar char="l"/>
            </a:pPr>
            <a:r>
              <a:rPr lang="zh-CN" altLang="en-US" sz="1600" b="1">
                <a:latin typeface="微软雅黑" panose="020B0503020204020204" pitchFamily="34" charset="-122"/>
                <a:ea typeface="微软雅黑" panose="020B0503020204020204" pitchFamily="34" charset="-122"/>
              </a:rPr>
              <a:t>由</a:t>
            </a:r>
            <a:r>
              <a:rPr lang="zh-CN" altLang="en-US" sz="1600" b="1" dirty="0">
                <a:latin typeface="微软雅黑" panose="020B0503020204020204" pitchFamily="34" charset="-122"/>
                <a:ea typeface="微软雅黑" panose="020B0503020204020204" pitchFamily="34" charset="-122"/>
              </a:rPr>
              <a:t>于 </a:t>
            </a:r>
            <a:r>
              <a:rPr lang="en-US" altLang="zh-CN" sz="1600" b="1" dirty="0">
                <a:latin typeface="微软雅黑" panose="020B0503020204020204" pitchFamily="34" charset="-122"/>
                <a:ea typeface="微软雅黑" panose="020B0503020204020204" pitchFamily="34" charset="-122"/>
              </a:rPr>
              <a:t>4 bit </a:t>
            </a:r>
            <a:r>
              <a:rPr lang="zh-CN" altLang="en-US" sz="1600" b="1" dirty="0">
                <a:latin typeface="微软雅黑" panose="020B0503020204020204" pitchFamily="34" charset="-122"/>
                <a:ea typeface="微软雅黑" panose="020B0503020204020204" pitchFamily="34" charset="-122"/>
              </a:rPr>
              <a:t>编码共有 </a:t>
            </a:r>
            <a:r>
              <a:rPr lang="en-US" altLang="zh-CN" sz="1600" b="1" dirty="0">
                <a:latin typeface="微软雅黑" panose="020B0503020204020204" pitchFamily="34" charset="-122"/>
                <a:ea typeface="微软雅黑" panose="020B0503020204020204" pitchFamily="34" charset="-122"/>
              </a:rPr>
              <a:t>16 </a:t>
            </a:r>
            <a:r>
              <a:rPr lang="zh-CN" altLang="en-US" sz="1600" b="1" dirty="0">
                <a:latin typeface="微软雅黑" panose="020B0503020204020204" pitchFamily="34" charset="-122"/>
                <a:ea typeface="微软雅黑" panose="020B0503020204020204" pitchFamily="34" charset="-122"/>
              </a:rPr>
              <a:t>种不同的组合，因此这 </a:t>
            </a:r>
            <a:r>
              <a:rPr lang="en-US" altLang="zh-CN" sz="1600" b="1" dirty="0">
                <a:latin typeface="微软雅黑" panose="020B0503020204020204" pitchFamily="34" charset="-122"/>
                <a:ea typeface="微软雅黑" panose="020B0503020204020204" pitchFamily="34" charset="-122"/>
              </a:rPr>
              <a:t>16 </a:t>
            </a:r>
            <a:r>
              <a:rPr lang="zh-CN" altLang="en-US" sz="1600" b="1" dirty="0">
                <a:latin typeface="微软雅黑" panose="020B0503020204020204" pitchFamily="34" charset="-122"/>
                <a:ea typeface="微软雅黑" panose="020B0503020204020204" pitchFamily="34" charset="-122"/>
              </a:rPr>
              <a:t>个点中的每个点可对应于一种 </a:t>
            </a:r>
            <a:r>
              <a:rPr lang="en-US" altLang="zh-CN" sz="1600" b="1" dirty="0">
                <a:latin typeface="微软雅黑" panose="020B0503020204020204" pitchFamily="34" charset="-122"/>
                <a:ea typeface="微软雅黑" panose="020B0503020204020204" pitchFamily="34" charset="-122"/>
              </a:rPr>
              <a:t>4 bit </a:t>
            </a:r>
            <a:r>
              <a:rPr lang="zh-CN" altLang="en-US" sz="1600" b="1" dirty="0">
                <a:latin typeface="微软雅黑" panose="020B0503020204020204" pitchFamily="34" charset="-122"/>
                <a:ea typeface="微软雅黑" panose="020B0503020204020204" pitchFamily="34" charset="-122"/>
              </a:rPr>
              <a:t>的编码。数据传输率可提高 </a:t>
            </a:r>
            <a:r>
              <a:rPr lang="en-US" altLang="zh-CN" sz="1600" b="1" dirty="0">
                <a:latin typeface="微软雅黑" panose="020B0503020204020204" pitchFamily="34" charset="-122"/>
                <a:ea typeface="微软雅黑" panose="020B0503020204020204" pitchFamily="34" charset="-122"/>
              </a:rPr>
              <a:t>4 </a:t>
            </a:r>
            <a:r>
              <a:rPr lang="zh-CN" altLang="en-US" sz="1600" b="1" dirty="0">
                <a:latin typeface="微软雅黑" panose="020B0503020204020204" pitchFamily="34" charset="-122"/>
                <a:ea typeface="微软雅黑" panose="020B0503020204020204" pitchFamily="34" charset="-122"/>
              </a:rPr>
              <a:t>倍。 </a:t>
            </a:r>
          </a:p>
        </p:txBody>
      </p:sp>
      <p:sp>
        <p:nvSpPr>
          <p:cNvPr id="36" name="对角圆角矩形 35"/>
          <p:cNvSpPr/>
          <p:nvPr/>
        </p:nvSpPr>
        <p:spPr>
          <a:xfrm>
            <a:off x="652661" y="3764339"/>
            <a:ext cx="7853464" cy="742061"/>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212460" y="3764631"/>
            <a:ext cx="6971611" cy="656590"/>
          </a:xfrm>
          <a:prstGeom prst="rect">
            <a:avLst/>
          </a:prstGeom>
        </p:spPr>
        <p:txBody>
          <a:bodyPr wrap="square">
            <a:spAutoFit/>
          </a:bodyPr>
          <a:lstStyle/>
          <a:p>
            <a:pPr>
              <a:lnSpc>
                <a:spcPts val="2200"/>
              </a:lnSpc>
            </a:pPr>
            <a:r>
              <a:rPr lang="zh-CN" altLang="en-US" sz="1600" b="1" dirty="0">
                <a:solidFill>
                  <a:schemeClr val="bg1"/>
                </a:solidFill>
                <a:latin typeface="微软雅黑" panose="020B0503020204020204" pitchFamily="34" charset="-122"/>
                <a:ea typeface="微软雅黑" panose="020B0503020204020204" pitchFamily="34" charset="-122"/>
              </a:rPr>
              <a:t>不是码元越多越好。若每一个码元可表示的比特数越多，则在接收端进行解调时要正确识别每一种状态就越困难，出错率增加。 </a:t>
            </a:r>
          </a:p>
        </p:txBody>
      </p:sp>
      <p:grpSp>
        <p:nvGrpSpPr>
          <p:cNvPr id="40" name="组合 39"/>
          <p:cNvGrpSpPr/>
          <p:nvPr/>
        </p:nvGrpSpPr>
        <p:grpSpPr>
          <a:xfrm>
            <a:off x="6148560" y="1193129"/>
            <a:ext cx="2522157" cy="2309216"/>
            <a:chOff x="6148560" y="1193129"/>
            <a:chExt cx="2522157" cy="2309216"/>
          </a:xfrm>
        </p:grpSpPr>
        <p:grpSp>
          <p:nvGrpSpPr>
            <p:cNvPr id="34" name="组合 33"/>
            <p:cNvGrpSpPr/>
            <p:nvPr/>
          </p:nvGrpSpPr>
          <p:grpSpPr>
            <a:xfrm>
              <a:off x="6148560" y="1193129"/>
              <a:ext cx="2522157" cy="2309216"/>
              <a:chOff x="616085" y="1922163"/>
              <a:chExt cx="3221569" cy="2949575"/>
            </a:xfrm>
          </p:grpSpPr>
          <p:grpSp>
            <p:nvGrpSpPr>
              <p:cNvPr id="8" name="组合 7"/>
              <p:cNvGrpSpPr/>
              <p:nvPr/>
            </p:nvGrpSpPr>
            <p:grpSpPr>
              <a:xfrm>
                <a:off x="616085" y="1922163"/>
                <a:ext cx="3221569" cy="2949575"/>
                <a:chOff x="584729" y="2640013"/>
                <a:chExt cx="2971800" cy="2584450"/>
              </a:xfrm>
            </p:grpSpPr>
            <p:sp>
              <p:nvSpPr>
                <p:cNvPr id="9" name="Line 4"/>
                <p:cNvSpPr>
                  <a:spLocks noChangeShapeType="1"/>
                </p:cNvSpPr>
                <p:nvPr/>
              </p:nvSpPr>
              <p:spPr bwMode="auto">
                <a:xfrm>
                  <a:off x="2077508" y="2640013"/>
                  <a:ext cx="0" cy="2584450"/>
                </a:xfrm>
                <a:prstGeom prst="line">
                  <a:avLst/>
                </a:prstGeom>
                <a:noFill/>
                <a:ln w="28575">
                  <a:solidFill>
                    <a:srgbClr val="0099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10" name="Oval 5"/>
                <p:cNvSpPr>
                  <a:spLocks noChangeArrowheads="1"/>
                </p:cNvSpPr>
                <p:nvPr/>
              </p:nvSpPr>
              <p:spPr bwMode="auto">
                <a:xfrm>
                  <a:off x="1172898" y="4230688"/>
                  <a:ext cx="80831" cy="74612"/>
                </a:xfrm>
                <a:prstGeom prst="ellipse">
                  <a:avLst/>
                </a:prstGeom>
                <a:solidFill>
                  <a:srgbClr val="0000FF"/>
                </a:solidFill>
                <a:ln w="952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11" name="Oval 6"/>
                <p:cNvSpPr>
                  <a:spLocks noChangeArrowheads="1"/>
                </p:cNvSpPr>
                <p:nvPr/>
              </p:nvSpPr>
              <p:spPr bwMode="auto">
                <a:xfrm>
                  <a:off x="1172898" y="3151188"/>
                  <a:ext cx="80831" cy="74612"/>
                </a:xfrm>
                <a:prstGeom prst="ellipse">
                  <a:avLst/>
                </a:prstGeom>
                <a:solidFill>
                  <a:srgbClr val="0000FF"/>
                </a:solidFill>
                <a:ln w="952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12" name="Oval 7"/>
                <p:cNvSpPr>
                  <a:spLocks noChangeArrowheads="1"/>
                </p:cNvSpPr>
                <p:nvPr/>
              </p:nvSpPr>
              <p:spPr bwMode="auto">
                <a:xfrm>
                  <a:off x="2344076" y="3151188"/>
                  <a:ext cx="80830" cy="74612"/>
                </a:xfrm>
                <a:prstGeom prst="ellipse">
                  <a:avLst/>
                </a:prstGeom>
                <a:solidFill>
                  <a:srgbClr val="0000FF"/>
                </a:solidFill>
                <a:ln w="952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13" name="Oval 8"/>
                <p:cNvSpPr>
                  <a:spLocks noChangeArrowheads="1"/>
                </p:cNvSpPr>
                <p:nvPr/>
              </p:nvSpPr>
              <p:spPr bwMode="auto">
                <a:xfrm>
                  <a:off x="1749029" y="3151188"/>
                  <a:ext cx="80830" cy="74612"/>
                </a:xfrm>
                <a:prstGeom prst="ellipse">
                  <a:avLst/>
                </a:prstGeom>
                <a:solidFill>
                  <a:srgbClr val="0000FF"/>
                </a:solidFill>
                <a:ln w="952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14" name="Oval 9"/>
                <p:cNvSpPr>
                  <a:spLocks noChangeArrowheads="1"/>
                </p:cNvSpPr>
                <p:nvPr/>
              </p:nvSpPr>
              <p:spPr bwMode="auto">
                <a:xfrm>
                  <a:off x="1172898" y="3697288"/>
                  <a:ext cx="80831" cy="74612"/>
                </a:xfrm>
                <a:prstGeom prst="ellipse">
                  <a:avLst/>
                </a:prstGeom>
                <a:solidFill>
                  <a:srgbClr val="0000FF"/>
                </a:solidFill>
                <a:ln w="952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15" name="Oval 10"/>
                <p:cNvSpPr>
                  <a:spLocks noChangeArrowheads="1"/>
                </p:cNvSpPr>
                <p:nvPr/>
              </p:nvSpPr>
              <p:spPr bwMode="auto">
                <a:xfrm>
                  <a:off x="2345796" y="3695701"/>
                  <a:ext cx="80831" cy="74613"/>
                </a:xfrm>
                <a:prstGeom prst="ellipse">
                  <a:avLst/>
                </a:prstGeom>
                <a:solidFill>
                  <a:srgbClr val="0000FF"/>
                </a:solidFill>
                <a:ln w="952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16" name="Oval 11"/>
                <p:cNvSpPr>
                  <a:spLocks noChangeArrowheads="1"/>
                </p:cNvSpPr>
                <p:nvPr/>
              </p:nvSpPr>
              <p:spPr bwMode="auto">
                <a:xfrm>
                  <a:off x="1750748" y="3697288"/>
                  <a:ext cx="80831" cy="74612"/>
                </a:xfrm>
                <a:prstGeom prst="ellipse">
                  <a:avLst/>
                </a:prstGeom>
                <a:solidFill>
                  <a:srgbClr val="0000FF"/>
                </a:solidFill>
                <a:ln w="952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17" name="Oval 12"/>
                <p:cNvSpPr>
                  <a:spLocks noChangeArrowheads="1"/>
                </p:cNvSpPr>
                <p:nvPr/>
              </p:nvSpPr>
              <p:spPr bwMode="auto">
                <a:xfrm>
                  <a:off x="2918487" y="3151188"/>
                  <a:ext cx="80830" cy="74612"/>
                </a:xfrm>
                <a:prstGeom prst="ellipse">
                  <a:avLst/>
                </a:prstGeom>
                <a:solidFill>
                  <a:srgbClr val="0000FF"/>
                </a:solidFill>
                <a:ln w="952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zh-CN" sz="2800" b="1">
                    <a:solidFill>
                      <a:srgbClr val="C00000"/>
                    </a:solidFill>
                  </a:endParaRPr>
                </a:p>
              </p:txBody>
            </p:sp>
            <p:sp>
              <p:nvSpPr>
                <p:cNvPr id="18" name="Oval 13"/>
                <p:cNvSpPr>
                  <a:spLocks noChangeArrowheads="1"/>
                </p:cNvSpPr>
                <p:nvPr/>
              </p:nvSpPr>
              <p:spPr bwMode="auto">
                <a:xfrm>
                  <a:off x="2345796" y="4229101"/>
                  <a:ext cx="80831" cy="74613"/>
                </a:xfrm>
                <a:prstGeom prst="ellipse">
                  <a:avLst/>
                </a:prstGeom>
                <a:solidFill>
                  <a:srgbClr val="0000FF"/>
                </a:solidFill>
                <a:ln w="952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19" name="Oval 14"/>
                <p:cNvSpPr>
                  <a:spLocks noChangeArrowheads="1"/>
                </p:cNvSpPr>
                <p:nvPr/>
              </p:nvSpPr>
              <p:spPr bwMode="auto">
                <a:xfrm>
                  <a:off x="1750748" y="4230688"/>
                  <a:ext cx="80831" cy="74612"/>
                </a:xfrm>
                <a:prstGeom prst="ellipse">
                  <a:avLst/>
                </a:prstGeom>
                <a:solidFill>
                  <a:srgbClr val="0000FF"/>
                </a:solidFill>
                <a:ln w="952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20" name="Oval 15"/>
                <p:cNvSpPr>
                  <a:spLocks noChangeArrowheads="1"/>
                </p:cNvSpPr>
                <p:nvPr/>
              </p:nvSpPr>
              <p:spPr bwMode="auto">
                <a:xfrm>
                  <a:off x="2918487" y="3695701"/>
                  <a:ext cx="80830" cy="74613"/>
                </a:xfrm>
                <a:prstGeom prst="ellipse">
                  <a:avLst/>
                </a:prstGeom>
                <a:solidFill>
                  <a:srgbClr val="0000FF"/>
                </a:solidFill>
                <a:ln w="952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21" name="Oval 16"/>
                <p:cNvSpPr>
                  <a:spLocks noChangeArrowheads="1"/>
                </p:cNvSpPr>
                <p:nvPr/>
              </p:nvSpPr>
              <p:spPr bwMode="auto">
                <a:xfrm>
                  <a:off x="2344076" y="4786313"/>
                  <a:ext cx="80830" cy="74612"/>
                </a:xfrm>
                <a:prstGeom prst="ellipse">
                  <a:avLst/>
                </a:prstGeom>
                <a:solidFill>
                  <a:srgbClr val="0000FF"/>
                </a:solidFill>
                <a:ln w="952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22" name="Oval 17"/>
                <p:cNvSpPr>
                  <a:spLocks noChangeArrowheads="1"/>
                </p:cNvSpPr>
                <p:nvPr/>
              </p:nvSpPr>
              <p:spPr bwMode="auto">
                <a:xfrm>
                  <a:off x="1172898" y="4786313"/>
                  <a:ext cx="80831" cy="74612"/>
                </a:xfrm>
                <a:prstGeom prst="ellipse">
                  <a:avLst/>
                </a:prstGeom>
                <a:solidFill>
                  <a:srgbClr val="0000FF"/>
                </a:solidFill>
                <a:ln w="952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23" name="Oval 18"/>
                <p:cNvSpPr>
                  <a:spLocks noChangeArrowheads="1"/>
                </p:cNvSpPr>
                <p:nvPr/>
              </p:nvSpPr>
              <p:spPr bwMode="auto">
                <a:xfrm>
                  <a:off x="2918487" y="4230688"/>
                  <a:ext cx="80830" cy="74612"/>
                </a:xfrm>
                <a:prstGeom prst="ellipse">
                  <a:avLst/>
                </a:prstGeom>
                <a:solidFill>
                  <a:srgbClr val="0000FF"/>
                </a:solidFill>
                <a:ln w="952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24" name="Oval 19"/>
                <p:cNvSpPr>
                  <a:spLocks noChangeArrowheads="1"/>
                </p:cNvSpPr>
                <p:nvPr/>
              </p:nvSpPr>
              <p:spPr bwMode="auto">
                <a:xfrm>
                  <a:off x="1749029" y="4786313"/>
                  <a:ext cx="80830" cy="74612"/>
                </a:xfrm>
                <a:prstGeom prst="ellipse">
                  <a:avLst/>
                </a:prstGeom>
                <a:solidFill>
                  <a:srgbClr val="0000FF"/>
                </a:solidFill>
                <a:ln w="952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25" name="Oval 20"/>
                <p:cNvSpPr>
                  <a:spLocks noChangeArrowheads="1"/>
                </p:cNvSpPr>
                <p:nvPr/>
              </p:nvSpPr>
              <p:spPr bwMode="auto">
                <a:xfrm>
                  <a:off x="2918487" y="4786313"/>
                  <a:ext cx="80830" cy="74612"/>
                </a:xfrm>
                <a:prstGeom prst="ellipse">
                  <a:avLst/>
                </a:prstGeom>
                <a:solidFill>
                  <a:srgbClr val="0000FF"/>
                </a:solidFill>
                <a:ln w="952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26" name="Line 21"/>
                <p:cNvSpPr>
                  <a:spLocks noChangeShapeType="1"/>
                </p:cNvSpPr>
                <p:nvPr/>
              </p:nvSpPr>
              <p:spPr bwMode="auto">
                <a:xfrm>
                  <a:off x="584729" y="4011613"/>
                  <a:ext cx="2641600" cy="0"/>
                </a:xfrm>
                <a:prstGeom prst="line">
                  <a:avLst/>
                </a:prstGeom>
                <a:noFill/>
                <a:ln w="952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27" name="Line 22"/>
                <p:cNvSpPr>
                  <a:spLocks noChangeShapeType="1"/>
                </p:cNvSpPr>
                <p:nvPr/>
              </p:nvSpPr>
              <p:spPr bwMode="auto">
                <a:xfrm>
                  <a:off x="584729" y="4011613"/>
                  <a:ext cx="2971800" cy="0"/>
                </a:xfrm>
                <a:prstGeom prst="line">
                  <a:avLst/>
                </a:prstGeom>
                <a:noFill/>
                <a:ln w="28575">
                  <a:solidFill>
                    <a:srgbClr val="0099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28" name="Line 23"/>
                <p:cNvSpPr>
                  <a:spLocks noChangeShapeType="1"/>
                </p:cNvSpPr>
                <p:nvPr/>
              </p:nvSpPr>
              <p:spPr bwMode="auto">
                <a:xfrm flipV="1">
                  <a:off x="2077508" y="3197225"/>
                  <a:ext cx="297525" cy="808038"/>
                </a:xfrm>
                <a:prstGeom prst="line">
                  <a:avLst/>
                </a:prstGeom>
                <a:noFill/>
                <a:ln w="28575">
                  <a:solidFill>
                    <a:srgbClr val="0099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29" name="Freeform 24"/>
                <p:cNvSpPr/>
                <p:nvPr/>
              </p:nvSpPr>
              <p:spPr bwMode="auto">
                <a:xfrm>
                  <a:off x="2170378" y="3751263"/>
                  <a:ext cx="189177" cy="260350"/>
                </a:xfrm>
                <a:custGeom>
                  <a:avLst/>
                  <a:gdLst>
                    <a:gd name="T0" fmla="*/ 0 w 110"/>
                    <a:gd name="T1" fmla="*/ 0 h 164"/>
                    <a:gd name="T2" fmla="*/ 44 w 110"/>
                    <a:gd name="T3" fmla="*/ 24 h 164"/>
                    <a:gd name="T4" fmla="*/ 86 w 110"/>
                    <a:gd name="T5" fmla="*/ 66 h 164"/>
                    <a:gd name="T6" fmla="*/ 104 w 110"/>
                    <a:gd name="T7" fmla="*/ 112 h 164"/>
                    <a:gd name="T8" fmla="*/ 110 w 110"/>
                    <a:gd name="T9" fmla="*/ 164 h 164"/>
                  </a:gdLst>
                  <a:ahLst/>
                  <a:cxnLst>
                    <a:cxn ang="0">
                      <a:pos x="T0" y="T1"/>
                    </a:cxn>
                    <a:cxn ang="0">
                      <a:pos x="T2" y="T3"/>
                    </a:cxn>
                    <a:cxn ang="0">
                      <a:pos x="T4" y="T5"/>
                    </a:cxn>
                    <a:cxn ang="0">
                      <a:pos x="T6" y="T7"/>
                    </a:cxn>
                    <a:cxn ang="0">
                      <a:pos x="T8" y="T9"/>
                    </a:cxn>
                  </a:cxnLst>
                  <a:rect l="0" t="0" r="r" b="b"/>
                  <a:pathLst>
                    <a:path w="110" h="164">
                      <a:moveTo>
                        <a:pt x="0" y="0"/>
                      </a:moveTo>
                      <a:cubicBezTo>
                        <a:pt x="7" y="4"/>
                        <a:pt x="30" y="13"/>
                        <a:pt x="44" y="24"/>
                      </a:cubicBezTo>
                      <a:cubicBezTo>
                        <a:pt x="58" y="35"/>
                        <a:pt x="76" y="51"/>
                        <a:pt x="86" y="66"/>
                      </a:cubicBezTo>
                      <a:cubicBezTo>
                        <a:pt x="96" y="81"/>
                        <a:pt x="100" y="96"/>
                        <a:pt x="104" y="112"/>
                      </a:cubicBezTo>
                      <a:cubicBezTo>
                        <a:pt x="108" y="128"/>
                        <a:pt x="109" y="153"/>
                        <a:pt x="110" y="164"/>
                      </a:cubicBezTo>
                    </a:path>
                  </a:pathLst>
                </a:custGeom>
                <a:noFill/>
                <a:ln w="19050"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30" name="Text Box 25"/>
                <p:cNvSpPr txBox="1">
                  <a:spLocks noChangeArrowheads="1"/>
                </p:cNvSpPr>
                <p:nvPr/>
              </p:nvSpPr>
              <p:spPr bwMode="auto">
                <a:xfrm>
                  <a:off x="2001737" y="3288761"/>
                  <a:ext cx="338470" cy="413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b="1" dirty="0">
                      <a:solidFill>
                        <a:srgbClr val="CC00CC"/>
                      </a:solidFill>
                      <a:latin typeface="Times New Roman" panose="02020603050405020304" pitchFamily="18" charset="0"/>
                    </a:rPr>
                    <a:t>r</a:t>
                  </a:r>
                </a:p>
              </p:txBody>
            </p:sp>
          </p:grpSp>
          <p:sp>
            <p:nvSpPr>
              <p:cNvPr id="33" name="Text Box 34"/>
              <p:cNvSpPr txBox="1">
                <a:spLocks noChangeArrowheads="1"/>
              </p:cNvSpPr>
              <p:nvPr/>
            </p:nvSpPr>
            <p:spPr bwMode="auto">
              <a:xfrm>
                <a:off x="650949" y="1931644"/>
                <a:ext cx="760042" cy="432437"/>
              </a:xfrm>
              <a:prstGeom prst="rect">
                <a:avLst/>
              </a:prstGeom>
              <a:noFill/>
              <a:ln w="19050">
                <a:solidFill>
                  <a:srgbClr val="0000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600" b="1" dirty="0">
                    <a:solidFill>
                      <a:srgbClr val="0000FF"/>
                    </a:solidFill>
                    <a:latin typeface="微软雅黑" panose="020B0503020204020204" pitchFamily="34" charset="-122"/>
                    <a:ea typeface="微软雅黑" panose="020B0503020204020204" pitchFamily="34" charset="-122"/>
                  </a:rPr>
                  <a:t>举例</a:t>
                </a:r>
              </a:p>
            </p:txBody>
          </p:sp>
        </p:grpSp>
        <p:sp>
          <p:nvSpPr>
            <p:cNvPr id="38" name="Text Box 26"/>
            <p:cNvSpPr txBox="1">
              <a:spLocks noChangeArrowheads="1"/>
            </p:cNvSpPr>
            <p:nvPr/>
          </p:nvSpPr>
          <p:spPr bwMode="auto">
            <a:xfrm>
              <a:off x="7611834" y="2074413"/>
              <a:ext cx="32412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b="1" dirty="0">
                  <a:solidFill>
                    <a:srgbClr val="CC00CC"/>
                  </a:solidFill>
                  <a:latin typeface="Times New Roman" panose="02020603050405020304" pitchFamily="18" charset="0"/>
                  <a:sym typeface="Symbol" panose="05050102010706020507" pitchFamily="18" charset="2"/>
                </a:rPr>
                <a:t></a:t>
              </a:r>
              <a:endParaRPr kumimoji="1" lang="en-US" altLang="zh-CN" b="1" dirty="0">
                <a:solidFill>
                  <a:srgbClr val="CC00CC"/>
                </a:solidFill>
                <a:latin typeface="Times New Roman" panose="02020603050405020304" pitchFamily="18" charset="0"/>
              </a:endParaRPr>
            </a:p>
          </p:txBody>
        </p:sp>
        <p:sp>
          <p:nvSpPr>
            <p:cNvPr id="39" name="Text Box 27"/>
            <p:cNvSpPr txBox="1">
              <a:spLocks noChangeArrowheads="1"/>
            </p:cNvSpPr>
            <p:nvPr/>
          </p:nvSpPr>
          <p:spPr bwMode="auto">
            <a:xfrm>
              <a:off x="7452478" y="1304962"/>
              <a:ext cx="6748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b="1" dirty="0">
                  <a:solidFill>
                    <a:srgbClr val="CC00CC"/>
                  </a:solidFill>
                  <a:latin typeface="Times New Roman" panose="02020603050405020304" pitchFamily="18" charset="0"/>
                  <a:sym typeface="Symbol" panose="05050102010706020507" pitchFamily="18" charset="2"/>
                </a:rPr>
                <a:t>(r, )</a:t>
              </a:r>
              <a:endParaRPr kumimoji="1" lang="en-US" altLang="zh-CN" b="1" dirty="0">
                <a:solidFill>
                  <a:srgbClr val="CC00CC"/>
                </a:solidFill>
                <a:latin typeface="Times New Roman" panose="02020603050405020304" pitchFamily="18" charset="0"/>
              </a:endParaRPr>
            </a:p>
          </p:txBody>
        </p:sp>
      </p:grpSp>
      <p:sp>
        <p:nvSpPr>
          <p:cNvPr id="41" name="Text Box 27"/>
          <p:cNvSpPr txBox="1">
            <a:spLocks noChangeArrowheads="1"/>
          </p:cNvSpPr>
          <p:nvPr/>
        </p:nvSpPr>
        <p:spPr bwMode="auto">
          <a:xfrm>
            <a:off x="8141200" y="1403456"/>
            <a:ext cx="64953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b="1">
                <a:solidFill>
                  <a:srgbClr val="CC00CC"/>
                </a:solidFill>
                <a:latin typeface="Times New Roman" panose="02020603050405020304" pitchFamily="18" charset="0"/>
                <a:sym typeface="Symbol" panose="05050102010706020507" pitchFamily="18" charset="2"/>
              </a:rPr>
              <a:t>码元</a:t>
            </a:r>
            <a:endParaRPr kumimoji="1" lang="en-US" altLang="zh-CN" b="1" dirty="0">
              <a:solidFill>
                <a:srgbClr val="CC00CC"/>
              </a:solidFill>
              <a:latin typeface="Times New Roman" panose="02020603050405020304" pitchFamily="18" charset="0"/>
            </a:endParaRPr>
          </a:p>
        </p:txBody>
      </p:sp>
      <p:pic>
        <p:nvPicPr>
          <p:cNvPr id="2" name="图片 1"/>
          <p:cNvPicPr>
            <a:picLocks noChangeAspect="1"/>
          </p:cNvPicPr>
          <p:nvPr/>
        </p:nvPicPr>
        <p:blipFill>
          <a:blip r:embed="rId2"/>
          <a:stretch>
            <a:fillRect/>
          </a:stretch>
        </p:blipFill>
        <p:spPr>
          <a:xfrm>
            <a:off x="7773898" y="107924"/>
            <a:ext cx="1365122" cy="114988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AutoShape 5"/>
          <p:cNvSpPr>
            <a:spLocks noChangeArrowheads="1"/>
          </p:cNvSpPr>
          <p:nvPr/>
        </p:nvSpPr>
        <p:spPr bwMode="auto">
          <a:xfrm>
            <a:off x="545144" y="1313106"/>
            <a:ext cx="8053712"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173" name="Rectangle 6"/>
          <p:cNvSpPr>
            <a:spLocks noChangeArrowheads="1"/>
          </p:cNvSpPr>
          <p:nvPr/>
        </p:nvSpPr>
        <p:spPr bwMode="auto">
          <a:xfrm>
            <a:off x="2893497" y="1270835"/>
            <a:ext cx="33570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2.2.3  </a:t>
            </a:r>
            <a:r>
              <a:rPr lang="zh-CN" altLang="en-US" sz="2400" b="1" dirty="0">
                <a:solidFill>
                  <a:schemeClr val="bg1"/>
                </a:solidFill>
                <a:latin typeface="微软雅黑" panose="020B0503020204020204" pitchFamily="34" charset="-122"/>
                <a:ea typeface="微软雅黑" panose="020B0503020204020204" pitchFamily="34" charset="-122"/>
              </a:rPr>
              <a:t>信道的极限容量 </a:t>
            </a:r>
          </a:p>
        </p:txBody>
      </p:sp>
      <p:sp>
        <p:nvSpPr>
          <p:cNvPr id="174" name="Rectangle 8"/>
          <p:cNvSpPr>
            <a:spLocks noChangeArrowheads="1"/>
          </p:cNvSpPr>
          <p:nvPr/>
        </p:nvSpPr>
        <p:spPr bwMode="auto">
          <a:xfrm>
            <a:off x="545144" y="1787612"/>
            <a:ext cx="8053712"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任何实际的信道都不是理想的，在传输信号时会</a:t>
            </a:r>
            <a:r>
              <a:rPr lang="zh-CN" altLang="en-US" sz="2000" b="1">
                <a:latin typeface="微软雅黑" panose="020B0503020204020204" pitchFamily="34" charset="-122"/>
                <a:ea typeface="微软雅黑" panose="020B0503020204020204" pitchFamily="34" charset="-122"/>
              </a:rPr>
              <a:t>产生各种</a:t>
            </a:r>
            <a:endParaRPr lang="en-US" altLang="zh-CN" sz="2000" b="1">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a:latin typeface="微软雅黑" panose="020B0503020204020204" pitchFamily="34" charset="-122"/>
                <a:ea typeface="微软雅黑" panose="020B0503020204020204" pitchFamily="34" charset="-122"/>
              </a:rPr>
              <a:t>失真</a:t>
            </a:r>
            <a:r>
              <a:rPr lang="zh-CN" altLang="en-US" sz="2000" b="1" dirty="0">
                <a:latin typeface="微软雅黑" panose="020B0503020204020204" pitchFamily="34" charset="-122"/>
                <a:ea typeface="微软雅黑" panose="020B0503020204020204" pitchFamily="34" charset="-122"/>
              </a:rPr>
              <a:t>以及带来多种干扰。 </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码元传输的</a:t>
            </a:r>
            <a:r>
              <a:rPr lang="zh-CN" altLang="en-US" sz="2000" b="1" dirty="0">
                <a:solidFill>
                  <a:srgbClr val="FF0000"/>
                </a:solidFill>
                <a:latin typeface="微软雅黑" panose="020B0503020204020204" pitchFamily="34" charset="-122"/>
                <a:ea typeface="微软雅黑" panose="020B0503020204020204" pitchFamily="34" charset="-122"/>
              </a:rPr>
              <a:t>速率越高</a:t>
            </a:r>
            <a:r>
              <a:rPr lang="zh-CN" altLang="en-US" sz="2000" b="1" dirty="0">
                <a:latin typeface="微软雅黑" panose="020B0503020204020204" pitchFamily="34" charset="-122"/>
                <a:ea typeface="微软雅黑" panose="020B0503020204020204" pitchFamily="34" charset="-122"/>
              </a:rPr>
              <a:t>，或信号传输的</a:t>
            </a:r>
            <a:r>
              <a:rPr lang="zh-CN" altLang="en-US" sz="2000" b="1" dirty="0">
                <a:solidFill>
                  <a:srgbClr val="FF0000"/>
                </a:solidFill>
                <a:latin typeface="微软雅黑" panose="020B0503020204020204" pitchFamily="34" charset="-122"/>
                <a:ea typeface="微软雅黑" panose="020B0503020204020204" pitchFamily="34" charset="-122"/>
              </a:rPr>
              <a:t>距离越远</a:t>
            </a:r>
            <a:r>
              <a:rPr lang="zh-CN" altLang="en-US" sz="2000" b="1" dirty="0">
                <a:latin typeface="微软雅黑" panose="020B0503020204020204" pitchFamily="34" charset="-122"/>
                <a:ea typeface="微软雅黑" panose="020B0503020204020204" pitchFamily="34" charset="-122"/>
              </a:rPr>
              <a:t>，或</a:t>
            </a:r>
            <a:r>
              <a:rPr lang="zh-CN" altLang="en-US" sz="2000" b="1">
                <a:solidFill>
                  <a:srgbClr val="FF0000"/>
                </a:solidFill>
                <a:latin typeface="微软雅黑" panose="020B0503020204020204" pitchFamily="34" charset="-122"/>
                <a:ea typeface="微软雅黑" panose="020B0503020204020204" pitchFamily="34" charset="-122"/>
              </a:rPr>
              <a:t>传输媒</a:t>
            </a:r>
            <a:endParaRPr lang="en-US" altLang="zh-CN" sz="2000" b="1">
              <a:solidFill>
                <a:srgbClr val="FF0000"/>
              </a:solidFill>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a:solidFill>
                  <a:srgbClr val="FF0000"/>
                </a:solidFill>
                <a:latin typeface="微软雅黑" panose="020B0503020204020204" pitchFamily="34" charset="-122"/>
                <a:ea typeface="微软雅黑" panose="020B0503020204020204" pitchFamily="34" charset="-122"/>
              </a:rPr>
              <a:t>体质</a:t>
            </a:r>
            <a:r>
              <a:rPr lang="zh-CN" altLang="en-US" sz="2000" b="1" dirty="0">
                <a:solidFill>
                  <a:srgbClr val="FF0000"/>
                </a:solidFill>
                <a:latin typeface="微软雅黑" panose="020B0503020204020204" pitchFamily="34" charset="-122"/>
                <a:ea typeface="微软雅黑" panose="020B0503020204020204" pitchFamily="34" charset="-122"/>
              </a:rPr>
              <a:t>量越差</a:t>
            </a:r>
            <a:r>
              <a:rPr lang="zh-CN" altLang="en-US" sz="2000" b="1" dirty="0">
                <a:latin typeface="微软雅黑" panose="020B0503020204020204" pitchFamily="34" charset="-122"/>
                <a:ea typeface="微软雅黑" panose="020B0503020204020204" pitchFamily="34" charset="-122"/>
              </a:rPr>
              <a:t>，在信道的输出端的波形的</a:t>
            </a:r>
            <a:r>
              <a:rPr lang="zh-CN" altLang="en-US" sz="2000" b="1" dirty="0">
                <a:solidFill>
                  <a:srgbClr val="FF0000"/>
                </a:solidFill>
                <a:latin typeface="微软雅黑" panose="020B0503020204020204" pitchFamily="34" charset="-122"/>
                <a:ea typeface="微软雅黑" panose="020B0503020204020204" pitchFamily="34" charset="-122"/>
              </a:rPr>
              <a:t>失真就越严重</a:t>
            </a:r>
            <a:r>
              <a:rPr lang="zh-CN" altLang="en-US" sz="2000" b="1" dirty="0">
                <a:latin typeface="微软雅黑" panose="020B0503020204020204" pitchFamily="34" charset="-122"/>
                <a:ea typeface="微软雅黑" panose="020B0503020204020204" pitchFamily="34" charset="-122"/>
              </a:rPr>
              <a:t>。 </a:t>
            </a:r>
          </a:p>
        </p:txBody>
      </p:sp>
      <p:pic>
        <p:nvPicPr>
          <p:cNvPr id="2" name="图片 1"/>
          <p:cNvPicPr>
            <a:picLocks noChangeAspect="1"/>
          </p:cNvPicPr>
          <p:nvPr/>
        </p:nvPicPr>
        <p:blipFill>
          <a:blip r:embed="rId2"/>
          <a:stretch>
            <a:fillRect/>
          </a:stretch>
        </p:blipFill>
        <p:spPr>
          <a:xfrm>
            <a:off x="7365312" y="456354"/>
            <a:ext cx="1371429" cy="444761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1654339" y="1231023"/>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hangingPunct="0"/>
            <a:endParaRPr lang="fr-FR">
              <a:solidFill>
                <a:srgbClr val="FFFFFF"/>
              </a:solidFill>
              <a:latin typeface="宋体" panose="02010600030101010101" pitchFamily="2" charset="-122"/>
            </a:endParaRPr>
          </a:p>
        </p:txBody>
      </p:sp>
      <p:sp>
        <p:nvSpPr>
          <p:cNvPr id="5" name="Rectangle 10"/>
          <p:cNvSpPr>
            <a:spLocks noChangeArrowheads="1"/>
          </p:cNvSpPr>
          <p:nvPr/>
        </p:nvSpPr>
        <p:spPr bwMode="auto">
          <a:xfrm>
            <a:off x="1654339" y="1711144"/>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hangingPunct="0"/>
            <a:endParaRPr lang="fr-FR">
              <a:solidFill>
                <a:srgbClr val="FFFFFF"/>
              </a:solidFill>
              <a:latin typeface="宋体" panose="02010600030101010101" pitchFamily="2" charset="-122"/>
            </a:endParaRPr>
          </a:p>
        </p:txBody>
      </p:sp>
      <p:sp>
        <p:nvSpPr>
          <p:cNvPr id="6" name="Rectangle 11"/>
          <p:cNvSpPr>
            <a:spLocks noChangeArrowheads="1"/>
          </p:cNvSpPr>
          <p:nvPr/>
        </p:nvSpPr>
        <p:spPr bwMode="auto">
          <a:xfrm>
            <a:off x="1654339" y="2201138"/>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hangingPunct="0"/>
            <a:endParaRPr lang="fr-FR">
              <a:solidFill>
                <a:srgbClr val="FFFFFF"/>
              </a:solidFill>
              <a:latin typeface="宋体" panose="02010600030101010101" pitchFamily="2" charset="-122"/>
            </a:endParaRPr>
          </a:p>
        </p:txBody>
      </p:sp>
      <p:sp>
        <p:nvSpPr>
          <p:cNvPr id="7" name="Rectangle 12"/>
          <p:cNvSpPr>
            <a:spLocks noChangeArrowheads="1"/>
          </p:cNvSpPr>
          <p:nvPr/>
        </p:nvSpPr>
        <p:spPr bwMode="auto">
          <a:xfrm>
            <a:off x="1654339" y="2689632"/>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hangingPunct="0"/>
            <a:endParaRPr lang="fr-FR">
              <a:solidFill>
                <a:srgbClr val="FFFFFF"/>
              </a:solidFill>
              <a:latin typeface="宋体" panose="02010600030101010101" pitchFamily="2" charset="-122"/>
            </a:endParaRPr>
          </a:p>
        </p:txBody>
      </p:sp>
      <p:sp>
        <p:nvSpPr>
          <p:cNvPr id="8" name="Rectangle 13"/>
          <p:cNvSpPr>
            <a:spLocks noChangeArrowheads="1"/>
          </p:cNvSpPr>
          <p:nvPr/>
        </p:nvSpPr>
        <p:spPr bwMode="auto">
          <a:xfrm>
            <a:off x="1654339" y="3170448"/>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hangingPunct="0"/>
            <a:endParaRPr lang="fr-FR">
              <a:solidFill>
                <a:srgbClr val="FFFFFF"/>
              </a:solidFill>
              <a:latin typeface="宋体" panose="02010600030101010101" pitchFamily="2" charset="-122"/>
            </a:endParaRPr>
          </a:p>
        </p:txBody>
      </p:sp>
      <p:sp>
        <p:nvSpPr>
          <p:cNvPr id="11" name="Line 16"/>
          <p:cNvSpPr>
            <a:spLocks noChangeShapeType="1"/>
          </p:cNvSpPr>
          <p:nvPr/>
        </p:nvSpPr>
        <p:spPr bwMode="auto">
          <a:xfrm>
            <a:off x="2402049" y="1049852"/>
            <a:ext cx="0" cy="3087642"/>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 name="Rectangle 17"/>
          <p:cNvSpPr>
            <a:spLocks noChangeArrowheads="1"/>
          </p:cNvSpPr>
          <p:nvPr/>
        </p:nvSpPr>
        <p:spPr bwMode="auto">
          <a:xfrm>
            <a:off x="1752203" y="1082903"/>
            <a:ext cx="5661539" cy="35035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800"/>
              </a:lnSpc>
            </a:pPr>
            <a:r>
              <a:rPr lang="en-US" altLang="zh-CN" sz="2000" b="1">
                <a:solidFill>
                  <a:schemeClr val="bg1"/>
                </a:solidFill>
                <a:latin typeface="微软雅黑" panose="020B0503020204020204" pitchFamily="34" charset="-122"/>
                <a:ea typeface="微软雅黑" panose="020B0503020204020204" pitchFamily="34" charset="-122"/>
              </a:rPr>
              <a:t>2.1                                      </a:t>
            </a:r>
            <a:r>
              <a:rPr lang="zh-CN" altLang="en-US" sz="2000" b="1" dirty="0">
                <a:solidFill>
                  <a:srgbClr val="FF0000"/>
                </a:solidFill>
                <a:latin typeface="微软雅黑" panose="020B0503020204020204" pitchFamily="34" charset="-122"/>
                <a:ea typeface="微软雅黑" panose="020B0503020204020204" pitchFamily="34" charset="-122"/>
              </a:rPr>
              <a:t> </a:t>
            </a:r>
            <a:r>
              <a:rPr lang="zh-CN" altLang="zh-CN" sz="2000" b="1">
                <a:solidFill>
                  <a:schemeClr val="bg1"/>
                </a:solidFill>
                <a:latin typeface="微软雅黑" panose="020B0503020204020204" pitchFamily="34" charset="-122"/>
                <a:ea typeface="微软雅黑" panose="020B0503020204020204" pitchFamily="34" charset="-122"/>
              </a:rPr>
              <a:t>物</a:t>
            </a:r>
            <a:r>
              <a:rPr lang="zh-CN" altLang="zh-CN" sz="2000" b="1" dirty="0">
                <a:solidFill>
                  <a:schemeClr val="bg1"/>
                </a:solidFill>
                <a:latin typeface="微软雅黑" panose="020B0503020204020204" pitchFamily="34" charset="-122"/>
                <a:ea typeface="微软雅黑" panose="020B0503020204020204" pitchFamily="34" charset="-122"/>
              </a:rPr>
              <a:t>理层的基本概念</a:t>
            </a:r>
          </a:p>
          <a:p>
            <a:pPr>
              <a:lnSpc>
                <a:spcPts val="3800"/>
              </a:lnSpc>
            </a:pPr>
            <a:r>
              <a:rPr lang="en-US" altLang="zh-CN" sz="2000" b="1" dirty="0">
                <a:solidFill>
                  <a:schemeClr val="bg1"/>
                </a:solidFill>
                <a:latin typeface="微软雅黑" panose="020B0503020204020204" pitchFamily="34" charset="-122"/>
                <a:ea typeface="微软雅黑" panose="020B0503020204020204" pitchFamily="34" charset="-122"/>
              </a:rPr>
              <a:t>2.2                                    </a:t>
            </a:r>
            <a:r>
              <a:rPr lang="zh-CN" altLang="zh-CN" sz="2000" b="1" dirty="0">
                <a:solidFill>
                  <a:schemeClr val="bg1"/>
                </a:solidFill>
                <a:latin typeface="微软雅黑" panose="020B0503020204020204" pitchFamily="34" charset="-122"/>
                <a:ea typeface="微软雅黑" panose="020B0503020204020204" pitchFamily="34" charset="-122"/>
              </a:rPr>
              <a:t>数据通信的基础知识</a:t>
            </a:r>
          </a:p>
          <a:p>
            <a:pPr>
              <a:lnSpc>
                <a:spcPts val="3800"/>
              </a:lnSpc>
            </a:pPr>
            <a:r>
              <a:rPr lang="en-US" altLang="zh-CN" sz="2000" b="1" dirty="0">
                <a:solidFill>
                  <a:schemeClr val="bg1"/>
                </a:solidFill>
                <a:latin typeface="微软雅黑" panose="020B0503020204020204" pitchFamily="34" charset="-122"/>
                <a:ea typeface="微软雅黑" panose="020B0503020204020204" pitchFamily="34" charset="-122"/>
              </a:rPr>
              <a:t>2.3                                 </a:t>
            </a:r>
            <a:r>
              <a:rPr lang="zh-CN" altLang="zh-CN" sz="2000" b="1" dirty="0">
                <a:solidFill>
                  <a:schemeClr val="bg1"/>
                </a:solidFill>
                <a:latin typeface="微软雅黑" panose="020B0503020204020204" pitchFamily="34" charset="-122"/>
                <a:ea typeface="微软雅黑" panose="020B0503020204020204" pitchFamily="34" charset="-122"/>
              </a:rPr>
              <a:t>物理层下面的传输媒体</a:t>
            </a:r>
          </a:p>
          <a:p>
            <a:pPr>
              <a:lnSpc>
                <a:spcPts val="3800"/>
              </a:lnSpc>
            </a:pPr>
            <a:r>
              <a:rPr lang="en-US" altLang="zh-CN" sz="2000" b="1">
                <a:solidFill>
                  <a:schemeClr val="bg1"/>
                </a:solidFill>
                <a:latin typeface="微软雅黑" panose="020B0503020204020204" pitchFamily="34" charset="-122"/>
                <a:ea typeface="微软雅黑" panose="020B0503020204020204" pitchFamily="34" charset="-122"/>
              </a:rPr>
              <a:t>2.4                                            </a:t>
            </a:r>
            <a:r>
              <a:rPr lang="en-US" altLang="zh-CN" sz="2000" b="1">
                <a:solidFill>
                  <a:srgbClr val="FF0000"/>
                </a:solidFill>
                <a:latin typeface="微软雅黑" panose="020B0503020204020204" pitchFamily="34" charset="-122"/>
                <a:ea typeface="微软雅黑" panose="020B0503020204020204" pitchFamily="34" charset="-122"/>
              </a:rPr>
              <a:t>  </a:t>
            </a:r>
            <a:r>
              <a:rPr lang="zh-CN" altLang="zh-CN" sz="2000" b="1">
                <a:solidFill>
                  <a:schemeClr val="bg1"/>
                </a:solidFill>
                <a:latin typeface="微软雅黑" panose="020B0503020204020204" pitchFamily="34" charset="-122"/>
                <a:ea typeface="微软雅黑" panose="020B0503020204020204" pitchFamily="34" charset="-122"/>
              </a:rPr>
              <a:t>信</a:t>
            </a:r>
            <a:r>
              <a:rPr lang="zh-CN" altLang="zh-CN" sz="2000" b="1" dirty="0">
                <a:solidFill>
                  <a:schemeClr val="bg1"/>
                </a:solidFill>
                <a:latin typeface="微软雅黑" panose="020B0503020204020204" pitchFamily="34" charset="-122"/>
                <a:ea typeface="微软雅黑" panose="020B0503020204020204" pitchFamily="34" charset="-122"/>
              </a:rPr>
              <a:t>道复用技术</a:t>
            </a:r>
          </a:p>
          <a:p>
            <a:pPr lvl="0">
              <a:lnSpc>
                <a:spcPts val="3800"/>
              </a:lnSpc>
            </a:pPr>
            <a:r>
              <a:rPr lang="en-US" altLang="zh-CN" sz="2000" b="1">
                <a:solidFill>
                  <a:schemeClr val="bg1"/>
                </a:solidFill>
                <a:latin typeface="微软雅黑" panose="020B0503020204020204" pitchFamily="34" charset="-122"/>
                <a:ea typeface="微软雅黑" panose="020B0503020204020204" pitchFamily="34" charset="-122"/>
              </a:rPr>
              <a:t>2.5                                            </a:t>
            </a:r>
            <a:r>
              <a:rPr lang="en-US" altLang="zh-CN" sz="2000" b="1" dirty="0">
                <a:solidFill>
                  <a:srgbClr val="FF0000"/>
                </a:solidFill>
                <a:latin typeface="微软雅黑" panose="020B0503020204020204" pitchFamily="34" charset="-122"/>
                <a:ea typeface="微软雅黑" panose="020B0503020204020204" pitchFamily="34" charset="-122"/>
              </a:rPr>
              <a:t> </a:t>
            </a:r>
            <a:r>
              <a:rPr lang="en-US" altLang="zh-CN" sz="2000" b="1">
                <a:solidFill>
                  <a:schemeClr val="bg1"/>
                </a:solidFill>
                <a:latin typeface="微软雅黑" panose="020B0503020204020204" pitchFamily="34" charset="-122"/>
                <a:ea typeface="微软雅黑" panose="020B0503020204020204" pitchFamily="34" charset="-122"/>
              </a:rPr>
              <a:t> </a:t>
            </a:r>
            <a:r>
              <a:rPr lang="zh-CN" altLang="zh-CN" sz="2000" b="1" dirty="0">
                <a:solidFill>
                  <a:prstClr val="white"/>
                </a:solidFill>
                <a:latin typeface="微软雅黑" panose="020B0503020204020204" pitchFamily="34" charset="-122"/>
                <a:ea typeface="微软雅黑" panose="020B0503020204020204" pitchFamily="34" charset="-122"/>
              </a:rPr>
              <a:t>宽带接入技术</a:t>
            </a:r>
            <a:endParaRPr lang="zh-CN" altLang="en-US" sz="2000" b="1" dirty="0">
              <a:solidFill>
                <a:prstClr val="white"/>
              </a:solidFill>
              <a:latin typeface="微软雅黑" panose="020B0503020204020204" pitchFamily="34" charset="-122"/>
              <a:ea typeface="微软雅黑" panose="020B0503020204020204" pitchFamily="34" charset="-122"/>
            </a:endParaRPr>
          </a:p>
          <a:p>
            <a:pPr>
              <a:lnSpc>
                <a:spcPts val="3800"/>
              </a:lnSpc>
            </a:pPr>
            <a:endParaRPr lang="zh-CN" altLang="zh-CN" sz="2000" b="1" dirty="0">
              <a:solidFill>
                <a:schemeClr val="bg1"/>
              </a:solidFill>
              <a:latin typeface="微软雅黑" panose="020B0503020204020204" pitchFamily="34" charset="-122"/>
              <a:ea typeface="微软雅黑" panose="020B0503020204020204" pitchFamily="34" charset="-122"/>
            </a:endParaRPr>
          </a:p>
          <a:p>
            <a:pPr>
              <a:lnSpc>
                <a:spcPts val="3800"/>
              </a:lnSpc>
            </a:pPr>
            <a:r>
              <a:rPr lang="en-US" altLang="zh-CN" sz="2000" b="1" dirty="0">
                <a:solidFill>
                  <a:schemeClr val="bg1"/>
                </a:solidFill>
                <a:latin typeface="微软雅黑" panose="020B0503020204020204" pitchFamily="34" charset="-122"/>
                <a:ea typeface="微软雅黑" panose="020B0503020204020204" pitchFamily="34" charset="-122"/>
              </a:rPr>
              <a:t>2.6</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5145" y="737627"/>
            <a:ext cx="8053711"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3039906" y="704416"/>
            <a:ext cx="308289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数字信号通过实际的信道 </a:t>
            </a:r>
          </a:p>
        </p:txBody>
      </p:sp>
      <p:sp>
        <p:nvSpPr>
          <p:cNvPr id="7" name="圆角矩形 6"/>
          <p:cNvSpPr/>
          <p:nvPr/>
        </p:nvSpPr>
        <p:spPr>
          <a:xfrm>
            <a:off x="545145" y="1211943"/>
            <a:ext cx="8053711" cy="3160068"/>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1779527" y="1310873"/>
            <a:ext cx="5654545" cy="1264401"/>
            <a:chOff x="490636" y="1498303"/>
            <a:chExt cx="8839846" cy="1976659"/>
          </a:xfrm>
        </p:grpSpPr>
        <p:sp>
          <p:nvSpPr>
            <p:cNvPr id="9" name="AutoShape 4"/>
            <p:cNvSpPr>
              <a:spLocks noChangeArrowheads="1"/>
            </p:cNvSpPr>
            <p:nvPr/>
          </p:nvSpPr>
          <p:spPr bwMode="auto">
            <a:xfrm rot="-5400000">
              <a:off x="4592787" y="806591"/>
              <a:ext cx="395287" cy="4399227"/>
            </a:xfrm>
            <a:prstGeom prst="can">
              <a:avLst>
                <a:gd name="adj" fmla="val 66775"/>
              </a:avLst>
            </a:prstGeom>
            <a:gradFill rotWithShape="1">
              <a:gsLst>
                <a:gs pos="0">
                  <a:srgbClr val="00B050"/>
                </a:gs>
                <a:gs pos="50000">
                  <a:schemeClr val="bg1"/>
                </a:gs>
                <a:gs pos="100000">
                  <a:srgbClr val="009900"/>
                </a:gs>
              </a:gsLst>
              <a:lin ang="0" scaled="1"/>
            </a:gra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endParaRPr>
            </a:p>
          </p:txBody>
        </p:sp>
        <p:sp>
          <p:nvSpPr>
            <p:cNvPr id="10" name="Freeform 5"/>
            <p:cNvSpPr/>
            <p:nvPr/>
          </p:nvSpPr>
          <p:spPr bwMode="auto">
            <a:xfrm>
              <a:off x="693887" y="2214835"/>
              <a:ext cx="1668198" cy="658812"/>
            </a:xfrm>
            <a:custGeom>
              <a:avLst/>
              <a:gdLst>
                <a:gd name="T0" fmla="*/ 0 w 1056"/>
                <a:gd name="T1" fmla="*/ 480 h 480"/>
                <a:gd name="T2" fmla="*/ 144 w 1056"/>
                <a:gd name="T3" fmla="*/ 480 h 480"/>
                <a:gd name="T4" fmla="*/ 144 w 1056"/>
                <a:gd name="T5" fmla="*/ 0 h 480"/>
                <a:gd name="T6" fmla="*/ 384 w 1056"/>
                <a:gd name="T7" fmla="*/ 0 h 480"/>
                <a:gd name="T8" fmla="*/ 384 w 1056"/>
                <a:gd name="T9" fmla="*/ 480 h 480"/>
                <a:gd name="T10" fmla="*/ 624 w 1056"/>
                <a:gd name="T11" fmla="*/ 480 h 480"/>
                <a:gd name="T12" fmla="*/ 624 w 1056"/>
                <a:gd name="T13" fmla="*/ 0 h 480"/>
                <a:gd name="T14" fmla="*/ 864 w 1056"/>
                <a:gd name="T15" fmla="*/ 0 h 480"/>
                <a:gd name="T16" fmla="*/ 864 w 1056"/>
                <a:gd name="T17" fmla="*/ 480 h 480"/>
                <a:gd name="T18" fmla="*/ 1056 w 1056"/>
                <a:gd name="T19" fmla="*/ 48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6" h="480">
                  <a:moveTo>
                    <a:pt x="0" y="480"/>
                  </a:moveTo>
                  <a:lnTo>
                    <a:pt x="144" y="480"/>
                  </a:lnTo>
                  <a:lnTo>
                    <a:pt x="144" y="0"/>
                  </a:lnTo>
                  <a:lnTo>
                    <a:pt x="384" y="0"/>
                  </a:lnTo>
                  <a:lnTo>
                    <a:pt x="384" y="480"/>
                  </a:lnTo>
                  <a:lnTo>
                    <a:pt x="624" y="480"/>
                  </a:lnTo>
                  <a:lnTo>
                    <a:pt x="624" y="0"/>
                  </a:lnTo>
                  <a:lnTo>
                    <a:pt x="864" y="0"/>
                  </a:lnTo>
                  <a:lnTo>
                    <a:pt x="864" y="480"/>
                  </a:lnTo>
                  <a:lnTo>
                    <a:pt x="1056" y="480"/>
                  </a:lnTo>
                </a:path>
              </a:pathLst>
            </a:custGeom>
            <a:noFill/>
            <a:ln w="38100" cmpd="sng">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endParaRPr>
            </a:p>
          </p:txBody>
        </p:sp>
        <p:sp>
          <p:nvSpPr>
            <p:cNvPr id="11" name="Line 6"/>
            <p:cNvSpPr>
              <a:spLocks noChangeShapeType="1"/>
            </p:cNvSpPr>
            <p:nvPr/>
          </p:nvSpPr>
          <p:spPr bwMode="auto">
            <a:xfrm>
              <a:off x="693887" y="3005410"/>
              <a:ext cx="2123942" cy="0"/>
            </a:xfrm>
            <a:prstGeom prst="line">
              <a:avLst/>
            </a:prstGeom>
            <a:noFill/>
            <a:ln w="38100">
              <a:solidFill>
                <a:srgbClr val="0099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endParaRPr>
            </a:p>
          </p:txBody>
        </p:sp>
        <p:sp>
          <p:nvSpPr>
            <p:cNvPr id="12" name="Freeform 7"/>
            <p:cNvSpPr/>
            <p:nvPr/>
          </p:nvSpPr>
          <p:spPr bwMode="auto">
            <a:xfrm>
              <a:off x="7292727" y="2214835"/>
              <a:ext cx="1669918" cy="658812"/>
            </a:xfrm>
            <a:custGeom>
              <a:avLst/>
              <a:gdLst>
                <a:gd name="T0" fmla="*/ 0 w 1056"/>
                <a:gd name="T1" fmla="*/ 480 h 480"/>
                <a:gd name="T2" fmla="*/ 144 w 1056"/>
                <a:gd name="T3" fmla="*/ 480 h 480"/>
                <a:gd name="T4" fmla="*/ 144 w 1056"/>
                <a:gd name="T5" fmla="*/ 0 h 480"/>
                <a:gd name="T6" fmla="*/ 384 w 1056"/>
                <a:gd name="T7" fmla="*/ 0 h 480"/>
                <a:gd name="T8" fmla="*/ 384 w 1056"/>
                <a:gd name="T9" fmla="*/ 480 h 480"/>
                <a:gd name="T10" fmla="*/ 624 w 1056"/>
                <a:gd name="T11" fmla="*/ 480 h 480"/>
                <a:gd name="T12" fmla="*/ 624 w 1056"/>
                <a:gd name="T13" fmla="*/ 0 h 480"/>
                <a:gd name="T14" fmla="*/ 864 w 1056"/>
                <a:gd name="T15" fmla="*/ 0 h 480"/>
                <a:gd name="T16" fmla="*/ 864 w 1056"/>
                <a:gd name="T17" fmla="*/ 480 h 480"/>
                <a:gd name="T18" fmla="*/ 1056 w 1056"/>
                <a:gd name="T19" fmla="*/ 48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6" h="480">
                  <a:moveTo>
                    <a:pt x="0" y="480"/>
                  </a:moveTo>
                  <a:lnTo>
                    <a:pt x="144" y="480"/>
                  </a:lnTo>
                  <a:lnTo>
                    <a:pt x="144" y="0"/>
                  </a:lnTo>
                  <a:lnTo>
                    <a:pt x="384" y="0"/>
                  </a:lnTo>
                  <a:lnTo>
                    <a:pt x="384" y="480"/>
                  </a:lnTo>
                  <a:lnTo>
                    <a:pt x="624" y="480"/>
                  </a:lnTo>
                  <a:lnTo>
                    <a:pt x="624" y="0"/>
                  </a:lnTo>
                  <a:lnTo>
                    <a:pt x="864" y="0"/>
                  </a:lnTo>
                  <a:lnTo>
                    <a:pt x="864" y="480"/>
                  </a:lnTo>
                  <a:lnTo>
                    <a:pt x="1056" y="480"/>
                  </a:lnTo>
                </a:path>
              </a:pathLst>
            </a:custGeom>
            <a:noFill/>
            <a:ln w="19050" cap="flat" cmpd="sng">
              <a:solidFill>
                <a:srgbClr val="333399"/>
              </a:solidFill>
              <a:prstDash val="dash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endParaRPr>
            </a:p>
          </p:txBody>
        </p:sp>
        <p:sp>
          <p:nvSpPr>
            <p:cNvPr id="13" name="Line 8"/>
            <p:cNvSpPr>
              <a:spLocks noChangeShapeType="1"/>
            </p:cNvSpPr>
            <p:nvPr/>
          </p:nvSpPr>
          <p:spPr bwMode="auto">
            <a:xfrm>
              <a:off x="6990045" y="3005410"/>
              <a:ext cx="2340437" cy="0"/>
            </a:xfrm>
            <a:prstGeom prst="line">
              <a:avLst/>
            </a:prstGeom>
            <a:noFill/>
            <a:ln w="38100">
              <a:solidFill>
                <a:srgbClr val="0099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endParaRPr>
            </a:p>
          </p:txBody>
        </p:sp>
        <p:sp>
          <p:nvSpPr>
            <p:cNvPr id="14" name="Freeform 9"/>
            <p:cNvSpPr/>
            <p:nvPr/>
          </p:nvSpPr>
          <p:spPr bwMode="auto">
            <a:xfrm>
              <a:off x="7308206" y="2251348"/>
              <a:ext cx="1620044" cy="633413"/>
            </a:xfrm>
            <a:custGeom>
              <a:avLst/>
              <a:gdLst>
                <a:gd name="T0" fmla="*/ 0 w 1026"/>
                <a:gd name="T1" fmla="*/ 447 h 461"/>
                <a:gd name="T2" fmla="*/ 57 w 1026"/>
                <a:gd name="T3" fmla="*/ 459 h 461"/>
                <a:gd name="T4" fmla="*/ 78 w 1026"/>
                <a:gd name="T5" fmla="*/ 456 h 461"/>
                <a:gd name="T6" fmla="*/ 105 w 1026"/>
                <a:gd name="T7" fmla="*/ 444 h 461"/>
                <a:gd name="T8" fmla="*/ 153 w 1026"/>
                <a:gd name="T9" fmla="*/ 444 h 461"/>
                <a:gd name="T10" fmla="*/ 177 w 1026"/>
                <a:gd name="T11" fmla="*/ 354 h 461"/>
                <a:gd name="T12" fmla="*/ 180 w 1026"/>
                <a:gd name="T13" fmla="*/ 258 h 461"/>
                <a:gd name="T14" fmla="*/ 183 w 1026"/>
                <a:gd name="T15" fmla="*/ 246 h 461"/>
                <a:gd name="T16" fmla="*/ 189 w 1026"/>
                <a:gd name="T17" fmla="*/ 207 h 461"/>
                <a:gd name="T18" fmla="*/ 198 w 1026"/>
                <a:gd name="T19" fmla="*/ 180 h 461"/>
                <a:gd name="T20" fmla="*/ 213 w 1026"/>
                <a:gd name="T21" fmla="*/ 96 h 461"/>
                <a:gd name="T22" fmla="*/ 228 w 1026"/>
                <a:gd name="T23" fmla="*/ 18 h 461"/>
                <a:gd name="T24" fmla="*/ 252 w 1026"/>
                <a:gd name="T25" fmla="*/ 3 h 461"/>
                <a:gd name="T26" fmla="*/ 261 w 1026"/>
                <a:gd name="T27" fmla="*/ 0 h 461"/>
                <a:gd name="T28" fmla="*/ 321 w 1026"/>
                <a:gd name="T29" fmla="*/ 27 h 461"/>
                <a:gd name="T30" fmla="*/ 363 w 1026"/>
                <a:gd name="T31" fmla="*/ 27 h 461"/>
                <a:gd name="T32" fmla="*/ 387 w 1026"/>
                <a:gd name="T33" fmla="*/ 81 h 461"/>
                <a:gd name="T34" fmla="*/ 399 w 1026"/>
                <a:gd name="T35" fmla="*/ 222 h 461"/>
                <a:gd name="T36" fmla="*/ 417 w 1026"/>
                <a:gd name="T37" fmla="*/ 366 h 461"/>
                <a:gd name="T38" fmla="*/ 450 w 1026"/>
                <a:gd name="T39" fmla="*/ 417 h 461"/>
                <a:gd name="T40" fmla="*/ 504 w 1026"/>
                <a:gd name="T41" fmla="*/ 444 h 461"/>
                <a:gd name="T42" fmla="*/ 540 w 1026"/>
                <a:gd name="T43" fmla="*/ 450 h 461"/>
                <a:gd name="T44" fmla="*/ 558 w 1026"/>
                <a:gd name="T45" fmla="*/ 444 h 461"/>
                <a:gd name="T46" fmla="*/ 615 w 1026"/>
                <a:gd name="T47" fmla="*/ 459 h 461"/>
                <a:gd name="T48" fmla="*/ 639 w 1026"/>
                <a:gd name="T49" fmla="*/ 450 h 461"/>
                <a:gd name="T50" fmla="*/ 642 w 1026"/>
                <a:gd name="T51" fmla="*/ 432 h 461"/>
                <a:gd name="T52" fmla="*/ 654 w 1026"/>
                <a:gd name="T53" fmla="*/ 405 h 461"/>
                <a:gd name="T54" fmla="*/ 672 w 1026"/>
                <a:gd name="T55" fmla="*/ 315 h 461"/>
                <a:gd name="T56" fmla="*/ 690 w 1026"/>
                <a:gd name="T57" fmla="*/ 171 h 461"/>
                <a:gd name="T58" fmla="*/ 711 w 1026"/>
                <a:gd name="T59" fmla="*/ 81 h 461"/>
                <a:gd name="T60" fmla="*/ 741 w 1026"/>
                <a:gd name="T61" fmla="*/ 24 h 461"/>
                <a:gd name="T62" fmla="*/ 804 w 1026"/>
                <a:gd name="T63" fmla="*/ 45 h 461"/>
                <a:gd name="T64" fmla="*/ 831 w 1026"/>
                <a:gd name="T65" fmla="*/ 66 h 461"/>
                <a:gd name="T66" fmla="*/ 867 w 1026"/>
                <a:gd name="T67" fmla="*/ 69 h 461"/>
                <a:gd name="T68" fmla="*/ 870 w 1026"/>
                <a:gd name="T69" fmla="*/ 84 h 461"/>
                <a:gd name="T70" fmla="*/ 879 w 1026"/>
                <a:gd name="T71" fmla="*/ 135 h 461"/>
                <a:gd name="T72" fmla="*/ 901 w 1026"/>
                <a:gd name="T73" fmla="*/ 267 h 461"/>
                <a:gd name="T74" fmla="*/ 924 w 1026"/>
                <a:gd name="T75" fmla="*/ 363 h 461"/>
                <a:gd name="T76" fmla="*/ 963 w 1026"/>
                <a:gd name="T77" fmla="*/ 432 h 461"/>
                <a:gd name="T78" fmla="*/ 1026 w 1026"/>
                <a:gd name="T79" fmla="*/ 45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26" h="461">
                  <a:moveTo>
                    <a:pt x="0" y="447"/>
                  </a:moveTo>
                  <a:cubicBezTo>
                    <a:pt x="9" y="449"/>
                    <a:pt x="44" y="457"/>
                    <a:pt x="57" y="459"/>
                  </a:cubicBezTo>
                  <a:cubicBezTo>
                    <a:pt x="64" y="461"/>
                    <a:pt x="71" y="457"/>
                    <a:pt x="78" y="456"/>
                  </a:cubicBezTo>
                  <a:cubicBezTo>
                    <a:pt x="88" y="453"/>
                    <a:pt x="95" y="447"/>
                    <a:pt x="105" y="444"/>
                  </a:cubicBezTo>
                  <a:cubicBezTo>
                    <a:pt x="121" y="445"/>
                    <a:pt x="142" y="455"/>
                    <a:pt x="153" y="444"/>
                  </a:cubicBezTo>
                  <a:cubicBezTo>
                    <a:pt x="163" y="434"/>
                    <a:pt x="174" y="371"/>
                    <a:pt x="177" y="354"/>
                  </a:cubicBezTo>
                  <a:cubicBezTo>
                    <a:pt x="178" y="322"/>
                    <a:pt x="178" y="290"/>
                    <a:pt x="180" y="258"/>
                  </a:cubicBezTo>
                  <a:cubicBezTo>
                    <a:pt x="180" y="254"/>
                    <a:pt x="182" y="250"/>
                    <a:pt x="183" y="246"/>
                  </a:cubicBezTo>
                  <a:cubicBezTo>
                    <a:pt x="187" y="221"/>
                    <a:pt x="184" y="225"/>
                    <a:pt x="189" y="207"/>
                  </a:cubicBezTo>
                  <a:cubicBezTo>
                    <a:pt x="192" y="198"/>
                    <a:pt x="198" y="180"/>
                    <a:pt x="198" y="180"/>
                  </a:cubicBezTo>
                  <a:cubicBezTo>
                    <a:pt x="200" y="148"/>
                    <a:pt x="206" y="126"/>
                    <a:pt x="213" y="96"/>
                  </a:cubicBezTo>
                  <a:cubicBezTo>
                    <a:pt x="215" y="75"/>
                    <a:pt x="214" y="38"/>
                    <a:pt x="228" y="18"/>
                  </a:cubicBezTo>
                  <a:cubicBezTo>
                    <a:pt x="238" y="4"/>
                    <a:pt x="231" y="10"/>
                    <a:pt x="252" y="3"/>
                  </a:cubicBezTo>
                  <a:cubicBezTo>
                    <a:pt x="255" y="2"/>
                    <a:pt x="261" y="0"/>
                    <a:pt x="261" y="0"/>
                  </a:cubicBezTo>
                  <a:cubicBezTo>
                    <a:pt x="284" y="11"/>
                    <a:pt x="295" y="23"/>
                    <a:pt x="321" y="27"/>
                  </a:cubicBezTo>
                  <a:cubicBezTo>
                    <a:pt x="335" y="26"/>
                    <a:pt x="355" y="16"/>
                    <a:pt x="363" y="27"/>
                  </a:cubicBezTo>
                  <a:cubicBezTo>
                    <a:pt x="374" y="42"/>
                    <a:pt x="376" y="65"/>
                    <a:pt x="387" y="81"/>
                  </a:cubicBezTo>
                  <a:cubicBezTo>
                    <a:pt x="389" y="141"/>
                    <a:pt x="399" y="159"/>
                    <a:pt x="399" y="222"/>
                  </a:cubicBezTo>
                  <a:cubicBezTo>
                    <a:pt x="401" y="267"/>
                    <a:pt x="413" y="321"/>
                    <a:pt x="417" y="366"/>
                  </a:cubicBezTo>
                  <a:cubicBezTo>
                    <a:pt x="425" y="397"/>
                    <a:pt x="436" y="404"/>
                    <a:pt x="450" y="417"/>
                  </a:cubicBezTo>
                  <a:cubicBezTo>
                    <a:pt x="462" y="435"/>
                    <a:pt x="483" y="440"/>
                    <a:pt x="504" y="444"/>
                  </a:cubicBezTo>
                  <a:cubicBezTo>
                    <a:pt x="518" y="453"/>
                    <a:pt x="522" y="454"/>
                    <a:pt x="540" y="450"/>
                  </a:cubicBezTo>
                  <a:cubicBezTo>
                    <a:pt x="546" y="448"/>
                    <a:pt x="558" y="444"/>
                    <a:pt x="558" y="444"/>
                  </a:cubicBezTo>
                  <a:cubicBezTo>
                    <a:pt x="570" y="445"/>
                    <a:pt x="602" y="458"/>
                    <a:pt x="615" y="459"/>
                  </a:cubicBezTo>
                  <a:cubicBezTo>
                    <a:pt x="622" y="454"/>
                    <a:pt x="633" y="456"/>
                    <a:pt x="639" y="450"/>
                  </a:cubicBezTo>
                  <a:cubicBezTo>
                    <a:pt x="643" y="445"/>
                    <a:pt x="641" y="438"/>
                    <a:pt x="642" y="432"/>
                  </a:cubicBezTo>
                  <a:cubicBezTo>
                    <a:pt x="644" y="422"/>
                    <a:pt x="651" y="415"/>
                    <a:pt x="654" y="405"/>
                  </a:cubicBezTo>
                  <a:cubicBezTo>
                    <a:pt x="658" y="327"/>
                    <a:pt x="656" y="363"/>
                    <a:pt x="672" y="315"/>
                  </a:cubicBezTo>
                  <a:cubicBezTo>
                    <a:pt x="677" y="266"/>
                    <a:pt x="678" y="219"/>
                    <a:pt x="690" y="171"/>
                  </a:cubicBezTo>
                  <a:cubicBezTo>
                    <a:pt x="693" y="134"/>
                    <a:pt x="700" y="113"/>
                    <a:pt x="711" y="81"/>
                  </a:cubicBezTo>
                  <a:cubicBezTo>
                    <a:pt x="714" y="53"/>
                    <a:pt x="712" y="34"/>
                    <a:pt x="741" y="24"/>
                  </a:cubicBezTo>
                  <a:cubicBezTo>
                    <a:pt x="783" y="28"/>
                    <a:pt x="771" y="37"/>
                    <a:pt x="804" y="45"/>
                  </a:cubicBezTo>
                  <a:cubicBezTo>
                    <a:pt x="815" y="52"/>
                    <a:pt x="843" y="54"/>
                    <a:pt x="831" y="66"/>
                  </a:cubicBezTo>
                  <a:cubicBezTo>
                    <a:pt x="842" y="64"/>
                    <a:pt x="856" y="62"/>
                    <a:pt x="867" y="69"/>
                  </a:cubicBezTo>
                  <a:cubicBezTo>
                    <a:pt x="871" y="72"/>
                    <a:pt x="868" y="79"/>
                    <a:pt x="870" y="84"/>
                  </a:cubicBezTo>
                  <a:cubicBezTo>
                    <a:pt x="873" y="91"/>
                    <a:pt x="875" y="129"/>
                    <a:pt x="879" y="135"/>
                  </a:cubicBezTo>
                  <a:cubicBezTo>
                    <a:pt x="884" y="165"/>
                    <a:pt x="893" y="229"/>
                    <a:pt x="901" y="267"/>
                  </a:cubicBezTo>
                  <a:cubicBezTo>
                    <a:pt x="909" y="305"/>
                    <a:pt x="914" y="335"/>
                    <a:pt x="924" y="363"/>
                  </a:cubicBezTo>
                  <a:cubicBezTo>
                    <a:pt x="934" y="391"/>
                    <a:pt x="946" y="417"/>
                    <a:pt x="963" y="432"/>
                  </a:cubicBezTo>
                  <a:cubicBezTo>
                    <a:pt x="980" y="447"/>
                    <a:pt x="1013" y="449"/>
                    <a:pt x="1026" y="453"/>
                  </a:cubicBezTo>
                </a:path>
              </a:pathLst>
            </a:custGeom>
            <a:noFill/>
            <a:ln w="57150" cmpd="sng">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endParaRPr>
            </a:p>
          </p:txBody>
        </p:sp>
        <p:sp>
          <p:nvSpPr>
            <p:cNvPr id="15" name="Text Box 10"/>
            <p:cNvSpPr txBox="1">
              <a:spLocks noChangeArrowheads="1"/>
            </p:cNvSpPr>
            <p:nvPr/>
          </p:nvSpPr>
          <p:spPr bwMode="auto">
            <a:xfrm>
              <a:off x="2741325" y="2089438"/>
              <a:ext cx="4137909" cy="721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FF"/>
                  </a:solidFill>
                  <a:latin typeface="微软雅黑" panose="020B0503020204020204" pitchFamily="34" charset="-122"/>
                  <a:ea typeface="微软雅黑" panose="020B0503020204020204" pitchFamily="34" charset="-122"/>
                </a:rPr>
                <a:t>实际的信道</a:t>
              </a:r>
            </a:p>
            <a:p>
              <a:pPr algn="ctr"/>
              <a:r>
                <a:rPr kumimoji="1" lang="zh-CN" altLang="en-US" sz="1200" b="1" dirty="0">
                  <a:solidFill>
                    <a:srgbClr val="0000FF"/>
                  </a:solidFill>
                  <a:latin typeface="微软雅黑" panose="020B0503020204020204" pitchFamily="34" charset="-122"/>
                  <a:ea typeface="微软雅黑" panose="020B0503020204020204" pitchFamily="34" charset="-122"/>
                </a:rPr>
                <a:t>（带宽受限、有噪声、干扰和失真）</a:t>
              </a:r>
            </a:p>
          </p:txBody>
        </p:sp>
        <p:sp>
          <p:nvSpPr>
            <p:cNvPr id="16" name="Text Box 11"/>
            <p:cNvSpPr txBox="1">
              <a:spLocks noChangeArrowheads="1"/>
            </p:cNvSpPr>
            <p:nvPr/>
          </p:nvSpPr>
          <p:spPr bwMode="auto">
            <a:xfrm>
              <a:off x="747101" y="3027636"/>
              <a:ext cx="1732149" cy="433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CC"/>
                  </a:solidFill>
                  <a:latin typeface="微软雅黑" panose="020B0503020204020204" pitchFamily="34" charset="-122"/>
                  <a:ea typeface="微软雅黑" panose="020B0503020204020204" pitchFamily="34" charset="-122"/>
                </a:rPr>
                <a:t>发送信号波形</a:t>
              </a:r>
            </a:p>
          </p:txBody>
        </p:sp>
        <p:sp>
          <p:nvSpPr>
            <p:cNvPr id="17" name="Text Box 12"/>
            <p:cNvSpPr txBox="1">
              <a:spLocks noChangeArrowheads="1"/>
            </p:cNvSpPr>
            <p:nvPr/>
          </p:nvSpPr>
          <p:spPr bwMode="auto">
            <a:xfrm>
              <a:off x="7116551" y="3041925"/>
              <a:ext cx="2084388" cy="433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zh-CN" altLang="en-US" sz="1200" b="1">
                  <a:solidFill>
                    <a:srgbClr val="0000CC"/>
                  </a:solidFill>
                  <a:latin typeface="微软雅黑" panose="020B0503020204020204" pitchFamily="34" charset="-122"/>
                  <a:ea typeface="微软雅黑" panose="020B0503020204020204" pitchFamily="34" charset="-122"/>
                </a:rPr>
                <a:t>接收信号波形</a:t>
              </a:r>
            </a:p>
          </p:txBody>
        </p:sp>
        <p:sp>
          <p:nvSpPr>
            <p:cNvPr id="18" name="矩形 17"/>
            <p:cNvSpPr/>
            <p:nvPr/>
          </p:nvSpPr>
          <p:spPr>
            <a:xfrm>
              <a:off x="490636" y="1498303"/>
              <a:ext cx="2854837" cy="567759"/>
            </a:xfrm>
            <a:prstGeom prst="rect">
              <a:avLst/>
            </a:prstGeom>
          </p:spPr>
          <p:txBody>
            <a:bodyPr wrap="none">
              <a:spAutoFit/>
            </a:bodyPr>
            <a:lstStyle/>
            <a:p>
              <a:pPr>
                <a:lnSpc>
                  <a:spcPct val="110000"/>
                </a:lnSpc>
              </a:pPr>
              <a:r>
                <a:rPr lang="zh-CN" altLang="en-US" sz="1600" b="1" dirty="0">
                  <a:latin typeface="微软雅黑" panose="020B0503020204020204" pitchFamily="34" charset="-122"/>
                  <a:ea typeface="微软雅黑" panose="020B0503020204020204" pitchFamily="34" charset="-122"/>
                </a:rPr>
                <a:t>有失真，但</a:t>
              </a:r>
              <a:r>
                <a:rPr lang="zh-CN" altLang="en-US" sz="1600" b="1" dirty="0">
                  <a:solidFill>
                    <a:srgbClr val="CC00CC"/>
                  </a:solidFill>
                  <a:latin typeface="微软雅黑" panose="020B0503020204020204" pitchFamily="34" charset="-122"/>
                  <a:ea typeface="微软雅黑" panose="020B0503020204020204" pitchFamily="34" charset="-122"/>
                </a:rPr>
                <a:t>可识别</a:t>
              </a:r>
            </a:p>
          </p:txBody>
        </p:sp>
      </p:grpSp>
      <p:grpSp>
        <p:nvGrpSpPr>
          <p:cNvPr id="19" name="组合 18"/>
          <p:cNvGrpSpPr/>
          <p:nvPr/>
        </p:nvGrpSpPr>
        <p:grpSpPr>
          <a:xfrm>
            <a:off x="1724322" y="2903993"/>
            <a:ext cx="5709269" cy="1282060"/>
            <a:chOff x="404333" y="3837509"/>
            <a:chExt cx="8925396" cy="2004266"/>
          </a:xfrm>
        </p:grpSpPr>
        <p:grpSp>
          <p:nvGrpSpPr>
            <p:cNvPr id="20" name="Group 24"/>
            <p:cNvGrpSpPr/>
            <p:nvPr/>
          </p:nvGrpSpPr>
          <p:grpSpPr bwMode="auto">
            <a:xfrm>
              <a:off x="627584" y="4409850"/>
              <a:ext cx="8702145" cy="1431925"/>
              <a:chOff x="343" y="2904"/>
              <a:chExt cx="5060" cy="902"/>
            </a:xfrm>
          </p:grpSpPr>
          <p:sp>
            <p:nvSpPr>
              <p:cNvPr id="22" name="AutoShape 13"/>
              <p:cNvSpPr>
                <a:spLocks noChangeArrowheads="1"/>
              </p:cNvSpPr>
              <p:nvPr/>
            </p:nvSpPr>
            <p:spPr bwMode="auto">
              <a:xfrm rot="-5400000">
                <a:off x="2600" y="2210"/>
                <a:ext cx="250" cy="2558"/>
              </a:xfrm>
              <a:prstGeom prst="can">
                <a:avLst>
                  <a:gd name="adj" fmla="val 66508"/>
                </a:avLst>
              </a:prstGeom>
              <a:gradFill rotWithShape="1">
                <a:gsLst>
                  <a:gs pos="0">
                    <a:srgbClr val="00B050"/>
                  </a:gs>
                  <a:gs pos="50000">
                    <a:schemeClr val="bg1"/>
                  </a:gs>
                  <a:gs pos="100000">
                    <a:srgbClr val="009900"/>
                  </a:gs>
                </a:gsLst>
                <a:lin ang="0" scaled="1"/>
              </a:gra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endParaRPr>
              </a:p>
            </p:txBody>
          </p:sp>
          <p:sp>
            <p:nvSpPr>
              <p:cNvPr id="23" name="Freeform 14"/>
              <p:cNvSpPr/>
              <p:nvPr/>
            </p:nvSpPr>
            <p:spPr bwMode="auto">
              <a:xfrm>
                <a:off x="343" y="2991"/>
                <a:ext cx="970" cy="415"/>
              </a:xfrm>
              <a:custGeom>
                <a:avLst/>
                <a:gdLst>
                  <a:gd name="T0" fmla="*/ 0 w 1056"/>
                  <a:gd name="T1" fmla="*/ 480 h 480"/>
                  <a:gd name="T2" fmla="*/ 144 w 1056"/>
                  <a:gd name="T3" fmla="*/ 480 h 480"/>
                  <a:gd name="T4" fmla="*/ 144 w 1056"/>
                  <a:gd name="T5" fmla="*/ 0 h 480"/>
                  <a:gd name="T6" fmla="*/ 384 w 1056"/>
                  <a:gd name="T7" fmla="*/ 0 h 480"/>
                  <a:gd name="T8" fmla="*/ 384 w 1056"/>
                  <a:gd name="T9" fmla="*/ 480 h 480"/>
                  <a:gd name="T10" fmla="*/ 624 w 1056"/>
                  <a:gd name="T11" fmla="*/ 480 h 480"/>
                  <a:gd name="T12" fmla="*/ 624 w 1056"/>
                  <a:gd name="T13" fmla="*/ 0 h 480"/>
                  <a:gd name="T14" fmla="*/ 864 w 1056"/>
                  <a:gd name="T15" fmla="*/ 0 h 480"/>
                  <a:gd name="T16" fmla="*/ 864 w 1056"/>
                  <a:gd name="T17" fmla="*/ 480 h 480"/>
                  <a:gd name="T18" fmla="*/ 1056 w 1056"/>
                  <a:gd name="T19" fmla="*/ 48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6" h="480">
                    <a:moveTo>
                      <a:pt x="0" y="480"/>
                    </a:moveTo>
                    <a:lnTo>
                      <a:pt x="144" y="480"/>
                    </a:lnTo>
                    <a:lnTo>
                      <a:pt x="144" y="0"/>
                    </a:lnTo>
                    <a:lnTo>
                      <a:pt x="384" y="0"/>
                    </a:lnTo>
                    <a:lnTo>
                      <a:pt x="384" y="480"/>
                    </a:lnTo>
                    <a:lnTo>
                      <a:pt x="624" y="480"/>
                    </a:lnTo>
                    <a:lnTo>
                      <a:pt x="624" y="0"/>
                    </a:lnTo>
                    <a:lnTo>
                      <a:pt x="864" y="0"/>
                    </a:lnTo>
                    <a:lnTo>
                      <a:pt x="864" y="480"/>
                    </a:lnTo>
                    <a:lnTo>
                      <a:pt x="1056" y="480"/>
                    </a:lnTo>
                  </a:path>
                </a:pathLst>
              </a:custGeom>
              <a:noFill/>
              <a:ln w="38100" cmpd="sng">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endParaRPr>
              </a:p>
            </p:txBody>
          </p:sp>
          <p:sp>
            <p:nvSpPr>
              <p:cNvPr id="24" name="Line 15"/>
              <p:cNvSpPr>
                <a:spLocks noChangeShapeType="1"/>
              </p:cNvSpPr>
              <p:nvPr/>
            </p:nvSpPr>
            <p:spPr bwMode="auto">
              <a:xfrm>
                <a:off x="343" y="3489"/>
                <a:ext cx="1235" cy="0"/>
              </a:xfrm>
              <a:prstGeom prst="line">
                <a:avLst/>
              </a:prstGeom>
              <a:noFill/>
              <a:ln w="38100">
                <a:solidFill>
                  <a:srgbClr val="0099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endParaRPr>
              </a:p>
            </p:txBody>
          </p:sp>
          <p:sp>
            <p:nvSpPr>
              <p:cNvPr id="25" name="Freeform 16"/>
              <p:cNvSpPr/>
              <p:nvPr/>
            </p:nvSpPr>
            <p:spPr bwMode="auto">
              <a:xfrm>
                <a:off x="4180" y="2991"/>
                <a:ext cx="971" cy="415"/>
              </a:xfrm>
              <a:custGeom>
                <a:avLst/>
                <a:gdLst>
                  <a:gd name="T0" fmla="*/ 0 w 1056"/>
                  <a:gd name="T1" fmla="*/ 480 h 480"/>
                  <a:gd name="T2" fmla="*/ 144 w 1056"/>
                  <a:gd name="T3" fmla="*/ 480 h 480"/>
                  <a:gd name="T4" fmla="*/ 144 w 1056"/>
                  <a:gd name="T5" fmla="*/ 0 h 480"/>
                  <a:gd name="T6" fmla="*/ 384 w 1056"/>
                  <a:gd name="T7" fmla="*/ 0 h 480"/>
                  <a:gd name="T8" fmla="*/ 384 w 1056"/>
                  <a:gd name="T9" fmla="*/ 480 h 480"/>
                  <a:gd name="T10" fmla="*/ 624 w 1056"/>
                  <a:gd name="T11" fmla="*/ 480 h 480"/>
                  <a:gd name="T12" fmla="*/ 624 w 1056"/>
                  <a:gd name="T13" fmla="*/ 0 h 480"/>
                  <a:gd name="T14" fmla="*/ 864 w 1056"/>
                  <a:gd name="T15" fmla="*/ 0 h 480"/>
                  <a:gd name="T16" fmla="*/ 864 w 1056"/>
                  <a:gd name="T17" fmla="*/ 480 h 480"/>
                  <a:gd name="T18" fmla="*/ 1056 w 1056"/>
                  <a:gd name="T19" fmla="*/ 48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6" h="480">
                    <a:moveTo>
                      <a:pt x="0" y="480"/>
                    </a:moveTo>
                    <a:lnTo>
                      <a:pt x="144" y="480"/>
                    </a:lnTo>
                    <a:lnTo>
                      <a:pt x="144" y="0"/>
                    </a:lnTo>
                    <a:lnTo>
                      <a:pt x="384" y="0"/>
                    </a:lnTo>
                    <a:lnTo>
                      <a:pt x="384" y="480"/>
                    </a:lnTo>
                    <a:lnTo>
                      <a:pt x="624" y="480"/>
                    </a:lnTo>
                    <a:lnTo>
                      <a:pt x="624" y="0"/>
                    </a:lnTo>
                    <a:lnTo>
                      <a:pt x="864" y="0"/>
                    </a:lnTo>
                    <a:lnTo>
                      <a:pt x="864" y="480"/>
                    </a:lnTo>
                    <a:lnTo>
                      <a:pt x="1056" y="480"/>
                    </a:lnTo>
                  </a:path>
                </a:pathLst>
              </a:custGeom>
              <a:noFill/>
              <a:ln w="19050" cap="flat" cmpd="sng">
                <a:solidFill>
                  <a:srgbClr val="333399"/>
                </a:solidFill>
                <a:prstDash val="dash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endParaRPr>
              </a:p>
            </p:txBody>
          </p:sp>
          <p:sp>
            <p:nvSpPr>
              <p:cNvPr id="26" name="Line 17"/>
              <p:cNvSpPr>
                <a:spLocks noChangeShapeType="1"/>
              </p:cNvSpPr>
              <p:nvPr/>
            </p:nvSpPr>
            <p:spPr bwMode="auto">
              <a:xfrm>
                <a:off x="4004" y="3489"/>
                <a:ext cx="1399" cy="0"/>
              </a:xfrm>
              <a:prstGeom prst="line">
                <a:avLst/>
              </a:prstGeom>
              <a:noFill/>
              <a:ln w="38100">
                <a:solidFill>
                  <a:srgbClr val="0099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endParaRPr>
              </a:p>
            </p:txBody>
          </p:sp>
          <p:sp>
            <p:nvSpPr>
              <p:cNvPr id="27" name="Freeform 18"/>
              <p:cNvSpPr/>
              <p:nvPr/>
            </p:nvSpPr>
            <p:spPr bwMode="auto">
              <a:xfrm>
                <a:off x="4186" y="3270"/>
                <a:ext cx="934" cy="124"/>
              </a:xfrm>
              <a:custGeom>
                <a:avLst/>
                <a:gdLst>
                  <a:gd name="T0" fmla="*/ 0 w 1017"/>
                  <a:gd name="T1" fmla="*/ 109 h 143"/>
                  <a:gd name="T2" fmla="*/ 57 w 1017"/>
                  <a:gd name="T3" fmla="*/ 130 h 143"/>
                  <a:gd name="T4" fmla="*/ 84 w 1017"/>
                  <a:gd name="T5" fmla="*/ 130 h 143"/>
                  <a:gd name="T6" fmla="*/ 114 w 1017"/>
                  <a:gd name="T7" fmla="*/ 91 h 143"/>
                  <a:gd name="T8" fmla="*/ 162 w 1017"/>
                  <a:gd name="T9" fmla="*/ 34 h 143"/>
                  <a:gd name="T10" fmla="*/ 180 w 1017"/>
                  <a:gd name="T11" fmla="*/ 58 h 143"/>
                  <a:gd name="T12" fmla="*/ 189 w 1017"/>
                  <a:gd name="T13" fmla="*/ 109 h 143"/>
                  <a:gd name="T14" fmla="*/ 201 w 1017"/>
                  <a:gd name="T15" fmla="*/ 76 h 143"/>
                  <a:gd name="T16" fmla="*/ 219 w 1017"/>
                  <a:gd name="T17" fmla="*/ 82 h 143"/>
                  <a:gd name="T18" fmla="*/ 252 w 1017"/>
                  <a:gd name="T19" fmla="*/ 79 h 143"/>
                  <a:gd name="T20" fmla="*/ 327 w 1017"/>
                  <a:gd name="T21" fmla="*/ 100 h 143"/>
                  <a:gd name="T22" fmla="*/ 351 w 1017"/>
                  <a:gd name="T23" fmla="*/ 121 h 143"/>
                  <a:gd name="T24" fmla="*/ 408 w 1017"/>
                  <a:gd name="T25" fmla="*/ 79 h 143"/>
                  <a:gd name="T26" fmla="*/ 465 w 1017"/>
                  <a:gd name="T27" fmla="*/ 103 h 143"/>
                  <a:gd name="T28" fmla="*/ 507 w 1017"/>
                  <a:gd name="T29" fmla="*/ 121 h 143"/>
                  <a:gd name="T30" fmla="*/ 564 w 1017"/>
                  <a:gd name="T31" fmla="*/ 121 h 143"/>
                  <a:gd name="T32" fmla="*/ 615 w 1017"/>
                  <a:gd name="T33" fmla="*/ 88 h 143"/>
                  <a:gd name="T34" fmla="*/ 639 w 1017"/>
                  <a:gd name="T35" fmla="*/ 70 h 143"/>
                  <a:gd name="T36" fmla="*/ 657 w 1017"/>
                  <a:gd name="T37" fmla="*/ 109 h 143"/>
                  <a:gd name="T38" fmla="*/ 672 w 1017"/>
                  <a:gd name="T39" fmla="*/ 49 h 143"/>
                  <a:gd name="T40" fmla="*/ 699 w 1017"/>
                  <a:gd name="T41" fmla="*/ 40 h 143"/>
                  <a:gd name="T42" fmla="*/ 756 w 1017"/>
                  <a:gd name="T43" fmla="*/ 64 h 143"/>
                  <a:gd name="T44" fmla="*/ 801 w 1017"/>
                  <a:gd name="T45" fmla="*/ 67 h 143"/>
                  <a:gd name="T46" fmla="*/ 834 w 1017"/>
                  <a:gd name="T47" fmla="*/ 97 h 143"/>
                  <a:gd name="T48" fmla="*/ 873 w 1017"/>
                  <a:gd name="T49" fmla="*/ 115 h 143"/>
                  <a:gd name="T50" fmla="*/ 891 w 1017"/>
                  <a:gd name="T51" fmla="*/ 85 h 143"/>
                  <a:gd name="T52" fmla="*/ 912 w 1017"/>
                  <a:gd name="T53" fmla="*/ 103 h 143"/>
                  <a:gd name="T54" fmla="*/ 927 w 1017"/>
                  <a:gd name="T55" fmla="*/ 67 h 143"/>
                  <a:gd name="T56" fmla="*/ 972 w 1017"/>
                  <a:gd name="T57" fmla="*/ 112 h 143"/>
                  <a:gd name="T58" fmla="*/ 1017 w 1017"/>
                  <a:gd name="T59" fmla="*/ 12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7" h="143">
                    <a:moveTo>
                      <a:pt x="0" y="109"/>
                    </a:moveTo>
                    <a:cubicBezTo>
                      <a:pt x="9" y="111"/>
                      <a:pt x="44" y="128"/>
                      <a:pt x="57" y="130"/>
                    </a:cubicBezTo>
                    <a:cubicBezTo>
                      <a:pt x="64" y="132"/>
                      <a:pt x="77" y="131"/>
                      <a:pt x="84" y="130"/>
                    </a:cubicBezTo>
                    <a:cubicBezTo>
                      <a:pt x="94" y="127"/>
                      <a:pt x="104" y="94"/>
                      <a:pt x="114" y="91"/>
                    </a:cubicBezTo>
                    <a:cubicBezTo>
                      <a:pt x="130" y="92"/>
                      <a:pt x="151" y="45"/>
                      <a:pt x="162" y="34"/>
                    </a:cubicBezTo>
                    <a:cubicBezTo>
                      <a:pt x="172" y="24"/>
                      <a:pt x="177" y="75"/>
                      <a:pt x="180" y="58"/>
                    </a:cubicBezTo>
                    <a:cubicBezTo>
                      <a:pt x="181" y="26"/>
                      <a:pt x="187" y="141"/>
                      <a:pt x="189" y="109"/>
                    </a:cubicBezTo>
                    <a:cubicBezTo>
                      <a:pt x="189" y="105"/>
                      <a:pt x="200" y="80"/>
                      <a:pt x="201" y="76"/>
                    </a:cubicBezTo>
                    <a:cubicBezTo>
                      <a:pt x="205" y="51"/>
                      <a:pt x="214" y="100"/>
                      <a:pt x="219" y="82"/>
                    </a:cubicBezTo>
                    <a:cubicBezTo>
                      <a:pt x="222" y="73"/>
                      <a:pt x="252" y="79"/>
                      <a:pt x="252" y="79"/>
                    </a:cubicBezTo>
                    <a:cubicBezTo>
                      <a:pt x="254" y="47"/>
                      <a:pt x="320" y="130"/>
                      <a:pt x="327" y="100"/>
                    </a:cubicBezTo>
                    <a:cubicBezTo>
                      <a:pt x="355" y="75"/>
                      <a:pt x="322" y="123"/>
                      <a:pt x="351" y="121"/>
                    </a:cubicBezTo>
                    <a:cubicBezTo>
                      <a:pt x="364" y="92"/>
                      <a:pt x="396" y="88"/>
                      <a:pt x="408" y="79"/>
                    </a:cubicBezTo>
                    <a:cubicBezTo>
                      <a:pt x="425" y="79"/>
                      <a:pt x="448" y="96"/>
                      <a:pt x="465" y="103"/>
                    </a:cubicBezTo>
                    <a:cubicBezTo>
                      <a:pt x="477" y="121"/>
                      <a:pt x="486" y="117"/>
                      <a:pt x="507" y="121"/>
                    </a:cubicBezTo>
                    <a:cubicBezTo>
                      <a:pt x="523" y="128"/>
                      <a:pt x="546" y="114"/>
                      <a:pt x="564" y="121"/>
                    </a:cubicBezTo>
                    <a:cubicBezTo>
                      <a:pt x="576" y="122"/>
                      <a:pt x="602" y="87"/>
                      <a:pt x="615" y="88"/>
                    </a:cubicBezTo>
                    <a:cubicBezTo>
                      <a:pt x="628" y="90"/>
                      <a:pt x="632" y="67"/>
                      <a:pt x="639" y="70"/>
                    </a:cubicBezTo>
                    <a:cubicBezTo>
                      <a:pt x="641" y="60"/>
                      <a:pt x="654" y="119"/>
                      <a:pt x="657" y="109"/>
                    </a:cubicBezTo>
                    <a:cubicBezTo>
                      <a:pt x="661" y="31"/>
                      <a:pt x="656" y="97"/>
                      <a:pt x="672" y="49"/>
                    </a:cubicBezTo>
                    <a:cubicBezTo>
                      <a:pt x="677" y="0"/>
                      <a:pt x="687" y="88"/>
                      <a:pt x="699" y="40"/>
                    </a:cubicBezTo>
                    <a:cubicBezTo>
                      <a:pt x="712" y="40"/>
                      <a:pt x="737" y="85"/>
                      <a:pt x="756" y="64"/>
                    </a:cubicBezTo>
                    <a:cubicBezTo>
                      <a:pt x="798" y="68"/>
                      <a:pt x="768" y="59"/>
                      <a:pt x="801" y="67"/>
                    </a:cubicBezTo>
                    <a:cubicBezTo>
                      <a:pt x="820" y="26"/>
                      <a:pt x="822" y="143"/>
                      <a:pt x="834" y="97"/>
                    </a:cubicBezTo>
                    <a:cubicBezTo>
                      <a:pt x="838" y="100"/>
                      <a:pt x="871" y="110"/>
                      <a:pt x="873" y="115"/>
                    </a:cubicBezTo>
                    <a:cubicBezTo>
                      <a:pt x="876" y="122"/>
                      <a:pt x="887" y="79"/>
                      <a:pt x="891" y="85"/>
                    </a:cubicBezTo>
                    <a:cubicBezTo>
                      <a:pt x="896" y="115"/>
                      <a:pt x="906" y="106"/>
                      <a:pt x="912" y="103"/>
                    </a:cubicBezTo>
                    <a:cubicBezTo>
                      <a:pt x="918" y="100"/>
                      <a:pt x="917" y="65"/>
                      <a:pt x="927" y="67"/>
                    </a:cubicBezTo>
                    <a:cubicBezTo>
                      <a:pt x="937" y="69"/>
                      <a:pt x="957" y="103"/>
                      <a:pt x="972" y="112"/>
                    </a:cubicBezTo>
                    <a:cubicBezTo>
                      <a:pt x="987" y="121"/>
                      <a:pt x="1005" y="112"/>
                      <a:pt x="1017" y="121"/>
                    </a:cubicBezTo>
                  </a:path>
                </a:pathLst>
              </a:custGeom>
              <a:noFill/>
              <a:ln w="57150" cmpd="sng">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endParaRPr>
              </a:p>
            </p:txBody>
          </p:sp>
          <p:sp>
            <p:nvSpPr>
              <p:cNvPr id="28" name="Text Box 19"/>
              <p:cNvSpPr txBox="1">
                <a:spLocks noChangeArrowheads="1"/>
              </p:cNvSpPr>
              <p:nvPr/>
            </p:nvSpPr>
            <p:spPr bwMode="auto">
              <a:xfrm>
                <a:off x="374" y="3503"/>
                <a:ext cx="1007" cy="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a:solidFill>
                      <a:srgbClr val="0000CC"/>
                    </a:solidFill>
                    <a:latin typeface="微软雅黑" panose="020B0503020204020204" pitchFamily="34" charset="-122"/>
                    <a:ea typeface="微软雅黑" panose="020B0503020204020204" pitchFamily="34" charset="-122"/>
                  </a:rPr>
                  <a:t>发送信号波形</a:t>
                </a:r>
              </a:p>
            </p:txBody>
          </p:sp>
          <p:sp>
            <p:nvSpPr>
              <p:cNvPr id="29" name="Text Box 22"/>
              <p:cNvSpPr txBox="1">
                <a:spLocks noChangeArrowheads="1"/>
              </p:cNvSpPr>
              <p:nvPr/>
            </p:nvSpPr>
            <p:spPr bwMode="auto">
              <a:xfrm>
                <a:off x="1547" y="2904"/>
                <a:ext cx="2406" cy="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FF"/>
                    </a:solidFill>
                    <a:latin typeface="微软雅黑" panose="020B0503020204020204" pitchFamily="34" charset="-122"/>
                    <a:ea typeface="微软雅黑" panose="020B0503020204020204" pitchFamily="34" charset="-122"/>
                  </a:rPr>
                  <a:t>实际的信道</a:t>
                </a:r>
              </a:p>
              <a:p>
                <a:pPr algn="ctr"/>
                <a:r>
                  <a:rPr kumimoji="1" lang="zh-CN" altLang="en-US" sz="1200" b="1" dirty="0">
                    <a:solidFill>
                      <a:srgbClr val="0000FF"/>
                    </a:solidFill>
                    <a:latin typeface="微软雅黑" panose="020B0503020204020204" pitchFamily="34" charset="-122"/>
                    <a:ea typeface="微软雅黑" panose="020B0503020204020204" pitchFamily="34" charset="-122"/>
                  </a:rPr>
                  <a:t>（带宽受限、有噪声、干扰和失真）</a:t>
                </a:r>
              </a:p>
            </p:txBody>
          </p:sp>
          <p:sp>
            <p:nvSpPr>
              <p:cNvPr id="30" name="Text Box 23"/>
              <p:cNvSpPr txBox="1">
                <a:spLocks noChangeArrowheads="1"/>
              </p:cNvSpPr>
              <p:nvPr/>
            </p:nvSpPr>
            <p:spPr bwMode="auto">
              <a:xfrm>
                <a:off x="4143" y="3533"/>
                <a:ext cx="1167" cy="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zh-CN" altLang="en-US" sz="1200" b="1" dirty="0">
                    <a:solidFill>
                      <a:srgbClr val="0000CC"/>
                    </a:solidFill>
                    <a:latin typeface="微软雅黑" panose="020B0503020204020204" pitchFamily="34" charset="-122"/>
                    <a:ea typeface="微软雅黑" panose="020B0503020204020204" pitchFamily="34" charset="-122"/>
                  </a:rPr>
                  <a:t>接收信号波形</a:t>
                </a:r>
              </a:p>
            </p:txBody>
          </p:sp>
        </p:grpSp>
        <p:sp>
          <p:nvSpPr>
            <p:cNvPr id="21" name="矩形 20"/>
            <p:cNvSpPr/>
            <p:nvPr/>
          </p:nvSpPr>
          <p:spPr>
            <a:xfrm>
              <a:off x="404333" y="3837509"/>
              <a:ext cx="2950065" cy="529267"/>
            </a:xfrm>
            <a:prstGeom prst="rect">
              <a:avLst/>
            </a:prstGeom>
          </p:spPr>
          <p:txBody>
            <a:bodyPr wrap="none">
              <a:spAutoFit/>
            </a:bodyPr>
            <a:lstStyle/>
            <a:p>
              <a:r>
                <a:rPr lang="zh-CN" altLang="en-US" sz="1600" b="1" dirty="0">
                  <a:latin typeface="微软雅黑" panose="020B0503020204020204" pitchFamily="34" charset="-122"/>
                  <a:ea typeface="微软雅黑" panose="020B0503020204020204" pitchFamily="34" charset="-122"/>
                </a:rPr>
                <a:t>失真大，</a:t>
              </a:r>
              <a:r>
                <a:rPr lang="zh-CN" altLang="en-US" sz="1600" b="1" dirty="0">
                  <a:solidFill>
                    <a:srgbClr val="CC00CC"/>
                  </a:solidFill>
                  <a:latin typeface="微软雅黑" panose="020B0503020204020204" pitchFamily="34" charset="-122"/>
                  <a:ea typeface="微软雅黑" panose="020B0503020204020204" pitchFamily="34" charset="-122"/>
                </a:rPr>
                <a:t>无法识别 </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2.2.3  </a:t>
            </a:r>
            <a:r>
              <a:rPr lang="zh-CN" altLang="en-US" dirty="0"/>
              <a:t>信道的极限容量</a:t>
            </a:r>
          </a:p>
        </p:txBody>
      </p:sp>
      <p:sp>
        <p:nvSpPr>
          <p:cNvPr id="3" name="内容占位符 2"/>
          <p:cNvSpPr>
            <a:spLocks noGrp="1"/>
          </p:cNvSpPr>
          <p:nvPr>
            <p:ph sz="quarter" idx="11"/>
          </p:nvPr>
        </p:nvSpPr>
        <p:spPr>
          <a:xfrm>
            <a:off x="518575" y="2870894"/>
            <a:ext cx="8129016" cy="1468877"/>
          </a:xfrm>
        </p:spPr>
        <p:txBody>
          <a:bodyPr/>
          <a:lstStyle/>
          <a:p>
            <a:r>
              <a:rPr lang="zh-CN" altLang="en-US"/>
              <a:t>限制</a:t>
            </a:r>
            <a:r>
              <a:rPr lang="zh-CN" altLang="en-US" dirty="0">
                <a:solidFill>
                  <a:srgbClr val="FF0000"/>
                </a:solidFill>
              </a:rPr>
              <a:t>码元</a:t>
            </a:r>
            <a:r>
              <a:rPr lang="zh-CN" altLang="en-US" dirty="0"/>
              <a:t>在信道上的传输速率的</a:t>
            </a:r>
            <a:r>
              <a:rPr lang="zh-CN" altLang="en-US" dirty="0">
                <a:solidFill>
                  <a:srgbClr val="0000FF"/>
                </a:solidFill>
              </a:rPr>
              <a:t>两个因素：</a:t>
            </a:r>
            <a:endParaRPr lang="en-US" altLang="zh-CN" dirty="0">
              <a:solidFill>
                <a:srgbClr val="0000FF"/>
              </a:solidFill>
            </a:endParaRPr>
          </a:p>
          <a:p>
            <a:pPr lvl="1"/>
            <a:r>
              <a:rPr lang="zh-CN" altLang="en-US" dirty="0"/>
              <a:t>信道能够通过的频率范围。</a:t>
            </a:r>
          </a:p>
          <a:p>
            <a:pPr lvl="1"/>
            <a:r>
              <a:rPr lang="zh-CN" altLang="en-US" dirty="0"/>
              <a:t>信噪比。</a:t>
            </a:r>
          </a:p>
        </p:txBody>
      </p:sp>
      <p:sp>
        <p:nvSpPr>
          <p:cNvPr id="4" name="矩形 3"/>
          <p:cNvSpPr/>
          <p:nvPr/>
        </p:nvSpPr>
        <p:spPr>
          <a:xfrm>
            <a:off x="518575" y="1226330"/>
            <a:ext cx="8163427" cy="1246495"/>
          </a:xfrm>
          <a:prstGeom prst="rect">
            <a:avLst/>
          </a:prstGeom>
        </p:spPr>
        <p:txBody>
          <a:bodyPr wrap="square">
            <a:spAutoFit/>
          </a:bodyPr>
          <a:lstStyle/>
          <a:p>
            <a:pPr marL="342900" lvl="0" indent="-342900">
              <a:lnSpc>
                <a:spcPts val="3000"/>
              </a:lnSpc>
              <a:buClr>
                <a:srgbClr val="0066CC"/>
              </a:buClr>
              <a:buFont typeface="Wingdings" panose="05000000000000000000" pitchFamily="2" charset="2"/>
              <a:buChar char="l"/>
            </a:pPr>
            <a:r>
              <a:rPr lang="zh-CN" altLang="en-US" sz="2000" b="1">
                <a:solidFill>
                  <a:prstClr val="black"/>
                </a:solidFill>
                <a:latin typeface="微软雅黑" panose="020B0503020204020204" pitchFamily="34" charset="-122"/>
                <a:ea typeface="微软雅黑" panose="020B0503020204020204" pitchFamily="34" charset="-122"/>
              </a:rPr>
              <a:t>任何实际的信道都</a:t>
            </a:r>
            <a:r>
              <a:rPr lang="zh-CN" altLang="en-US" sz="2000" b="1">
                <a:solidFill>
                  <a:srgbClr val="C00000"/>
                </a:solidFill>
                <a:latin typeface="微软雅黑" panose="020B0503020204020204" pitchFamily="34" charset="-122"/>
                <a:ea typeface="微软雅黑" panose="020B0503020204020204" pitchFamily="34" charset="-122"/>
              </a:rPr>
              <a:t>不是理想</a:t>
            </a:r>
            <a:r>
              <a:rPr lang="zh-CN" altLang="en-US" sz="2000" b="1">
                <a:solidFill>
                  <a:prstClr val="black"/>
                </a:solidFill>
                <a:latin typeface="微软雅黑" panose="020B0503020204020204" pitchFamily="34" charset="-122"/>
                <a:ea typeface="微软雅黑" panose="020B0503020204020204" pitchFamily="34" charset="-122"/>
              </a:rPr>
              <a:t>的，都</a:t>
            </a:r>
            <a:r>
              <a:rPr lang="zh-CN" altLang="en-US" sz="2000" b="1">
                <a:solidFill>
                  <a:srgbClr val="C00000"/>
                </a:solidFill>
                <a:latin typeface="微软雅黑" panose="020B0503020204020204" pitchFamily="34" charset="-122"/>
                <a:ea typeface="微软雅黑" panose="020B0503020204020204" pitchFamily="34" charset="-122"/>
              </a:rPr>
              <a:t>不可能</a:t>
            </a:r>
            <a:r>
              <a:rPr lang="zh-CN" altLang="en-US" sz="2000" b="1">
                <a:solidFill>
                  <a:prstClr val="black"/>
                </a:solidFill>
                <a:latin typeface="微软雅黑" panose="020B0503020204020204" pitchFamily="34" charset="-122"/>
                <a:ea typeface="微软雅黑" panose="020B0503020204020204" pitchFamily="34" charset="-122"/>
              </a:rPr>
              <a:t>以任意高的速率进行传送。</a:t>
            </a:r>
          </a:p>
          <a:p>
            <a:pPr marL="342900" lvl="0" indent="-342900">
              <a:lnSpc>
                <a:spcPts val="3000"/>
              </a:lnSpc>
              <a:buClr>
                <a:srgbClr val="0066CC"/>
              </a:buClr>
              <a:buFont typeface="Wingdings" panose="05000000000000000000" pitchFamily="2" charset="2"/>
              <a:buChar char="l"/>
            </a:pPr>
            <a:r>
              <a:rPr lang="zh-CN" altLang="en-US" sz="2000" b="1">
                <a:solidFill>
                  <a:prstClr val="black"/>
                </a:solidFill>
                <a:latin typeface="微软雅黑" panose="020B0503020204020204" pitchFamily="34" charset="-122"/>
                <a:ea typeface="微软雅黑" panose="020B0503020204020204" pitchFamily="34" charset="-122"/>
              </a:rPr>
              <a:t>码元传输的速率越高，或信号传输的距离越远，或噪声干扰越大，或传输媒体质量越差，在接收端的波形的</a:t>
            </a:r>
            <a:r>
              <a:rPr lang="zh-CN" altLang="en-US" sz="2000" b="1">
                <a:solidFill>
                  <a:srgbClr val="C00000"/>
                </a:solidFill>
                <a:latin typeface="微软雅黑" panose="020B0503020204020204" pitchFamily="34" charset="-122"/>
                <a:ea typeface="微软雅黑" panose="020B0503020204020204" pitchFamily="34" charset="-122"/>
              </a:rPr>
              <a:t>失真就越严重。</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626483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r>
              <a:rPr lang="zh-CN" altLang="en-US" dirty="0"/>
              <a:t>具体的信道所能通过的频率范围总是有限的。信号中的许多高频分量往往不能通过信道。</a:t>
            </a:r>
            <a:endParaRPr lang="en-US" altLang="zh-CN" dirty="0"/>
          </a:p>
          <a:p>
            <a:r>
              <a:rPr lang="zh-CN" altLang="en-US" dirty="0">
                <a:solidFill>
                  <a:srgbClr val="C00000"/>
                </a:solidFill>
              </a:rPr>
              <a:t>码间串扰：</a:t>
            </a:r>
            <a:r>
              <a:rPr lang="zh-CN" altLang="en-US" dirty="0"/>
              <a:t>接收端收到的信号波形</a:t>
            </a:r>
            <a:r>
              <a:rPr lang="zh-CN" altLang="en-US" dirty="0">
                <a:solidFill>
                  <a:srgbClr val="C00000"/>
                </a:solidFill>
              </a:rPr>
              <a:t>失去</a:t>
            </a:r>
            <a:r>
              <a:rPr lang="zh-CN" altLang="en-US" dirty="0"/>
              <a:t>了码元之间的清晰界限。</a:t>
            </a:r>
            <a:endParaRPr lang="en-US" altLang="zh-CN" dirty="0"/>
          </a:p>
        </p:txBody>
      </p:sp>
      <p:sp>
        <p:nvSpPr>
          <p:cNvPr id="5" name="文本占位符 4"/>
          <p:cNvSpPr>
            <a:spLocks noGrp="1"/>
          </p:cNvSpPr>
          <p:nvPr>
            <p:ph type="body" sz="quarter" idx="11"/>
          </p:nvPr>
        </p:nvSpPr>
        <p:spPr/>
        <p:txBody>
          <a:bodyPr/>
          <a:lstStyle/>
          <a:p>
            <a:r>
              <a:rPr lang="en-US" altLang="zh-CN" dirty="0"/>
              <a:t>(1) </a:t>
            </a:r>
            <a:r>
              <a:rPr lang="zh-CN" altLang="en-US" dirty="0"/>
              <a:t>信道能够通过的频率范围</a:t>
            </a:r>
          </a:p>
        </p:txBody>
      </p:sp>
      <p:sp>
        <p:nvSpPr>
          <p:cNvPr id="6" name="矩形 5"/>
          <p:cNvSpPr/>
          <p:nvPr/>
        </p:nvSpPr>
        <p:spPr>
          <a:xfrm>
            <a:off x="2624632" y="2306569"/>
            <a:ext cx="5668539" cy="461665"/>
          </a:xfrm>
          <a:prstGeom prst="rect">
            <a:avLst/>
          </a:prstGeom>
          <a:solidFill>
            <a:srgbClr val="FFFF66"/>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码元传输的</a:t>
            </a:r>
            <a:r>
              <a:rPr kumimoji="0"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最高</a:t>
            </a:r>
            <a:r>
              <a:rPr kumimoji="0" lang="zh-CN" altLang="en-US" sz="24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速率 </a:t>
            </a:r>
            <a:r>
              <a:rPr kumimoji="0" lang="en-US" altLang="zh-CN" sz="24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 </a:t>
            </a:r>
            <a:r>
              <a:rPr kumimoji="0" lang="en-US" altLang="zh-CN" sz="2400" b="1" i="1"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2W </a:t>
            </a:r>
            <a:r>
              <a:rPr kumimoji="0" lang="zh-CN" altLang="en-US" sz="24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（码元</a:t>
            </a:r>
            <a:r>
              <a:rPr kumimoji="0" lang="en-US" altLang="zh-CN" sz="24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a:ln>
                  <a:noFill/>
                </a:ln>
                <a:solidFill>
                  <a:srgbClr val="0000FF"/>
                </a:solidFill>
                <a:effectLst/>
                <a:uLnTx/>
                <a:uFillTx/>
                <a:latin typeface="微软雅黑" panose="020B0503020204020204" pitchFamily="34" charset="-122"/>
                <a:ea typeface="微软雅黑" panose="020B0503020204020204" pitchFamily="34" charset="-122"/>
                <a:cs typeface="+mn-cs"/>
              </a:rPr>
              <a:t>秒）</a:t>
            </a:r>
            <a:endParaRPr kumimoji="0" lang="en-US" altLang="zh-CN" sz="2400" b="1" i="0" u="none" strike="noStrike" kern="1200" cap="none" spc="0" normalizeH="0" baseline="0" noProof="0">
              <a:ln>
                <a:noFill/>
              </a:ln>
              <a:solidFill>
                <a:srgbClr val="0000FF"/>
              </a:solidFill>
              <a:effectLst/>
              <a:uLnTx/>
              <a:uFillTx/>
              <a:latin typeface="微软雅黑" panose="020B0503020204020204" pitchFamily="34" charset="-122"/>
              <a:ea typeface="微软雅黑" panose="020B0503020204020204" pitchFamily="34" charset="-122"/>
              <a:cs typeface="+mn-cs"/>
            </a:endParaRPr>
          </a:p>
        </p:txBody>
      </p:sp>
      <p:sp>
        <p:nvSpPr>
          <p:cNvPr id="7" name="对角圆角矩形 6"/>
          <p:cNvSpPr/>
          <p:nvPr/>
        </p:nvSpPr>
        <p:spPr>
          <a:xfrm>
            <a:off x="839932" y="2950386"/>
            <a:ext cx="7381839" cy="1215061"/>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矩形 7"/>
          <p:cNvSpPr/>
          <p:nvPr/>
        </p:nvSpPr>
        <p:spPr>
          <a:xfrm>
            <a:off x="1045022" y="3008167"/>
            <a:ext cx="7111687" cy="1092607"/>
          </a:xfrm>
          <a:prstGeom prst="rect">
            <a:avLst/>
          </a:prstGeom>
        </p:spPr>
        <p:txBody>
          <a:bodyPr wrap="square">
            <a:spAutoFit/>
          </a:bodyPr>
          <a:lstStyle/>
          <a:p>
            <a:pPr marL="0" marR="0" lvl="0" indent="0" algn="l" defTabSz="914400" rtl="0" eaLnBrk="1" fontAlgn="auto" latinLnBrk="0" hangingPunct="1">
              <a:lnSpc>
                <a:spcPts val="26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在带宽为 </a:t>
            </a: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W (</a:t>
            </a:r>
            <a:r>
              <a:rPr kumimoji="0" lang="en-US" altLang="zh-CN"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Hz</a:t>
            </a: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的低通信道中，</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若不考虑噪声影响</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，则码元传输的最高速率是 </a:t>
            </a: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2W (</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码元</a:t>
            </a:r>
            <a:r>
              <a:rPr kumimoji="0" lang="en-US" altLang="zh-CN"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秒</a:t>
            </a: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。传输速率超过此上限，就会出现严重的</a:t>
            </a:r>
            <a:r>
              <a:rPr kumimoji="0" lang="zh-CN" altLang="en-US" sz="18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码间串扰</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的问题，使接收端对码元的判决（即识别）成为</a:t>
            </a:r>
            <a:r>
              <a:rPr kumimoji="0" lang="zh-CN" altLang="en-US" sz="18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不可能。</a:t>
            </a:r>
          </a:p>
        </p:txBody>
      </p:sp>
      <p:sp>
        <p:nvSpPr>
          <p:cNvPr id="9" name="矩形 8"/>
          <p:cNvSpPr/>
          <p:nvPr/>
        </p:nvSpPr>
        <p:spPr>
          <a:xfrm>
            <a:off x="911332" y="2306569"/>
            <a:ext cx="1723549" cy="461665"/>
          </a:xfrm>
          <a:prstGeom prst="rect">
            <a:avLst/>
          </a:prstGeom>
          <a:solidFill>
            <a:srgbClr val="FFC00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rPr>
              <a:t>奈氏准则：</a:t>
            </a:r>
          </a:p>
        </p:txBody>
      </p:sp>
      <p:pic>
        <p:nvPicPr>
          <p:cNvPr id="2" name="图片 1"/>
          <p:cNvPicPr>
            <a:picLocks noChangeAspect="1"/>
          </p:cNvPicPr>
          <p:nvPr/>
        </p:nvPicPr>
        <p:blipFill>
          <a:blip r:embed="rId2"/>
          <a:stretch>
            <a:fillRect/>
          </a:stretch>
        </p:blipFill>
        <p:spPr>
          <a:xfrm>
            <a:off x="7931445" y="1356703"/>
            <a:ext cx="1128842" cy="809084"/>
          </a:xfrm>
          <a:prstGeom prst="rect">
            <a:avLst/>
          </a:prstGeom>
        </p:spPr>
      </p:pic>
      <p:sp>
        <p:nvSpPr>
          <p:cNvPr id="3" name="矩形 2"/>
          <p:cNvSpPr/>
          <p:nvPr/>
        </p:nvSpPr>
        <p:spPr>
          <a:xfrm>
            <a:off x="1773106" y="4340180"/>
            <a:ext cx="5302608" cy="3914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FF0000"/>
                </a:solidFill>
              </a:rPr>
              <a:t>理想条件下！</a:t>
            </a:r>
          </a:p>
        </p:txBody>
      </p:sp>
    </p:spTree>
    <p:extLst>
      <p:ext uri="{BB962C8B-B14F-4D97-AF65-F5344CB8AC3E}">
        <p14:creationId xmlns:p14="http://schemas.microsoft.com/office/powerpoint/2010/main" val="208676371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marL="285750" indent="-285750" eaLnBrk="0" hangingPunct="0">
              <a:buClr>
                <a:srgbClr val="0070C0"/>
              </a:buClr>
            </a:pPr>
            <a:r>
              <a:rPr lang="zh-CN" altLang="en-US" dirty="0">
                <a:solidFill>
                  <a:srgbClr val="0000FF"/>
                </a:solidFill>
              </a:rPr>
              <a:t>信噪比</a:t>
            </a:r>
            <a:r>
              <a:rPr lang="zh-CN" altLang="en-US" dirty="0"/>
              <a:t>就是</a:t>
            </a:r>
            <a:r>
              <a:rPr lang="zh-CN" altLang="en-US" dirty="0">
                <a:solidFill>
                  <a:srgbClr val="FF0000"/>
                </a:solidFill>
              </a:rPr>
              <a:t>信号的平均功率</a:t>
            </a:r>
            <a:r>
              <a:rPr lang="zh-CN" altLang="en-US" dirty="0"/>
              <a:t>和</a:t>
            </a:r>
            <a:r>
              <a:rPr lang="zh-CN" altLang="en-US" dirty="0">
                <a:solidFill>
                  <a:srgbClr val="FF0000"/>
                </a:solidFill>
              </a:rPr>
              <a:t>噪声的平均功率</a:t>
            </a:r>
            <a:r>
              <a:rPr lang="zh-CN" altLang="en-US" dirty="0"/>
              <a:t>之比。常记为 </a:t>
            </a:r>
            <a:r>
              <a:rPr lang="en-US" altLang="zh-CN" i="1" dirty="0"/>
              <a:t>S/N</a:t>
            </a:r>
            <a:r>
              <a:rPr lang="zh-CN" altLang="en-US" dirty="0"/>
              <a:t>，并用分贝 </a:t>
            </a:r>
            <a:r>
              <a:rPr lang="en-US" altLang="zh-CN" dirty="0"/>
              <a:t>(dB) </a:t>
            </a:r>
            <a:r>
              <a:rPr lang="zh-CN" altLang="en-US" dirty="0"/>
              <a:t>作为度量单位。即：</a:t>
            </a:r>
            <a:endParaRPr lang="en-US" altLang="zh-CN" dirty="0"/>
          </a:p>
          <a:p>
            <a:pPr marL="285750" indent="-285750" eaLnBrk="0" hangingPunct="0">
              <a:buClr>
                <a:srgbClr val="0070C0"/>
              </a:buClr>
            </a:pPr>
            <a:endParaRPr lang="zh-CN" altLang="en-US" dirty="0"/>
          </a:p>
          <a:p>
            <a:pPr marL="285750" indent="-285750" eaLnBrk="0" hangingPunct="0">
              <a:buClr>
                <a:srgbClr val="0070C0"/>
              </a:buClr>
            </a:pPr>
            <a:endParaRPr lang="en-US" altLang="zh-CN" dirty="0"/>
          </a:p>
          <a:p>
            <a:pPr marL="285750" indent="-285750" eaLnBrk="0" hangingPunct="0">
              <a:buClr>
                <a:srgbClr val="0070C0"/>
              </a:buClr>
            </a:pPr>
            <a:r>
              <a:rPr lang="zh-CN" altLang="en-US" dirty="0"/>
              <a:t>例如：当 </a:t>
            </a:r>
            <a:r>
              <a:rPr lang="en-US" altLang="zh-CN" i="1" dirty="0"/>
              <a:t>S/N </a:t>
            </a:r>
            <a:r>
              <a:rPr lang="en-US" altLang="zh-CN" dirty="0"/>
              <a:t>=10 </a:t>
            </a:r>
            <a:r>
              <a:rPr lang="zh-CN" altLang="en-US" dirty="0"/>
              <a:t>时，信噪比为</a:t>
            </a:r>
            <a:r>
              <a:rPr lang="en-US" altLang="zh-CN" dirty="0"/>
              <a:t>10dB</a:t>
            </a:r>
            <a:r>
              <a:rPr lang="zh-CN" altLang="en-US" dirty="0"/>
              <a:t>，而当 </a:t>
            </a:r>
            <a:r>
              <a:rPr lang="en-US" altLang="zh-CN" i="1" dirty="0"/>
              <a:t>S/N </a:t>
            </a:r>
            <a:r>
              <a:rPr lang="en-US" altLang="zh-CN" dirty="0"/>
              <a:t>=1000 </a:t>
            </a:r>
            <a:r>
              <a:rPr lang="zh-CN" altLang="en-US" dirty="0"/>
              <a:t>时，信噪比为</a:t>
            </a:r>
            <a:r>
              <a:rPr lang="en-US" altLang="zh-CN" dirty="0"/>
              <a:t>30dB</a:t>
            </a:r>
            <a:r>
              <a:rPr lang="zh-CN" altLang="en-US" dirty="0"/>
              <a:t>。 </a:t>
            </a:r>
          </a:p>
          <a:p>
            <a:endParaRPr lang="zh-CN" altLang="en-US" dirty="0"/>
          </a:p>
        </p:txBody>
      </p:sp>
      <p:sp>
        <p:nvSpPr>
          <p:cNvPr id="3" name="文本占位符 2"/>
          <p:cNvSpPr>
            <a:spLocks noGrp="1"/>
          </p:cNvSpPr>
          <p:nvPr>
            <p:ph type="body" sz="quarter" idx="11"/>
          </p:nvPr>
        </p:nvSpPr>
        <p:spPr/>
        <p:txBody>
          <a:bodyPr/>
          <a:lstStyle/>
          <a:p>
            <a:r>
              <a:rPr lang="en-US" altLang="zh-CN" dirty="0"/>
              <a:t>(2) </a:t>
            </a:r>
            <a:r>
              <a:rPr lang="zh-CN" altLang="en-US" dirty="0"/>
              <a:t>信噪比</a:t>
            </a:r>
          </a:p>
        </p:txBody>
      </p:sp>
      <p:sp>
        <p:nvSpPr>
          <p:cNvPr id="4" name="矩形 3"/>
          <p:cNvSpPr/>
          <p:nvPr/>
        </p:nvSpPr>
        <p:spPr>
          <a:xfrm>
            <a:off x="1192893" y="1881988"/>
            <a:ext cx="6554107" cy="461665"/>
          </a:xfrm>
          <a:prstGeom prst="rect">
            <a:avLst/>
          </a:prstGeom>
          <a:solidFill>
            <a:srgbClr val="FFFF6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0000FF"/>
                </a:solidFill>
                <a:effectLst/>
                <a:uLnTx/>
                <a:uFillTx/>
                <a:latin typeface="微软雅黑" panose="020B0503020204020204" pitchFamily="34" charset="-122"/>
                <a:ea typeface="微软雅黑" panose="020B0503020204020204" pitchFamily="34" charset="-122"/>
                <a:cs typeface="+mn-cs"/>
              </a:rPr>
              <a:t>（分贝）</a:t>
            </a:r>
            <a:r>
              <a:rPr kumimoji="0" lang="zh-CN" altLang="pt-BR" sz="2400" b="1" i="0" u="none" strike="noStrike" kern="1200" cap="none" spc="0" normalizeH="0" baseline="0" noProof="0">
                <a:ln>
                  <a:noFill/>
                </a:ln>
                <a:solidFill>
                  <a:srgbClr val="0000FF"/>
                </a:solidFill>
                <a:effectLst/>
                <a:uLnTx/>
                <a:uFillTx/>
                <a:latin typeface="微软雅黑" panose="020B0503020204020204" pitchFamily="34" charset="-122"/>
                <a:ea typeface="微软雅黑" panose="020B0503020204020204" pitchFamily="34" charset="-122"/>
                <a:cs typeface="+mn-cs"/>
              </a:rPr>
              <a:t>信</a:t>
            </a:r>
            <a:r>
              <a:rPr kumimoji="0" lang="zh-CN" altLang="pt-BR" sz="24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噪比</a:t>
            </a:r>
            <a:r>
              <a:rPr kumimoji="0" lang="pt-BR" altLang="zh-CN" sz="24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(dB) = 10 log</a:t>
            </a:r>
            <a:r>
              <a:rPr kumimoji="0" lang="pt-BR" altLang="zh-CN" sz="2400" b="1" i="0" u="none" strike="noStrike" kern="1200" cap="none" spc="0" normalizeH="0" baseline="-2500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10</a:t>
            </a:r>
            <a:r>
              <a:rPr kumimoji="0" lang="pt-BR" altLang="zh-CN" sz="24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(S/N ) (dB) </a:t>
            </a:r>
            <a:endParaRPr kumimoji="0" lang="zh-CN" altLang="en-US" sz="24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17603590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63194" y="963285"/>
            <a:ext cx="8129016" cy="3376990"/>
          </a:xfrm>
        </p:spPr>
        <p:txBody>
          <a:bodyPr/>
          <a:lstStyle/>
          <a:p>
            <a:pPr marL="285750" indent="-285750" eaLnBrk="0" hangingPunct="0">
              <a:lnSpc>
                <a:spcPts val="3300"/>
              </a:lnSpc>
              <a:buClr>
                <a:srgbClr val="0070C0"/>
              </a:buClr>
            </a:pPr>
            <a:r>
              <a:rPr lang="zh-CN" altLang="en-US" dirty="0"/>
              <a:t>信道的</a:t>
            </a:r>
            <a:r>
              <a:rPr lang="zh-CN" altLang="en-US" dirty="0">
                <a:solidFill>
                  <a:srgbClr val="C00000"/>
                </a:solidFill>
              </a:rPr>
              <a:t>极限</a:t>
            </a:r>
            <a:r>
              <a:rPr lang="zh-CN" altLang="en-US" dirty="0"/>
              <a:t>信息传输速率 </a:t>
            </a:r>
            <a:r>
              <a:rPr lang="en-US" altLang="zh-CN" i="1" dirty="0"/>
              <a:t>C  </a:t>
            </a:r>
            <a:r>
              <a:rPr lang="zh-CN" altLang="en-US" dirty="0"/>
              <a:t>可表达为：</a:t>
            </a:r>
            <a:endParaRPr lang="en-US" altLang="zh-CN" dirty="0"/>
          </a:p>
          <a:p>
            <a:pPr marL="285750" indent="-285750" eaLnBrk="0" hangingPunct="0">
              <a:lnSpc>
                <a:spcPts val="3300"/>
              </a:lnSpc>
              <a:buClr>
                <a:srgbClr val="0070C0"/>
              </a:buClr>
            </a:pPr>
            <a:endParaRPr lang="zh-CN" altLang="en-US" dirty="0"/>
          </a:p>
        </p:txBody>
      </p:sp>
      <p:sp>
        <p:nvSpPr>
          <p:cNvPr id="3" name="文本占位符 2"/>
          <p:cNvSpPr>
            <a:spLocks noGrp="1"/>
          </p:cNvSpPr>
          <p:nvPr>
            <p:ph type="body" sz="quarter" idx="11"/>
          </p:nvPr>
        </p:nvSpPr>
        <p:spPr/>
        <p:txBody>
          <a:bodyPr/>
          <a:lstStyle/>
          <a:p>
            <a:r>
              <a:rPr lang="zh-CN" altLang="en-US" dirty="0"/>
              <a:t>香农公式</a:t>
            </a:r>
          </a:p>
        </p:txBody>
      </p:sp>
      <p:sp>
        <p:nvSpPr>
          <p:cNvPr id="4" name="矩形 3"/>
          <p:cNvSpPr/>
          <p:nvPr/>
        </p:nvSpPr>
        <p:spPr>
          <a:xfrm>
            <a:off x="973288" y="1578479"/>
            <a:ext cx="4413388" cy="461665"/>
          </a:xfrm>
          <a:prstGeom prst="rect">
            <a:avLst/>
          </a:prstGeom>
          <a:solidFill>
            <a:srgbClr val="FFFF66"/>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C = W log</a:t>
            </a:r>
            <a:r>
              <a:rPr kumimoji="0" lang="en-US" altLang="zh-CN" sz="2400" b="1" i="0" u="none" strike="noStrike" kern="1200" cap="none" spc="0" normalizeH="0" baseline="-2500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2</a:t>
            </a:r>
            <a:r>
              <a:rPr kumimoji="0" lang="en-US" altLang="zh-CN" sz="24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(1+S/N)  (bit/s) </a:t>
            </a:r>
          </a:p>
        </p:txBody>
      </p:sp>
      <p:sp>
        <p:nvSpPr>
          <p:cNvPr id="5" name="矩形 4"/>
          <p:cNvSpPr/>
          <p:nvPr/>
        </p:nvSpPr>
        <p:spPr>
          <a:xfrm>
            <a:off x="5472000" y="1359317"/>
            <a:ext cx="3630304" cy="1323439"/>
          </a:xfrm>
          <a:prstGeom prst="rect">
            <a:avLst/>
          </a:prstGeom>
        </p:spPr>
        <p:txBody>
          <a:bodyPr wrap="square">
            <a:spAutoFit/>
          </a:bodyPr>
          <a:lstStyle/>
          <a:p>
            <a:pPr marL="0" marR="0" lvl="0" indent="0" algn="l" defTabSz="914400" rtl="0" eaLnBrk="1" fontAlgn="auto" latinLnBrk="0" hangingPunct="1">
              <a:lnSpc>
                <a:spcPts val="24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其中：</a:t>
            </a:r>
            <a:endPar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ts val="24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W </a:t>
            </a: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信道的带宽 </a:t>
            </a:r>
            <a:r>
              <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(Hz)</a:t>
            </a: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a:p>
            <a:pPr marL="0" marR="0" lvl="0" indent="0" algn="l" defTabSz="914400" rtl="0" eaLnBrk="1" fontAlgn="auto" latinLnBrk="0" hangingPunct="1">
              <a:lnSpc>
                <a:spcPts val="24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  </a:t>
            </a: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为信道内所传信号的平均功率；</a:t>
            </a:r>
            <a:endPar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ts val="24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N </a:t>
            </a: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为信道内部的高斯噪声功率。 </a:t>
            </a:r>
          </a:p>
        </p:txBody>
      </p:sp>
      <p:sp>
        <p:nvSpPr>
          <p:cNvPr id="6" name="对角圆角矩形 5"/>
          <p:cNvSpPr/>
          <p:nvPr/>
        </p:nvSpPr>
        <p:spPr>
          <a:xfrm>
            <a:off x="798126" y="2588750"/>
            <a:ext cx="7570809" cy="1215061"/>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矩形 6"/>
          <p:cNvSpPr/>
          <p:nvPr/>
        </p:nvSpPr>
        <p:spPr>
          <a:xfrm>
            <a:off x="931817" y="2650241"/>
            <a:ext cx="7254238" cy="1092607"/>
          </a:xfrm>
          <a:prstGeom prst="rect">
            <a:avLst/>
          </a:prstGeom>
        </p:spPr>
        <p:txBody>
          <a:bodyPr wrap="square">
            <a:spAutoFit/>
          </a:bodyPr>
          <a:lstStyle/>
          <a:p>
            <a:pPr marL="285750" marR="0" lvl="0" indent="-285750" algn="l" defTabSz="914400" rtl="0" eaLnBrk="1" fontAlgn="auto" latinLnBrk="0" hangingPunct="1">
              <a:lnSpc>
                <a:spcPts val="2600"/>
              </a:lnSpc>
              <a:spcBef>
                <a:spcPts val="0"/>
              </a:spcBef>
              <a:spcAft>
                <a:spcPts val="0"/>
              </a:spcAft>
              <a:buClrTx/>
              <a:buSzTx/>
              <a:buFont typeface="Wingdings" panose="05000000000000000000" pitchFamily="2" charset="2"/>
              <a:buChar char="l"/>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信道的带宽或信道中的</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信噪比越大</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，则信息的极限</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传输速率就越高</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p>
          <a:p>
            <a:pPr marL="285750" marR="0" lvl="0" indent="-285750" algn="l" defTabSz="914400" rtl="0" eaLnBrk="1" fontAlgn="auto" latinLnBrk="0" hangingPunct="1">
              <a:lnSpc>
                <a:spcPts val="2600"/>
              </a:lnSpc>
              <a:spcBef>
                <a:spcPts val="0"/>
              </a:spcBef>
              <a:spcAft>
                <a:spcPts val="0"/>
              </a:spcAft>
              <a:buClrTx/>
              <a:buSzTx/>
              <a:buFont typeface="Wingdings" panose="05000000000000000000" pitchFamily="2" charset="2"/>
              <a:buChar char="l"/>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只要信息传输速率低于信道的极限信息传输速率，就一定可以找到某种办法来实现无差错的传输。</a:t>
            </a:r>
          </a:p>
        </p:txBody>
      </p:sp>
      <p:sp>
        <p:nvSpPr>
          <p:cNvPr id="8" name="对角圆角矩形 7"/>
          <p:cNvSpPr/>
          <p:nvPr/>
        </p:nvSpPr>
        <p:spPr>
          <a:xfrm>
            <a:off x="798126" y="3906852"/>
            <a:ext cx="7570809" cy="1215061"/>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矩形 8"/>
          <p:cNvSpPr/>
          <p:nvPr/>
        </p:nvSpPr>
        <p:spPr>
          <a:xfrm>
            <a:off x="931817" y="3968343"/>
            <a:ext cx="7254238" cy="759182"/>
          </a:xfrm>
          <a:prstGeom prst="rect">
            <a:avLst/>
          </a:prstGeom>
        </p:spPr>
        <p:txBody>
          <a:bodyPr wrap="square">
            <a:spAutoFit/>
          </a:bodyPr>
          <a:lstStyle/>
          <a:p>
            <a:pPr marL="285750" marR="0" lvl="0" indent="-285750" algn="l" defTabSz="914400" rtl="0" eaLnBrk="1" fontAlgn="auto" latinLnBrk="0" hangingPunct="1">
              <a:lnSpc>
                <a:spcPts val="2600"/>
              </a:lnSpc>
              <a:spcBef>
                <a:spcPts val="0"/>
              </a:spcBef>
              <a:spcAft>
                <a:spcPts val="0"/>
              </a:spcAft>
              <a:buClrTx/>
              <a:buSzTx/>
              <a:buFont typeface="Wingdings" panose="05000000000000000000" pitchFamily="2" charset="2"/>
              <a:buChar char="l"/>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电话系统的典型参数是信道带宽为</a:t>
            </a:r>
            <a:r>
              <a:rPr kumimoji="0" lang="en-US" altLang="zh-CN"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3000Hz</a:t>
            </a:r>
            <a:r>
              <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，信噪比为</a:t>
            </a:r>
            <a:r>
              <a:rPr kumimoji="0" lang="en-US" altLang="zh-CN"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30dB</a:t>
            </a:r>
            <a:r>
              <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，则该系统的最大数据传输率为？（</a:t>
            </a:r>
            <a:r>
              <a:rPr kumimoji="0" lang="en-US" altLang="zh-CN"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30Kbit/S</a:t>
            </a:r>
            <a:r>
              <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19926837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marL="285750" indent="-285750" eaLnBrk="0" hangingPunct="0">
              <a:lnSpc>
                <a:spcPts val="3300"/>
              </a:lnSpc>
              <a:buClr>
                <a:srgbClr val="0070C0"/>
              </a:buClr>
            </a:pPr>
            <a:r>
              <a:rPr lang="zh-CN" altLang="en-US" dirty="0">
                <a:solidFill>
                  <a:srgbClr val="C00000"/>
                </a:solidFill>
              </a:rPr>
              <a:t>方法：</a:t>
            </a:r>
            <a:r>
              <a:rPr lang="zh-CN" altLang="en-US" dirty="0"/>
              <a:t>用编码的方法让每一个码元携带更多比特的信息量。</a:t>
            </a:r>
            <a:endParaRPr lang="en-US" altLang="zh-CN" dirty="0"/>
          </a:p>
        </p:txBody>
      </p:sp>
      <p:sp>
        <p:nvSpPr>
          <p:cNvPr id="3" name="文本占位符 2"/>
          <p:cNvSpPr>
            <a:spLocks noGrp="1"/>
          </p:cNvSpPr>
          <p:nvPr>
            <p:ph type="body" sz="quarter" idx="11"/>
          </p:nvPr>
        </p:nvSpPr>
        <p:spPr/>
        <p:txBody>
          <a:bodyPr/>
          <a:lstStyle/>
          <a:p>
            <a:r>
              <a:rPr lang="zh-CN" altLang="en-US" dirty="0"/>
              <a:t>提高信息的传输速率的方法</a:t>
            </a:r>
          </a:p>
        </p:txBody>
      </p:sp>
      <p:sp>
        <p:nvSpPr>
          <p:cNvPr id="4" name="矩形 3"/>
          <p:cNvSpPr/>
          <p:nvPr/>
        </p:nvSpPr>
        <p:spPr>
          <a:xfrm>
            <a:off x="627017" y="1480440"/>
            <a:ext cx="7889966" cy="3110610"/>
          </a:xfrm>
          <a:prstGeom prst="rect">
            <a:avLst/>
          </a:prstGeom>
          <a:noFill/>
          <a:ln w="12700">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9" name="组合 18"/>
          <p:cNvGrpSpPr/>
          <p:nvPr/>
        </p:nvGrpSpPr>
        <p:grpSpPr>
          <a:xfrm>
            <a:off x="790941" y="3428353"/>
            <a:ext cx="7479822" cy="418120"/>
            <a:chOff x="836024" y="3119437"/>
            <a:chExt cx="7479822" cy="418120"/>
          </a:xfrm>
        </p:grpSpPr>
        <p:sp>
          <p:nvSpPr>
            <p:cNvPr id="6" name="Text Box 26"/>
            <p:cNvSpPr txBox="1">
              <a:spLocks noChangeArrowheads="1"/>
            </p:cNvSpPr>
            <p:nvPr/>
          </p:nvSpPr>
          <p:spPr bwMode="auto">
            <a:xfrm>
              <a:off x="836024" y="3119437"/>
              <a:ext cx="489776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b="1" i="0" u="none" strike="noStrike" kern="1200" cap="none" spc="0" normalizeH="0" baseline="0" noProof="0" dirty="0">
                  <a:ln>
                    <a:noFill/>
                  </a:ln>
                  <a:solidFill>
                    <a:srgbClr val="CC00CC"/>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M1 =  </a:t>
              </a:r>
              <a:r>
                <a:rPr kumimoji="1" lang="el-GR" altLang="zh-CN" sz="2000" b="1" i="0" u="none" strike="noStrike" kern="1200" cap="none" spc="0" normalizeH="0" baseline="0" noProof="0" dirty="0">
                  <a:ln>
                    <a:noFill/>
                  </a:ln>
                  <a:solidFill>
                    <a:srgbClr val="CC00CC"/>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φ</a:t>
              </a:r>
              <a:r>
                <a:rPr kumimoji="1" lang="en-US" altLang="zh-CN" sz="2000" b="1" i="0" u="none" strike="noStrike" kern="1200" cap="none" spc="0" normalizeH="0" baseline="-25000" noProof="0" dirty="0">
                  <a:ln>
                    <a:noFill/>
                  </a:ln>
                  <a:solidFill>
                    <a:srgbClr val="CC00CC"/>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5</a:t>
              </a:r>
              <a:r>
                <a:rPr kumimoji="1" lang="en-US" altLang="zh-CN" sz="2000" b="1" i="0" u="none" strike="noStrike" kern="1200" cap="none" spc="0" normalizeH="0" baseline="0" noProof="0" dirty="0">
                  <a:ln>
                    <a:noFill/>
                  </a:ln>
                  <a:solidFill>
                    <a:srgbClr val="CC00CC"/>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   </a:t>
              </a:r>
              <a:r>
                <a:rPr kumimoji="1" lang="el-GR" altLang="zh-CN" sz="2000" b="1" i="0" u="none" strike="noStrike" kern="1200" cap="none" spc="0" normalizeH="0" baseline="0" noProof="0" dirty="0">
                  <a:ln>
                    <a:noFill/>
                  </a:ln>
                  <a:solidFill>
                    <a:srgbClr val="CC00CC"/>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φ</a:t>
              </a:r>
              <a:r>
                <a:rPr kumimoji="1" lang="en-US" altLang="zh-CN" sz="2000" b="1" i="0" u="none" strike="noStrike" kern="1200" cap="none" spc="0" normalizeH="0" baseline="-25000" noProof="0" dirty="0">
                  <a:ln>
                    <a:noFill/>
                  </a:ln>
                  <a:solidFill>
                    <a:srgbClr val="CC00CC"/>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3  </a:t>
              </a:r>
              <a:r>
                <a:rPr kumimoji="1" lang="en-US" altLang="zh-CN" sz="2000" b="1" i="0" u="none" strike="noStrike" kern="1200" cap="none" spc="0" normalizeH="0" baseline="0" noProof="0" dirty="0">
                  <a:ln>
                    <a:noFill/>
                  </a:ln>
                  <a:solidFill>
                    <a:srgbClr val="CC00CC"/>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  </a:t>
              </a:r>
              <a:r>
                <a:rPr kumimoji="1" lang="el-GR" altLang="zh-CN" sz="2000" b="1" i="0" u="none" strike="noStrike" kern="1200" cap="none" spc="0" normalizeH="0" baseline="0" noProof="0" dirty="0">
                  <a:ln>
                    <a:noFill/>
                  </a:ln>
                  <a:solidFill>
                    <a:srgbClr val="CC00CC"/>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φ</a:t>
              </a:r>
              <a:r>
                <a:rPr kumimoji="1" lang="en-US" altLang="zh-CN" sz="2000" b="1" i="0" u="none" strike="noStrike" kern="1200" cap="none" spc="0" normalizeH="0" baseline="-25000" noProof="0" dirty="0">
                  <a:ln>
                    <a:noFill/>
                  </a:ln>
                  <a:solidFill>
                    <a:srgbClr val="CC00CC"/>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0  </a:t>
              </a:r>
              <a:r>
                <a:rPr kumimoji="1" lang="en-US" altLang="zh-CN" sz="2000" b="1" i="0" u="none" strike="noStrike" kern="1200" cap="none" spc="0" normalizeH="0" baseline="0" noProof="0" dirty="0">
                  <a:ln>
                    <a:noFill/>
                  </a:ln>
                  <a:solidFill>
                    <a:srgbClr val="CC00CC"/>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  </a:t>
              </a:r>
              <a:r>
                <a:rPr kumimoji="1" lang="el-GR" altLang="zh-CN" sz="2000" b="1" i="0" u="none" strike="noStrike" kern="1200" cap="none" spc="0" normalizeH="0" baseline="0" noProof="0" dirty="0">
                  <a:ln>
                    <a:noFill/>
                  </a:ln>
                  <a:solidFill>
                    <a:srgbClr val="CC00CC"/>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φ</a:t>
              </a:r>
              <a:r>
                <a:rPr kumimoji="1" lang="en-US" altLang="zh-CN" sz="2000" b="1" i="0" u="none" strike="noStrike" kern="1200" cap="none" spc="0" normalizeH="0" baseline="-25000" noProof="0" dirty="0">
                  <a:ln>
                    <a:noFill/>
                  </a:ln>
                  <a:solidFill>
                    <a:srgbClr val="CC00CC"/>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6  </a:t>
              </a:r>
              <a:r>
                <a:rPr kumimoji="1" lang="en-US" altLang="zh-CN" sz="2000" b="1" i="0" u="none" strike="noStrike" kern="1200" cap="none" spc="0" normalizeH="0" baseline="0" noProof="0" dirty="0">
                  <a:ln>
                    <a:noFill/>
                  </a:ln>
                  <a:solidFill>
                    <a:srgbClr val="CC00CC"/>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  </a:t>
              </a:r>
              <a:r>
                <a:rPr kumimoji="1" lang="el-GR" altLang="zh-CN" sz="2000" b="1" i="0" u="none" strike="noStrike" kern="1200" cap="none" spc="0" normalizeH="0" baseline="0" noProof="0" dirty="0">
                  <a:ln>
                    <a:noFill/>
                  </a:ln>
                  <a:solidFill>
                    <a:srgbClr val="CC00CC"/>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φ</a:t>
              </a:r>
              <a:r>
                <a:rPr kumimoji="1" lang="en-US" altLang="zh-CN" sz="2000" b="1" i="0" u="none" strike="noStrike" kern="1200" cap="none" spc="0" normalizeH="0" baseline="-25000" noProof="0" dirty="0">
                  <a:ln>
                    <a:noFill/>
                  </a:ln>
                  <a:solidFill>
                    <a:srgbClr val="CC00CC"/>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7 </a:t>
              </a:r>
              <a:r>
                <a:rPr kumimoji="1" lang="en-US" altLang="zh-CN" sz="2000" b="1" i="0" u="none" strike="noStrike" kern="1200" cap="none" spc="0" normalizeH="0" baseline="0" noProof="0" dirty="0">
                  <a:ln>
                    <a:noFill/>
                  </a:ln>
                  <a:solidFill>
                    <a:srgbClr val="CC00CC"/>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   </a:t>
              </a:r>
              <a:r>
                <a:rPr kumimoji="1" lang="el-GR" altLang="zh-CN" sz="2000" b="1" i="0" u="none" strike="noStrike" kern="1200" cap="none" spc="0" normalizeH="0" baseline="0" noProof="0" dirty="0">
                  <a:ln>
                    <a:noFill/>
                  </a:ln>
                  <a:solidFill>
                    <a:srgbClr val="CC00CC"/>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φ</a:t>
              </a:r>
              <a:r>
                <a:rPr kumimoji="1" lang="en-US" altLang="zh-CN" sz="2000" b="1" i="0" u="none" strike="noStrike" kern="1200" cap="none" spc="0" normalizeH="0" baseline="-25000" noProof="0" dirty="0">
                  <a:ln>
                    <a:noFill/>
                  </a:ln>
                  <a:solidFill>
                    <a:srgbClr val="CC00CC"/>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2</a:t>
              </a:r>
              <a:endParaRPr kumimoji="1" lang="en-US" altLang="zh-CN" sz="2000" b="1" i="0" u="none" strike="noStrike" kern="1200" cap="none" spc="0" normalizeH="0" baseline="-25000" noProof="0" dirty="0">
                <a:ln>
                  <a:noFill/>
                </a:ln>
                <a:solidFill>
                  <a:srgbClr val="CC00CC"/>
                </a:solidFill>
                <a:effectLst/>
                <a:uLnTx/>
                <a:uFillTx/>
                <a:latin typeface="微软雅黑" panose="020B0503020204020204" pitchFamily="34" charset="-122"/>
                <a:ea typeface="微软雅黑" panose="020B0503020204020204" pitchFamily="34" charset="-122"/>
                <a:cs typeface="+mn-cs"/>
              </a:endParaRPr>
            </a:p>
          </p:txBody>
        </p:sp>
        <p:grpSp>
          <p:nvGrpSpPr>
            <p:cNvPr id="16" name="组合 15"/>
            <p:cNvGrpSpPr/>
            <p:nvPr/>
          </p:nvGrpSpPr>
          <p:grpSpPr>
            <a:xfrm>
              <a:off x="5608325" y="3168225"/>
              <a:ext cx="2707521" cy="369332"/>
              <a:chOff x="5608325" y="3142098"/>
              <a:chExt cx="2707521" cy="369332"/>
            </a:xfrm>
          </p:grpSpPr>
          <p:sp>
            <p:nvSpPr>
              <p:cNvPr id="7" name="文本框 6"/>
              <p:cNvSpPr txBox="1"/>
              <p:nvPr/>
            </p:nvSpPr>
            <p:spPr>
              <a:xfrm>
                <a:off x="6983434" y="3142098"/>
                <a:ext cx="1332412" cy="369332"/>
              </a:xfrm>
              <a:prstGeom prst="rect">
                <a:avLst/>
              </a:prstGeom>
              <a:solidFill>
                <a:srgbClr val="66FF6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 bit/</a:t>
                </a: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码元</a:t>
                </a:r>
              </a:p>
            </p:txBody>
          </p:sp>
          <p:cxnSp>
            <p:nvCxnSpPr>
              <p:cNvPr id="10" name="直接箭头连接符 9"/>
              <p:cNvCxnSpPr/>
              <p:nvPr/>
            </p:nvCxnSpPr>
            <p:spPr>
              <a:xfrm>
                <a:off x="5608325" y="3344182"/>
                <a:ext cx="1297577" cy="0"/>
              </a:xfrm>
              <a:prstGeom prst="straightConnector1">
                <a:avLst/>
              </a:prstGeom>
              <a:ln w="38100">
                <a:solidFill>
                  <a:srgbClr val="CC00CC"/>
                </a:solidFill>
                <a:prstDash val="sysDash"/>
                <a:headEnd w="lg" len="lg"/>
                <a:tailEnd type="stealth" w="med" len="lg"/>
              </a:ln>
            </p:spPr>
            <p:style>
              <a:lnRef idx="1">
                <a:schemeClr val="dk1"/>
              </a:lnRef>
              <a:fillRef idx="0">
                <a:schemeClr val="dk1"/>
              </a:fillRef>
              <a:effectRef idx="0">
                <a:schemeClr val="dk1"/>
              </a:effectRef>
              <a:fontRef idx="minor">
                <a:schemeClr val="tx1"/>
              </a:fontRef>
            </p:style>
          </p:cxnSp>
        </p:grpSp>
      </p:grpSp>
      <p:grpSp>
        <p:nvGrpSpPr>
          <p:cNvPr id="18" name="组合 17"/>
          <p:cNvGrpSpPr/>
          <p:nvPr/>
        </p:nvGrpSpPr>
        <p:grpSpPr>
          <a:xfrm>
            <a:off x="635725" y="1525756"/>
            <a:ext cx="7680121" cy="810478"/>
            <a:chOff x="635725" y="1673809"/>
            <a:chExt cx="7680121" cy="810478"/>
          </a:xfrm>
        </p:grpSpPr>
        <p:sp>
          <p:nvSpPr>
            <p:cNvPr id="5" name="矩形 4"/>
            <p:cNvSpPr/>
            <p:nvPr/>
          </p:nvSpPr>
          <p:spPr>
            <a:xfrm>
              <a:off x="635725" y="1673809"/>
              <a:ext cx="5286104" cy="810478"/>
            </a:xfrm>
            <a:prstGeom prst="rect">
              <a:avLst/>
            </a:prstGeom>
          </p:spPr>
          <p:txBody>
            <a:bodyPr wrap="square">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例： </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ts val="28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基带信号 </a:t>
              </a:r>
              <a:r>
                <a:rPr kumimoji="0" lang="en-US" altLang="zh-CN" sz="20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M = 101011000110111010…… </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p>
          </p:txBody>
        </p:sp>
        <p:grpSp>
          <p:nvGrpSpPr>
            <p:cNvPr id="15" name="组合 14"/>
            <p:cNvGrpSpPr/>
            <p:nvPr/>
          </p:nvGrpSpPr>
          <p:grpSpPr>
            <a:xfrm>
              <a:off x="6000206" y="2087233"/>
              <a:ext cx="2315640" cy="369332"/>
              <a:chOff x="6000206" y="2087233"/>
              <a:chExt cx="2315640" cy="369332"/>
            </a:xfrm>
          </p:grpSpPr>
          <p:sp>
            <p:nvSpPr>
              <p:cNvPr id="8" name="文本框 7"/>
              <p:cNvSpPr txBox="1"/>
              <p:nvPr/>
            </p:nvSpPr>
            <p:spPr>
              <a:xfrm>
                <a:off x="6983434" y="2087233"/>
                <a:ext cx="1332412" cy="369332"/>
              </a:xfrm>
              <a:prstGeom prst="rect">
                <a:avLst/>
              </a:prstGeom>
              <a:solidFill>
                <a:srgbClr val="FFC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 bit/</a:t>
                </a: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码元</a:t>
                </a:r>
              </a:p>
            </p:txBody>
          </p:sp>
          <p:cxnSp>
            <p:nvCxnSpPr>
              <p:cNvPr id="11" name="直接箭头连接符 10"/>
              <p:cNvCxnSpPr/>
              <p:nvPr/>
            </p:nvCxnSpPr>
            <p:spPr>
              <a:xfrm>
                <a:off x="6000206" y="2271899"/>
                <a:ext cx="905696" cy="0"/>
              </a:xfrm>
              <a:prstGeom prst="straightConnector1">
                <a:avLst/>
              </a:prstGeom>
              <a:ln w="38100">
                <a:solidFill>
                  <a:srgbClr val="0000FF"/>
                </a:solidFill>
                <a:prstDash val="sysDash"/>
                <a:headEnd w="lg" len="lg"/>
                <a:tailEnd type="stealth" w="med" len="lg"/>
              </a:ln>
            </p:spPr>
            <p:style>
              <a:lnRef idx="1">
                <a:schemeClr val="dk1"/>
              </a:lnRef>
              <a:fillRef idx="0">
                <a:schemeClr val="dk1"/>
              </a:fillRef>
              <a:effectRef idx="0">
                <a:schemeClr val="dk1"/>
              </a:effectRef>
              <a:fontRef idx="minor">
                <a:schemeClr val="tx1"/>
              </a:fontRef>
            </p:style>
          </p:cxnSp>
        </p:grpSp>
      </p:grpSp>
      <p:sp>
        <p:nvSpPr>
          <p:cNvPr id="14" name="矩形 13"/>
          <p:cNvSpPr/>
          <p:nvPr/>
        </p:nvSpPr>
        <p:spPr>
          <a:xfrm>
            <a:off x="836024" y="3928567"/>
            <a:ext cx="7479822" cy="369332"/>
          </a:xfrm>
          <a:prstGeom prst="rect">
            <a:avLst/>
          </a:prstGeom>
          <a:solidFill>
            <a:srgbClr val="00CCFF"/>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若以同样的速率发送码元，则同样时间所传送的信息量就提高到了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 </a:t>
            </a: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倍。</a:t>
            </a:r>
          </a:p>
        </p:txBody>
      </p:sp>
      <p:sp>
        <p:nvSpPr>
          <p:cNvPr id="17" name="矩形 16"/>
          <p:cNvSpPr/>
          <p:nvPr/>
        </p:nvSpPr>
        <p:spPr>
          <a:xfrm>
            <a:off x="634887" y="2294256"/>
            <a:ext cx="6348546" cy="810478"/>
          </a:xfrm>
          <a:prstGeom prst="rect">
            <a:avLst/>
          </a:prstGeom>
        </p:spPr>
        <p:txBody>
          <a:bodyPr wrap="square">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将信号中的每 </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个比特编为 </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组：</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101 011 000 110 111 010 ……</a:t>
            </a:r>
          </a:p>
        </p:txBody>
      </p:sp>
      <p:sp>
        <p:nvSpPr>
          <p:cNvPr id="20" name="矩形 19"/>
          <p:cNvSpPr/>
          <p:nvPr/>
        </p:nvSpPr>
        <p:spPr>
          <a:xfrm>
            <a:off x="815619" y="3084180"/>
            <a:ext cx="4772301" cy="369332"/>
          </a:xfrm>
          <a:prstGeom prst="rect">
            <a:avLst/>
          </a:prstGeom>
          <a:solidFill>
            <a:srgbClr val="00CCFF"/>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通过调制解调的方法进行调制，如相位调制。</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66784606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up)">
                                      <p:cBhvr>
                                        <p:cTn id="12" dur="1000"/>
                                        <p:tgtEl>
                                          <p:spTgt spid="19"/>
                                        </p:tgtEl>
                                      </p:cBhvr>
                                    </p:animEffect>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up)">
                                      <p:cBhvr>
                                        <p:cTn id="16" dur="1000"/>
                                        <p:tgtEl>
                                          <p:spTgt spid="14"/>
                                        </p:tgtEl>
                                      </p:cBhvr>
                                    </p:animEffect>
                                  </p:childTnLst>
                                </p:cTn>
                              </p:par>
                            </p:childTnLst>
                          </p:cTn>
                        </p:par>
                        <p:par>
                          <p:cTn id="17" fill="hold">
                            <p:stCondLst>
                              <p:cond delay="2000"/>
                            </p:stCondLst>
                            <p:childTnLst>
                              <p:par>
                                <p:cTn id="18" presetID="22" presetClass="entr" presetSubtype="1"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up)">
                                      <p:cBhvr>
                                        <p:cTn id="20"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2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solidFill>
                  <a:srgbClr val="C00000"/>
                </a:solidFill>
              </a:rPr>
              <a:t>奈氏准则：</a:t>
            </a:r>
            <a:r>
              <a:rPr lang="zh-CN" altLang="en-US" dirty="0">
                <a:solidFill>
                  <a:srgbClr val="0000FF"/>
                </a:solidFill>
              </a:rPr>
              <a:t>激励</a:t>
            </a:r>
            <a:r>
              <a:rPr lang="zh-CN" altLang="en-US" dirty="0"/>
              <a:t>工程人员不断探索更加先进的编码技术，使每一个码元携带更多比特的信息量。</a:t>
            </a:r>
            <a:endParaRPr lang="en-US" altLang="zh-CN" dirty="0"/>
          </a:p>
          <a:p>
            <a:endParaRPr lang="en-US" altLang="zh-CN" dirty="0"/>
          </a:p>
          <a:p>
            <a:r>
              <a:rPr lang="zh-CN" altLang="en-US" dirty="0">
                <a:solidFill>
                  <a:srgbClr val="C00000"/>
                </a:solidFill>
              </a:rPr>
              <a:t>香农公式：</a:t>
            </a:r>
            <a:r>
              <a:rPr lang="zh-CN" altLang="en-US" dirty="0">
                <a:solidFill>
                  <a:srgbClr val="0000FF"/>
                </a:solidFill>
              </a:rPr>
              <a:t>告诫</a:t>
            </a:r>
            <a:r>
              <a:rPr lang="zh-CN" altLang="en-US" dirty="0"/>
              <a:t>工程人员，在实际有噪声的信道上，不论采用多么复杂的编码技术，都不可能突破信息传输速率的绝对极限。</a:t>
            </a:r>
          </a:p>
        </p:txBody>
      </p:sp>
      <p:sp>
        <p:nvSpPr>
          <p:cNvPr id="3" name="文本占位符 2"/>
          <p:cNvSpPr>
            <a:spLocks noGrp="1"/>
          </p:cNvSpPr>
          <p:nvPr>
            <p:ph type="body" sz="quarter" idx="11"/>
          </p:nvPr>
        </p:nvSpPr>
        <p:spPr/>
        <p:txBody>
          <a:bodyPr/>
          <a:lstStyle/>
          <a:p>
            <a:r>
              <a:rPr lang="zh-CN" altLang="en-US" dirty="0">
                <a:solidFill>
                  <a:srgbClr val="FFFF00"/>
                </a:solidFill>
              </a:rPr>
              <a:t>注意：</a:t>
            </a:r>
            <a:r>
              <a:rPr lang="zh-CN" altLang="en-US" dirty="0"/>
              <a:t>奈氏准则和香农公式的意义不同</a:t>
            </a:r>
          </a:p>
        </p:txBody>
      </p:sp>
    </p:spTree>
    <p:extLst>
      <p:ext uri="{BB962C8B-B14F-4D97-AF65-F5344CB8AC3E}">
        <p14:creationId xmlns:p14="http://schemas.microsoft.com/office/powerpoint/2010/main" val="331514283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ctangle 9"/>
          <p:cNvSpPr>
            <a:spLocks noChangeArrowheads="1"/>
          </p:cNvSpPr>
          <p:nvPr/>
        </p:nvSpPr>
        <p:spPr bwMode="auto">
          <a:xfrm>
            <a:off x="2629135" y="1686054"/>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102" name="Rectangle 10"/>
          <p:cNvSpPr>
            <a:spLocks noChangeArrowheads="1"/>
          </p:cNvSpPr>
          <p:nvPr/>
        </p:nvSpPr>
        <p:spPr bwMode="auto">
          <a:xfrm>
            <a:off x="2629135" y="2292479"/>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105" name="Line 16"/>
          <p:cNvSpPr>
            <a:spLocks noChangeShapeType="1"/>
          </p:cNvSpPr>
          <p:nvPr/>
        </p:nvSpPr>
        <p:spPr bwMode="auto">
          <a:xfrm>
            <a:off x="3637198" y="1614616"/>
            <a:ext cx="0" cy="1800225"/>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6" name="Rectangle 8"/>
          <p:cNvSpPr>
            <a:spLocks noChangeArrowheads="1"/>
          </p:cNvSpPr>
          <p:nvPr/>
        </p:nvSpPr>
        <p:spPr bwMode="auto">
          <a:xfrm>
            <a:off x="2700573" y="1432054"/>
            <a:ext cx="5472113" cy="1230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2.3.1                                     </a:t>
            </a:r>
            <a:r>
              <a:rPr lang="zh-CN" altLang="en-US" sz="2000" b="1" dirty="0">
                <a:solidFill>
                  <a:schemeClr val="bg1"/>
                </a:solidFill>
                <a:latin typeface="微软雅黑" panose="020B0503020204020204" pitchFamily="34" charset="-122"/>
                <a:ea typeface="微软雅黑" panose="020B0503020204020204" pitchFamily="34" charset="-122"/>
              </a:rPr>
              <a:t>导引型传输媒体</a:t>
            </a:r>
          </a:p>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2.3.2                                  </a:t>
            </a:r>
            <a:r>
              <a:rPr lang="zh-CN" altLang="en-US" sz="2000" b="1" dirty="0">
                <a:solidFill>
                  <a:schemeClr val="bg1"/>
                </a:solidFill>
                <a:latin typeface="微软雅黑" panose="020B0503020204020204" pitchFamily="34" charset="-122"/>
                <a:ea typeface="微软雅黑" panose="020B0503020204020204" pitchFamily="34" charset="-122"/>
              </a:rPr>
              <a:t>非导引型传输媒体</a:t>
            </a:r>
          </a:p>
        </p:txBody>
      </p:sp>
      <p:sp>
        <p:nvSpPr>
          <p:cNvPr id="107" name="Rectangle 27"/>
          <p:cNvSpPr>
            <a:spLocks noChangeArrowheads="1"/>
          </p:cNvSpPr>
          <p:nvPr/>
        </p:nvSpPr>
        <p:spPr bwMode="auto">
          <a:xfrm>
            <a:off x="639730" y="1686054"/>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panose="02010600030101010101" pitchFamily="2" charset="-122"/>
            </a:endParaRPr>
          </a:p>
        </p:txBody>
      </p:sp>
      <p:sp>
        <p:nvSpPr>
          <p:cNvPr id="108" name="Rectangle 29"/>
          <p:cNvSpPr>
            <a:spLocks noChangeArrowheads="1"/>
          </p:cNvSpPr>
          <p:nvPr/>
        </p:nvSpPr>
        <p:spPr bwMode="auto">
          <a:xfrm>
            <a:off x="648619" y="1780986"/>
            <a:ext cx="1627651"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a:solidFill>
                  <a:srgbClr val="FFFF00"/>
                </a:solidFill>
                <a:latin typeface="微软雅黑" panose="020B0503020204020204" pitchFamily="34" charset="-122"/>
                <a:ea typeface="微软雅黑" panose="020B0503020204020204" pitchFamily="34" charset="-122"/>
              </a:rPr>
              <a:t>2.3</a:t>
            </a:r>
          </a:p>
          <a:p>
            <a:pPr eaLnBrk="0" hangingPunct="0"/>
            <a:r>
              <a:rPr lang="zh-CN" altLang="en-US" sz="2000" b="1" dirty="0">
                <a:solidFill>
                  <a:schemeClr val="bg1"/>
                </a:solidFill>
                <a:latin typeface="微软雅黑" panose="020B0503020204020204" pitchFamily="34" charset="-122"/>
                <a:ea typeface="微软雅黑" panose="020B0503020204020204" pitchFamily="34" charset="-122"/>
              </a:rPr>
              <a:t>物理层下面的传输媒体</a:t>
            </a:r>
            <a:endParaRPr lang="zh-CN" altLang="fr-FR"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45145" y="827956"/>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latin typeface="宋体" panose="02010600030101010101" pitchFamily="2" charset="-122"/>
            </a:endParaRPr>
          </a:p>
        </p:txBody>
      </p:sp>
      <p:sp>
        <p:nvSpPr>
          <p:cNvPr id="7" name="Rectangle 6"/>
          <p:cNvSpPr>
            <a:spLocks noChangeArrowheads="1"/>
          </p:cNvSpPr>
          <p:nvPr/>
        </p:nvSpPr>
        <p:spPr bwMode="auto">
          <a:xfrm>
            <a:off x="2616178" y="785685"/>
            <a:ext cx="391164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rgbClr val="FFFF00"/>
                </a:solidFill>
                <a:latin typeface="微软雅黑" panose="020B0503020204020204" pitchFamily="34" charset="-122"/>
                <a:ea typeface="微软雅黑" panose="020B0503020204020204" pitchFamily="34" charset="-122"/>
              </a:rPr>
              <a:t>2.3</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物理层下面的传输媒体</a:t>
            </a:r>
          </a:p>
        </p:txBody>
      </p:sp>
      <p:sp>
        <p:nvSpPr>
          <p:cNvPr id="8" name="Rectangle 8"/>
          <p:cNvSpPr>
            <a:spLocks noChangeArrowheads="1"/>
          </p:cNvSpPr>
          <p:nvPr/>
        </p:nvSpPr>
        <p:spPr bwMode="auto">
          <a:xfrm>
            <a:off x="545145" y="1295845"/>
            <a:ext cx="8053712"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传输媒体也称为传输介质或传输媒介</a:t>
            </a:r>
            <a:r>
              <a:rPr lang="zh-CN" altLang="en-US" sz="2000" b="1" dirty="0">
                <a:latin typeface="微软雅黑" panose="020B0503020204020204" pitchFamily="34" charset="-122"/>
                <a:ea typeface="微软雅黑" panose="020B0503020204020204" pitchFamily="34" charset="-122"/>
              </a:rPr>
              <a:t>，它就是数据传输系统中在发送器和接收器之间的物理通路。</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传输媒体可分为两大类，即</a:t>
            </a:r>
            <a:r>
              <a:rPr lang="zh-CN" altLang="en-US" sz="2000" b="1" dirty="0">
                <a:solidFill>
                  <a:srgbClr val="FF0000"/>
                </a:solidFill>
                <a:latin typeface="微软雅黑" panose="020B0503020204020204" pitchFamily="34" charset="-122"/>
                <a:ea typeface="微软雅黑" panose="020B0503020204020204" pitchFamily="34" charset="-122"/>
              </a:rPr>
              <a:t>导引型传输媒体</a:t>
            </a:r>
            <a:r>
              <a:rPr lang="zh-CN" altLang="en-US" sz="2000" b="1" dirty="0">
                <a:latin typeface="微软雅黑" panose="020B0503020204020204" pitchFamily="34" charset="-122"/>
                <a:ea typeface="微软雅黑" panose="020B0503020204020204" pitchFamily="34" charset="-122"/>
              </a:rPr>
              <a:t>和</a:t>
            </a:r>
            <a:r>
              <a:rPr lang="zh-CN" altLang="en-US" sz="2000" b="1" dirty="0">
                <a:solidFill>
                  <a:srgbClr val="FF0000"/>
                </a:solidFill>
                <a:latin typeface="微软雅黑" panose="020B0503020204020204" pitchFamily="34" charset="-122"/>
                <a:ea typeface="微软雅黑" panose="020B0503020204020204" pitchFamily="34" charset="-122"/>
              </a:rPr>
              <a:t>非导引型传输媒体</a:t>
            </a:r>
            <a:r>
              <a:rPr lang="zh-CN" altLang="en-US" sz="2000" b="1" dirty="0">
                <a:latin typeface="微软雅黑" panose="020B0503020204020204" pitchFamily="34" charset="-122"/>
                <a:ea typeface="微软雅黑" panose="020B0503020204020204" pitchFamily="34" charset="-122"/>
              </a:rPr>
              <a:t>。</a:t>
            </a: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在导引型传输媒体中</a:t>
            </a:r>
            <a:r>
              <a:rPr lang="zh-CN" altLang="en-US" sz="2000" b="1" dirty="0">
                <a:latin typeface="微软雅黑" panose="020B0503020204020204" pitchFamily="34" charset="-122"/>
                <a:ea typeface="微软雅黑" panose="020B0503020204020204" pitchFamily="34" charset="-122"/>
              </a:rPr>
              <a:t>，电磁波被导引沿着固体媒体（铜线或光纤）传播。</a:t>
            </a: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非导引型传输媒体就是指自由空间</a:t>
            </a:r>
            <a:r>
              <a:rPr lang="zh-CN" altLang="en-US" sz="2000" b="1" dirty="0">
                <a:latin typeface="微软雅黑" panose="020B0503020204020204" pitchFamily="34" charset="-122"/>
                <a:ea typeface="微软雅黑" panose="020B0503020204020204" pitchFamily="34" charset="-122"/>
              </a:rPr>
              <a:t>。在非导引型传输媒体中，电磁波的传输常称为无线传输。</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矩形 114"/>
          <p:cNvSpPr/>
          <p:nvPr/>
        </p:nvSpPr>
        <p:spPr>
          <a:xfrm>
            <a:off x="1470699" y="2737069"/>
            <a:ext cx="2096586" cy="1414739"/>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p:cNvSpPr/>
          <p:nvPr/>
        </p:nvSpPr>
        <p:spPr>
          <a:xfrm>
            <a:off x="3538069" y="2737070"/>
            <a:ext cx="1558987" cy="1414738"/>
          </a:xfrm>
          <a:prstGeom prst="rect">
            <a:avLst/>
          </a:prstGeom>
          <a:solidFill>
            <a:srgbClr val="B1D8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p:nvSpPr>
        <p:spPr>
          <a:xfrm>
            <a:off x="5099220" y="2730396"/>
            <a:ext cx="1546580" cy="143955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p:nvSpPr>
        <p:spPr>
          <a:xfrm>
            <a:off x="7164288" y="2715766"/>
            <a:ext cx="526774" cy="1446406"/>
          </a:xfrm>
          <a:prstGeom prst="rect">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p:cNvSpPr/>
          <p:nvPr/>
        </p:nvSpPr>
        <p:spPr>
          <a:xfrm>
            <a:off x="5580112" y="1746891"/>
            <a:ext cx="1666036" cy="304295"/>
          </a:xfrm>
          <a:prstGeom prst="rect">
            <a:avLst/>
          </a:prstGeom>
          <a:solidFill>
            <a:srgbClr val="00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5292081" y="1746891"/>
            <a:ext cx="334414" cy="304295"/>
          </a:xfrm>
          <a:prstGeom prst="rect">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4283968" y="1746891"/>
            <a:ext cx="921671" cy="3042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p:cNvSpPr/>
          <p:nvPr/>
        </p:nvSpPr>
        <p:spPr>
          <a:xfrm>
            <a:off x="3424821" y="1746891"/>
            <a:ext cx="921671" cy="304295"/>
          </a:xfrm>
          <a:prstGeom prst="rect">
            <a:avLst/>
          </a:prstGeom>
          <a:solidFill>
            <a:srgbClr val="B1D8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2524992" y="1744837"/>
            <a:ext cx="896585" cy="304295"/>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8"/>
          <p:cNvSpPr>
            <a:spLocks noChangeArrowheads="1"/>
          </p:cNvSpPr>
          <p:nvPr/>
        </p:nvSpPr>
        <p:spPr bwMode="auto">
          <a:xfrm>
            <a:off x="933856" y="1053428"/>
            <a:ext cx="7276290" cy="438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2700"/>
              </a:lnSpc>
              <a:buClr>
                <a:srgbClr val="0070C0"/>
              </a:buClr>
            </a:pPr>
            <a:r>
              <a:rPr lang="zh-CN" altLang="en-US" b="1" dirty="0">
                <a:latin typeface="微软雅黑" panose="020B0503020204020204" pitchFamily="34" charset="-122"/>
                <a:ea typeface="微软雅黑" panose="020B0503020204020204" pitchFamily="34" charset="-122"/>
              </a:rPr>
              <a:t>电信领域使用的电磁波的频谱：</a:t>
            </a:r>
          </a:p>
        </p:txBody>
      </p:sp>
      <p:grpSp>
        <p:nvGrpSpPr>
          <p:cNvPr id="106" name="组合 105"/>
          <p:cNvGrpSpPr/>
          <p:nvPr/>
        </p:nvGrpSpPr>
        <p:grpSpPr>
          <a:xfrm>
            <a:off x="708590" y="1467430"/>
            <a:ext cx="7441419" cy="2975697"/>
            <a:chOff x="676784" y="1429966"/>
            <a:chExt cx="7509802" cy="3003042"/>
          </a:xfrm>
        </p:grpSpPr>
        <p:sp>
          <p:nvSpPr>
            <p:cNvPr id="10" name="Line 6"/>
            <p:cNvSpPr>
              <a:spLocks noChangeShapeType="1"/>
            </p:cNvSpPr>
            <p:nvPr/>
          </p:nvSpPr>
          <p:spPr bwMode="auto">
            <a:xfrm>
              <a:off x="5628551" y="2020936"/>
              <a:ext cx="2096286" cy="690336"/>
            </a:xfrm>
            <a:prstGeom prst="line">
              <a:avLst/>
            </a:prstGeom>
            <a:noFill/>
            <a:ln w="2857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1" name="Rectangle 7"/>
            <p:cNvSpPr>
              <a:spLocks noChangeArrowheads="1"/>
            </p:cNvSpPr>
            <p:nvPr/>
          </p:nvSpPr>
          <p:spPr bwMode="auto">
            <a:xfrm>
              <a:off x="7135611" y="2453704"/>
              <a:ext cx="322942" cy="19611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2" name="Line 8"/>
            <p:cNvSpPr>
              <a:spLocks noChangeShapeType="1"/>
            </p:cNvSpPr>
            <p:nvPr/>
          </p:nvSpPr>
          <p:spPr bwMode="auto">
            <a:xfrm flipV="1">
              <a:off x="1445895" y="2020936"/>
              <a:ext cx="1045310" cy="690336"/>
            </a:xfrm>
            <a:prstGeom prst="line">
              <a:avLst/>
            </a:prstGeom>
            <a:noFill/>
            <a:ln w="2857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3" name="Rectangle 9"/>
            <p:cNvSpPr>
              <a:spLocks noChangeArrowheads="1"/>
            </p:cNvSpPr>
            <p:nvPr/>
          </p:nvSpPr>
          <p:spPr bwMode="auto">
            <a:xfrm>
              <a:off x="1356660" y="2453703"/>
              <a:ext cx="288948" cy="18042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4" name="Line 10"/>
            <p:cNvSpPr>
              <a:spLocks noChangeShapeType="1"/>
            </p:cNvSpPr>
            <p:nvPr/>
          </p:nvSpPr>
          <p:spPr bwMode="auto">
            <a:xfrm>
              <a:off x="2489787" y="2695582"/>
              <a:ext cx="0" cy="144343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6" name="Line 12"/>
            <p:cNvSpPr>
              <a:spLocks noChangeShapeType="1"/>
            </p:cNvSpPr>
            <p:nvPr/>
          </p:nvSpPr>
          <p:spPr bwMode="auto">
            <a:xfrm>
              <a:off x="1972798" y="2698197"/>
              <a:ext cx="0" cy="144343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9" name="Line 15"/>
            <p:cNvSpPr>
              <a:spLocks noChangeShapeType="1"/>
            </p:cNvSpPr>
            <p:nvPr/>
          </p:nvSpPr>
          <p:spPr bwMode="auto">
            <a:xfrm>
              <a:off x="3015276" y="2700812"/>
              <a:ext cx="0" cy="144343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21" name="Line 17"/>
            <p:cNvSpPr>
              <a:spLocks noChangeShapeType="1"/>
            </p:cNvSpPr>
            <p:nvPr/>
          </p:nvSpPr>
          <p:spPr bwMode="auto">
            <a:xfrm>
              <a:off x="3536515" y="2706042"/>
              <a:ext cx="0" cy="144343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23" name="Line 19"/>
            <p:cNvSpPr>
              <a:spLocks noChangeShapeType="1"/>
            </p:cNvSpPr>
            <p:nvPr/>
          </p:nvSpPr>
          <p:spPr bwMode="auto">
            <a:xfrm>
              <a:off x="4583240" y="2700812"/>
              <a:ext cx="0" cy="144343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25" name="Line 21"/>
            <p:cNvSpPr>
              <a:spLocks noChangeShapeType="1"/>
            </p:cNvSpPr>
            <p:nvPr/>
          </p:nvSpPr>
          <p:spPr bwMode="auto">
            <a:xfrm>
              <a:off x="1438812" y="1707146"/>
              <a:ext cx="6730778"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26" name="Line 22"/>
            <p:cNvSpPr>
              <a:spLocks noChangeShapeType="1"/>
            </p:cNvSpPr>
            <p:nvPr/>
          </p:nvSpPr>
          <p:spPr bwMode="auto">
            <a:xfrm>
              <a:off x="1455808" y="2020936"/>
              <a:ext cx="6730778"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27" name="Line 23"/>
            <p:cNvSpPr>
              <a:spLocks noChangeShapeType="1"/>
            </p:cNvSpPr>
            <p:nvPr/>
          </p:nvSpPr>
          <p:spPr bwMode="auto">
            <a:xfrm>
              <a:off x="1435978" y="1707146"/>
              <a:ext cx="0" cy="50206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28" name="Line 24"/>
            <p:cNvSpPr>
              <a:spLocks noChangeShapeType="1"/>
            </p:cNvSpPr>
            <p:nvPr/>
          </p:nvSpPr>
          <p:spPr bwMode="auto">
            <a:xfrm>
              <a:off x="3407621" y="1711068"/>
              <a:ext cx="0" cy="3098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29" name="Line 25"/>
            <p:cNvSpPr>
              <a:spLocks noChangeShapeType="1"/>
            </p:cNvSpPr>
            <p:nvPr/>
          </p:nvSpPr>
          <p:spPr bwMode="auto">
            <a:xfrm>
              <a:off x="2498286" y="1720222"/>
              <a:ext cx="0" cy="31640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30" name="Line 26"/>
            <p:cNvSpPr>
              <a:spLocks noChangeShapeType="1"/>
            </p:cNvSpPr>
            <p:nvPr/>
          </p:nvSpPr>
          <p:spPr bwMode="auto">
            <a:xfrm>
              <a:off x="5302777" y="1707146"/>
              <a:ext cx="0" cy="31378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31" name="Line 27"/>
            <p:cNvSpPr>
              <a:spLocks noChangeShapeType="1"/>
            </p:cNvSpPr>
            <p:nvPr/>
          </p:nvSpPr>
          <p:spPr bwMode="auto">
            <a:xfrm>
              <a:off x="7274419" y="1714991"/>
              <a:ext cx="0" cy="30202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32" name="Line 28"/>
            <p:cNvSpPr>
              <a:spLocks noChangeShapeType="1"/>
            </p:cNvSpPr>
            <p:nvPr/>
          </p:nvSpPr>
          <p:spPr bwMode="auto">
            <a:xfrm flipV="1">
              <a:off x="1441645" y="2700812"/>
              <a:ext cx="6290275" cy="392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33" name="Text Box 29"/>
            <p:cNvSpPr txBox="1">
              <a:spLocks noChangeArrowheads="1"/>
            </p:cNvSpPr>
            <p:nvPr/>
          </p:nvSpPr>
          <p:spPr bwMode="auto">
            <a:xfrm>
              <a:off x="2656924" y="1722836"/>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a:solidFill>
                    <a:srgbClr val="0000FF"/>
                  </a:solidFill>
                  <a:latin typeface="微软雅黑" panose="020B0503020204020204" pitchFamily="34" charset="-122"/>
                  <a:ea typeface="微软雅黑" panose="020B0503020204020204" pitchFamily="34" charset="-122"/>
                </a:rPr>
                <a:t>无线电</a:t>
              </a:r>
            </a:p>
          </p:txBody>
        </p:sp>
        <p:sp>
          <p:nvSpPr>
            <p:cNvPr id="34" name="Text Box 30"/>
            <p:cNvSpPr txBox="1">
              <a:spLocks noChangeArrowheads="1"/>
            </p:cNvSpPr>
            <p:nvPr/>
          </p:nvSpPr>
          <p:spPr bwMode="auto">
            <a:xfrm>
              <a:off x="3631923" y="1722836"/>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dirty="0">
                  <a:solidFill>
                    <a:srgbClr val="0000FF"/>
                  </a:solidFill>
                  <a:latin typeface="微软雅黑" panose="020B0503020204020204" pitchFamily="34" charset="-122"/>
                  <a:ea typeface="微软雅黑" panose="020B0503020204020204" pitchFamily="34" charset="-122"/>
                </a:rPr>
                <a:t>微波</a:t>
              </a:r>
            </a:p>
          </p:txBody>
        </p:sp>
        <p:sp>
          <p:nvSpPr>
            <p:cNvPr id="35" name="Line 31"/>
            <p:cNvSpPr>
              <a:spLocks noChangeShapeType="1"/>
            </p:cNvSpPr>
            <p:nvPr/>
          </p:nvSpPr>
          <p:spPr bwMode="auto">
            <a:xfrm>
              <a:off x="4348117" y="1707146"/>
              <a:ext cx="0" cy="31378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36" name="Line 32"/>
            <p:cNvSpPr>
              <a:spLocks noChangeShapeType="1"/>
            </p:cNvSpPr>
            <p:nvPr/>
          </p:nvSpPr>
          <p:spPr bwMode="auto">
            <a:xfrm>
              <a:off x="5214960" y="1707146"/>
              <a:ext cx="0" cy="31378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37" name="Text Box 33"/>
            <p:cNvSpPr txBox="1">
              <a:spLocks noChangeArrowheads="1"/>
            </p:cNvSpPr>
            <p:nvPr/>
          </p:nvSpPr>
          <p:spPr bwMode="auto">
            <a:xfrm>
              <a:off x="4461429" y="1722836"/>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a:solidFill>
                    <a:srgbClr val="0000FF"/>
                  </a:solidFill>
                  <a:latin typeface="微软雅黑" panose="020B0503020204020204" pitchFamily="34" charset="-122"/>
                  <a:ea typeface="微软雅黑" panose="020B0503020204020204" pitchFamily="34" charset="-122"/>
                </a:rPr>
                <a:t>红外线</a:t>
              </a:r>
            </a:p>
          </p:txBody>
        </p:sp>
        <p:sp>
          <p:nvSpPr>
            <p:cNvPr id="38" name="Text Box 34"/>
            <p:cNvSpPr txBox="1">
              <a:spLocks noChangeArrowheads="1"/>
            </p:cNvSpPr>
            <p:nvPr/>
          </p:nvSpPr>
          <p:spPr bwMode="auto">
            <a:xfrm>
              <a:off x="4699386" y="2124304"/>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a:solidFill>
                    <a:srgbClr val="0000FF"/>
                  </a:solidFill>
                  <a:latin typeface="微软雅黑" panose="020B0503020204020204" pitchFamily="34" charset="-122"/>
                  <a:ea typeface="微软雅黑" panose="020B0503020204020204" pitchFamily="34" charset="-122"/>
                </a:rPr>
                <a:t>可见光</a:t>
              </a:r>
            </a:p>
          </p:txBody>
        </p:sp>
        <p:sp>
          <p:nvSpPr>
            <p:cNvPr id="39" name="Text Box 35"/>
            <p:cNvSpPr txBox="1">
              <a:spLocks noChangeArrowheads="1"/>
            </p:cNvSpPr>
            <p:nvPr/>
          </p:nvSpPr>
          <p:spPr bwMode="auto">
            <a:xfrm>
              <a:off x="5324670" y="2124304"/>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dirty="0">
                  <a:solidFill>
                    <a:srgbClr val="0000FF"/>
                  </a:solidFill>
                  <a:latin typeface="微软雅黑" panose="020B0503020204020204" pitchFamily="34" charset="-122"/>
                  <a:ea typeface="微软雅黑" panose="020B0503020204020204" pitchFamily="34" charset="-122"/>
                </a:rPr>
                <a:t>紫外线</a:t>
              </a:r>
            </a:p>
          </p:txBody>
        </p:sp>
        <p:sp>
          <p:nvSpPr>
            <p:cNvPr id="40" name="Line 36"/>
            <p:cNvSpPr>
              <a:spLocks noChangeShapeType="1"/>
            </p:cNvSpPr>
            <p:nvPr/>
          </p:nvSpPr>
          <p:spPr bwMode="auto">
            <a:xfrm>
              <a:off x="5639882" y="1707146"/>
              <a:ext cx="0" cy="31771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41" name="Text Box 37"/>
            <p:cNvSpPr txBox="1">
              <a:spLocks noChangeArrowheads="1"/>
            </p:cNvSpPr>
            <p:nvPr/>
          </p:nvSpPr>
          <p:spPr bwMode="auto">
            <a:xfrm>
              <a:off x="6047808" y="1722836"/>
              <a:ext cx="5998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solidFill>
                    <a:srgbClr val="0000FF"/>
                  </a:solidFill>
                  <a:latin typeface="微软雅黑" panose="020B0503020204020204" pitchFamily="34" charset="-122"/>
                  <a:ea typeface="微软雅黑" panose="020B0503020204020204" pitchFamily="34" charset="-122"/>
                </a:rPr>
                <a:t>X</a:t>
              </a:r>
              <a:r>
                <a:rPr kumimoji="1" lang="zh-CN" altLang="en-US" sz="1200" b="1">
                  <a:solidFill>
                    <a:srgbClr val="0000FF"/>
                  </a:solidFill>
                  <a:latin typeface="微软雅黑" panose="020B0503020204020204" pitchFamily="34" charset="-122"/>
                  <a:ea typeface="微软雅黑" panose="020B0503020204020204" pitchFamily="34" charset="-122"/>
                </a:rPr>
                <a:t>射线</a:t>
              </a:r>
            </a:p>
          </p:txBody>
        </p:sp>
        <p:sp>
          <p:nvSpPr>
            <p:cNvPr id="42" name="Text Box 38"/>
            <p:cNvSpPr txBox="1">
              <a:spLocks noChangeArrowheads="1"/>
            </p:cNvSpPr>
            <p:nvPr/>
          </p:nvSpPr>
          <p:spPr bwMode="auto">
            <a:xfrm>
              <a:off x="7407562" y="1696687"/>
              <a:ext cx="24878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solidFill>
                    <a:srgbClr val="0000FF"/>
                  </a:solidFill>
                  <a:latin typeface="微软雅黑" panose="020B0503020204020204" pitchFamily="34" charset="-122"/>
                  <a:ea typeface="微软雅黑" panose="020B0503020204020204" pitchFamily="34" charset="-122"/>
                  <a:sym typeface="Symbol" panose="05050102010706020507" pitchFamily="18" charset="2"/>
                </a:rPr>
                <a:t></a:t>
              </a:r>
            </a:p>
          </p:txBody>
        </p:sp>
        <p:sp>
          <p:nvSpPr>
            <p:cNvPr id="43" name="Text Box 39"/>
            <p:cNvSpPr txBox="1">
              <a:spLocks noChangeArrowheads="1"/>
            </p:cNvSpPr>
            <p:nvPr/>
          </p:nvSpPr>
          <p:spPr bwMode="auto">
            <a:xfrm>
              <a:off x="7540704" y="1722836"/>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a:solidFill>
                    <a:srgbClr val="0000FF"/>
                  </a:solidFill>
                  <a:latin typeface="微软雅黑" panose="020B0503020204020204" pitchFamily="34" charset="-122"/>
                  <a:ea typeface="微软雅黑" panose="020B0503020204020204" pitchFamily="34" charset="-122"/>
                </a:rPr>
                <a:t>射线</a:t>
              </a:r>
            </a:p>
          </p:txBody>
        </p:sp>
        <p:sp>
          <p:nvSpPr>
            <p:cNvPr id="45" name="Line 41"/>
            <p:cNvSpPr>
              <a:spLocks noChangeShapeType="1"/>
            </p:cNvSpPr>
            <p:nvPr/>
          </p:nvSpPr>
          <p:spPr bwMode="auto">
            <a:xfrm>
              <a:off x="1441644" y="2962303"/>
              <a:ext cx="1206781" cy="0"/>
            </a:xfrm>
            <a:prstGeom prst="line">
              <a:avLst/>
            </a:prstGeom>
            <a:noFill/>
            <a:ln w="1270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47" name="Line 43"/>
            <p:cNvSpPr>
              <a:spLocks noChangeShapeType="1"/>
            </p:cNvSpPr>
            <p:nvPr/>
          </p:nvSpPr>
          <p:spPr bwMode="auto">
            <a:xfrm>
              <a:off x="1968549" y="3269555"/>
              <a:ext cx="2039630" cy="0"/>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49" name="Line 45"/>
            <p:cNvSpPr>
              <a:spLocks noChangeShapeType="1"/>
            </p:cNvSpPr>
            <p:nvPr/>
          </p:nvSpPr>
          <p:spPr bwMode="auto">
            <a:xfrm>
              <a:off x="3872203" y="2987144"/>
              <a:ext cx="1019815" cy="0"/>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51" name="Line 47"/>
            <p:cNvSpPr>
              <a:spLocks noChangeShapeType="1"/>
            </p:cNvSpPr>
            <p:nvPr/>
          </p:nvSpPr>
          <p:spPr bwMode="auto">
            <a:xfrm>
              <a:off x="4200811" y="3338850"/>
              <a:ext cx="838515" cy="0"/>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55" name="Line 51"/>
            <p:cNvSpPr>
              <a:spLocks noChangeShapeType="1"/>
            </p:cNvSpPr>
            <p:nvPr/>
          </p:nvSpPr>
          <p:spPr bwMode="auto">
            <a:xfrm>
              <a:off x="3362296" y="3778155"/>
              <a:ext cx="385263" cy="0"/>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56" name="Text Box 52"/>
            <p:cNvSpPr txBox="1">
              <a:spLocks noChangeArrowheads="1"/>
            </p:cNvSpPr>
            <p:nvPr/>
          </p:nvSpPr>
          <p:spPr bwMode="auto">
            <a:xfrm>
              <a:off x="6682359" y="2724346"/>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a:solidFill>
                    <a:srgbClr val="0000FF"/>
                  </a:solidFill>
                  <a:latin typeface="微软雅黑" panose="020B0503020204020204" pitchFamily="34" charset="-122"/>
                  <a:ea typeface="微软雅黑" panose="020B0503020204020204" pitchFamily="34" charset="-122"/>
                </a:rPr>
                <a:t>光纤</a:t>
              </a:r>
            </a:p>
          </p:txBody>
        </p:sp>
        <p:sp>
          <p:nvSpPr>
            <p:cNvPr id="57" name="Line 53"/>
            <p:cNvSpPr>
              <a:spLocks noChangeShapeType="1"/>
            </p:cNvSpPr>
            <p:nvPr/>
          </p:nvSpPr>
          <p:spPr bwMode="auto">
            <a:xfrm>
              <a:off x="6659697" y="2997604"/>
              <a:ext cx="532570" cy="0"/>
            </a:xfrm>
            <a:prstGeom prst="line">
              <a:avLst/>
            </a:prstGeom>
            <a:noFill/>
            <a:ln w="952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59" name="Line 55"/>
            <p:cNvSpPr>
              <a:spLocks noChangeShapeType="1"/>
            </p:cNvSpPr>
            <p:nvPr/>
          </p:nvSpPr>
          <p:spPr bwMode="auto">
            <a:xfrm flipV="1">
              <a:off x="5107762" y="1832662"/>
              <a:ext cx="158188" cy="313789"/>
            </a:xfrm>
            <a:prstGeom prst="line">
              <a:avLst/>
            </a:prstGeom>
            <a:noFill/>
            <a:ln w="952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60" name="Line 56"/>
            <p:cNvSpPr>
              <a:spLocks noChangeShapeType="1"/>
            </p:cNvSpPr>
            <p:nvPr/>
          </p:nvSpPr>
          <p:spPr bwMode="auto">
            <a:xfrm flipH="1" flipV="1">
              <a:off x="5481244" y="1832662"/>
              <a:ext cx="73653" cy="313788"/>
            </a:xfrm>
            <a:prstGeom prst="line">
              <a:avLst/>
            </a:prstGeom>
            <a:noFill/>
            <a:ln w="1270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61" name="Line 57"/>
            <p:cNvSpPr>
              <a:spLocks noChangeShapeType="1"/>
            </p:cNvSpPr>
            <p:nvPr/>
          </p:nvSpPr>
          <p:spPr bwMode="auto">
            <a:xfrm>
              <a:off x="1560623" y="3840913"/>
              <a:ext cx="611889" cy="0"/>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62" name="Line 58"/>
            <p:cNvSpPr>
              <a:spLocks noChangeShapeType="1"/>
            </p:cNvSpPr>
            <p:nvPr/>
          </p:nvSpPr>
          <p:spPr bwMode="auto">
            <a:xfrm>
              <a:off x="2308487" y="3840913"/>
              <a:ext cx="407926" cy="0"/>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63" name="Line 59"/>
            <p:cNvSpPr>
              <a:spLocks noChangeShapeType="1"/>
            </p:cNvSpPr>
            <p:nvPr/>
          </p:nvSpPr>
          <p:spPr bwMode="auto">
            <a:xfrm>
              <a:off x="3396290" y="4091944"/>
              <a:ext cx="668546" cy="0"/>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64" name="Line 60"/>
            <p:cNvSpPr>
              <a:spLocks noChangeShapeType="1"/>
            </p:cNvSpPr>
            <p:nvPr/>
          </p:nvSpPr>
          <p:spPr bwMode="auto">
            <a:xfrm>
              <a:off x="1437396" y="4148164"/>
              <a:ext cx="6298773"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65" name="Line 61"/>
            <p:cNvSpPr>
              <a:spLocks noChangeShapeType="1"/>
            </p:cNvSpPr>
            <p:nvPr/>
          </p:nvSpPr>
          <p:spPr bwMode="auto">
            <a:xfrm>
              <a:off x="1447310" y="2704734"/>
              <a:ext cx="0" cy="144343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66" name="Line 62"/>
            <p:cNvSpPr>
              <a:spLocks noChangeShapeType="1"/>
            </p:cNvSpPr>
            <p:nvPr/>
          </p:nvSpPr>
          <p:spPr bwMode="auto">
            <a:xfrm>
              <a:off x="4062002" y="2699504"/>
              <a:ext cx="0" cy="144343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67" name="Line 63"/>
            <p:cNvSpPr>
              <a:spLocks noChangeShapeType="1"/>
            </p:cNvSpPr>
            <p:nvPr/>
          </p:nvSpPr>
          <p:spPr bwMode="auto">
            <a:xfrm>
              <a:off x="5104480" y="2706042"/>
              <a:ext cx="0" cy="144343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68" name="Line 64"/>
            <p:cNvSpPr>
              <a:spLocks noChangeShapeType="1"/>
            </p:cNvSpPr>
            <p:nvPr/>
          </p:nvSpPr>
          <p:spPr bwMode="auto">
            <a:xfrm>
              <a:off x="5625718" y="2703427"/>
              <a:ext cx="0" cy="144343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69" name="Line 65"/>
            <p:cNvSpPr>
              <a:spLocks noChangeShapeType="1"/>
            </p:cNvSpPr>
            <p:nvPr/>
          </p:nvSpPr>
          <p:spPr bwMode="auto">
            <a:xfrm>
              <a:off x="6151206" y="2704734"/>
              <a:ext cx="0" cy="144343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70" name="Line 66"/>
            <p:cNvSpPr>
              <a:spLocks noChangeShapeType="1"/>
            </p:cNvSpPr>
            <p:nvPr/>
          </p:nvSpPr>
          <p:spPr bwMode="auto">
            <a:xfrm>
              <a:off x="6676695" y="2713887"/>
              <a:ext cx="0" cy="144343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71" name="Line 67"/>
            <p:cNvSpPr>
              <a:spLocks noChangeShapeType="1"/>
            </p:cNvSpPr>
            <p:nvPr/>
          </p:nvSpPr>
          <p:spPr bwMode="auto">
            <a:xfrm>
              <a:off x="7197933" y="2707349"/>
              <a:ext cx="0" cy="144343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72" name="Line 68"/>
            <p:cNvSpPr>
              <a:spLocks noChangeShapeType="1"/>
            </p:cNvSpPr>
            <p:nvPr/>
          </p:nvSpPr>
          <p:spPr bwMode="auto">
            <a:xfrm>
              <a:off x="7723421" y="2704734"/>
              <a:ext cx="0" cy="144343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grpSp>
          <p:nvGrpSpPr>
            <p:cNvPr id="73" name="Group 69"/>
            <p:cNvGrpSpPr/>
            <p:nvPr/>
          </p:nvGrpSpPr>
          <p:grpSpPr bwMode="auto">
            <a:xfrm>
              <a:off x="676784" y="1456117"/>
              <a:ext cx="679877" cy="278488"/>
              <a:chOff x="6" y="352"/>
              <a:chExt cx="480" cy="213"/>
            </a:xfrm>
          </p:grpSpPr>
          <p:sp>
            <p:nvSpPr>
              <p:cNvPr id="74" name="Text Box 70"/>
              <p:cNvSpPr txBox="1">
                <a:spLocks noChangeArrowheads="1"/>
              </p:cNvSpPr>
              <p:nvPr/>
            </p:nvSpPr>
            <p:spPr bwMode="auto">
              <a:xfrm>
                <a:off x="127" y="353"/>
                <a:ext cx="35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dirty="0">
                    <a:solidFill>
                      <a:srgbClr val="0000FF"/>
                    </a:solidFill>
                    <a:latin typeface="微软雅黑" panose="020B0503020204020204" pitchFamily="34" charset="-122"/>
                    <a:ea typeface="微软雅黑" panose="020B0503020204020204" pitchFamily="34" charset="-122"/>
                  </a:rPr>
                  <a:t>(Hz)</a:t>
                </a:r>
              </a:p>
            </p:txBody>
          </p:sp>
          <p:sp>
            <p:nvSpPr>
              <p:cNvPr id="75" name="Text Box 71"/>
              <p:cNvSpPr txBox="1">
                <a:spLocks noChangeArrowheads="1"/>
              </p:cNvSpPr>
              <p:nvPr/>
            </p:nvSpPr>
            <p:spPr bwMode="auto">
              <a:xfrm>
                <a:off x="6" y="352"/>
                <a:ext cx="17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solidFill>
                      <a:srgbClr val="0000FF"/>
                    </a:solidFill>
                    <a:latin typeface="微软雅黑" panose="020B0503020204020204" pitchFamily="34" charset="-122"/>
                    <a:ea typeface="微软雅黑" panose="020B0503020204020204" pitchFamily="34" charset="-122"/>
                  </a:rPr>
                  <a:t>f</a:t>
                </a:r>
              </a:p>
            </p:txBody>
          </p:sp>
        </p:grpSp>
        <p:grpSp>
          <p:nvGrpSpPr>
            <p:cNvPr id="76" name="Group 72"/>
            <p:cNvGrpSpPr/>
            <p:nvPr/>
          </p:nvGrpSpPr>
          <p:grpSpPr bwMode="auto">
            <a:xfrm>
              <a:off x="682450" y="2423632"/>
              <a:ext cx="669962" cy="317711"/>
              <a:chOff x="78" y="1561"/>
              <a:chExt cx="473" cy="243"/>
            </a:xfrm>
          </p:grpSpPr>
          <p:sp>
            <p:nvSpPr>
              <p:cNvPr id="77" name="Text Box 73"/>
              <p:cNvSpPr txBox="1">
                <a:spLocks noChangeArrowheads="1"/>
              </p:cNvSpPr>
              <p:nvPr/>
            </p:nvSpPr>
            <p:spPr bwMode="auto">
              <a:xfrm>
                <a:off x="159" y="1561"/>
                <a:ext cx="3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dirty="0">
                    <a:solidFill>
                      <a:srgbClr val="0000FF"/>
                    </a:solidFill>
                    <a:latin typeface="微软雅黑" panose="020B0503020204020204" pitchFamily="34" charset="-122"/>
                    <a:ea typeface="微软雅黑" panose="020B0503020204020204" pitchFamily="34" charset="-122"/>
                  </a:rPr>
                  <a:t> (Hz)</a:t>
                </a:r>
              </a:p>
            </p:txBody>
          </p:sp>
          <p:sp>
            <p:nvSpPr>
              <p:cNvPr id="78" name="Text Box 74"/>
              <p:cNvSpPr txBox="1">
                <a:spLocks noChangeArrowheads="1"/>
              </p:cNvSpPr>
              <p:nvPr/>
            </p:nvSpPr>
            <p:spPr bwMode="auto">
              <a:xfrm>
                <a:off x="78" y="1592"/>
                <a:ext cx="17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solidFill>
                      <a:srgbClr val="0000FF"/>
                    </a:solidFill>
                    <a:latin typeface="微软雅黑" panose="020B0503020204020204" pitchFamily="34" charset="-122"/>
                    <a:ea typeface="微软雅黑" panose="020B0503020204020204" pitchFamily="34" charset="-122"/>
                  </a:rPr>
                  <a:t>f</a:t>
                </a:r>
              </a:p>
            </p:txBody>
          </p:sp>
        </p:grpSp>
        <p:sp>
          <p:nvSpPr>
            <p:cNvPr id="79" name="Line 75"/>
            <p:cNvSpPr>
              <a:spLocks noChangeShapeType="1"/>
            </p:cNvSpPr>
            <p:nvPr/>
          </p:nvSpPr>
          <p:spPr bwMode="auto">
            <a:xfrm>
              <a:off x="1628610" y="4148164"/>
              <a:ext cx="0" cy="6275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80" name="Line 76"/>
            <p:cNvSpPr>
              <a:spLocks noChangeShapeType="1"/>
            </p:cNvSpPr>
            <p:nvPr/>
          </p:nvSpPr>
          <p:spPr bwMode="auto">
            <a:xfrm>
              <a:off x="2138518" y="4156009"/>
              <a:ext cx="0" cy="6275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81" name="Line 77"/>
            <p:cNvSpPr>
              <a:spLocks noChangeShapeType="1"/>
            </p:cNvSpPr>
            <p:nvPr/>
          </p:nvSpPr>
          <p:spPr bwMode="auto">
            <a:xfrm>
              <a:off x="2652675" y="4159932"/>
              <a:ext cx="0" cy="6275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82" name="Line 78"/>
            <p:cNvSpPr>
              <a:spLocks noChangeShapeType="1"/>
            </p:cNvSpPr>
            <p:nvPr/>
          </p:nvSpPr>
          <p:spPr bwMode="auto">
            <a:xfrm>
              <a:off x="3183828" y="4156009"/>
              <a:ext cx="0" cy="6275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83" name="Line 79"/>
            <p:cNvSpPr>
              <a:spLocks noChangeShapeType="1"/>
            </p:cNvSpPr>
            <p:nvPr/>
          </p:nvSpPr>
          <p:spPr bwMode="auto">
            <a:xfrm>
              <a:off x="3689486" y="4156009"/>
              <a:ext cx="0" cy="6275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84" name="Line 80"/>
            <p:cNvSpPr>
              <a:spLocks noChangeShapeType="1"/>
            </p:cNvSpPr>
            <p:nvPr/>
          </p:nvSpPr>
          <p:spPr bwMode="auto">
            <a:xfrm>
              <a:off x="4220640" y="4156009"/>
              <a:ext cx="0" cy="6275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85" name="Line 81"/>
            <p:cNvSpPr>
              <a:spLocks noChangeShapeType="1"/>
            </p:cNvSpPr>
            <p:nvPr/>
          </p:nvSpPr>
          <p:spPr bwMode="auto">
            <a:xfrm>
              <a:off x="4747544" y="4156009"/>
              <a:ext cx="0" cy="6275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86" name="Line 82"/>
            <p:cNvSpPr>
              <a:spLocks noChangeShapeType="1"/>
            </p:cNvSpPr>
            <p:nvPr/>
          </p:nvSpPr>
          <p:spPr bwMode="auto">
            <a:xfrm>
              <a:off x="5261701" y="4156009"/>
              <a:ext cx="0" cy="6275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87" name="Line 83"/>
            <p:cNvSpPr>
              <a:spLocks noChangeShapeType="1"/>
            </p:cNvSpPr>
            <p:nvPr/>
          </p:nvSpPr>
          <p:spPr bwMode="auto">
            <a:xfrm>
              <a:off x="5797104" y="4159932"/>
              <a:ext cx="0" cy="6275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88" name="Line 84"/>
            <p:cNvSpPr>
              <a:spLocks noChangeShapeType="1"/>
            </p:cNvSpPr>
            <p:nvPr/>
          </p:nvSpPr>
          <p:spPr bwMode="auto">
            <a:xfrm>
              <a:off x="6319759" y="4152087"/>
              <a:ext cx="0" cy="6275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89" name="Line 85"/>
            <p:cNvSpPr>
              <a:spLocks noChangeShapeType="1"/>
            </p:cNvSpPr>
            <p:nvPr/>
          </p:nvSpPr>
          <p:spPr bwMode="auto">
            <a:xfrm>
              <a:off x="6850913" y="4159932"/>
              <a:ext cx="0" cy="6275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90" name="Line 86"/>
            <p:cNvSpPr>
              <a:spLocks noChangeShapeType="1"/>
            </p:cNvSpPr>
            <p:nvPr/>
          </p:nvSpPr>
          <p:spPr bwMode="auto">
            <a:xfrm>
              <a:off x="7377817" y="4152087"/>
              <a:ext cx="0" cy="6275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91" name="Text Box 87"/>
            <p:cNvSpPr txBox="1">
              <a:spLocks noChangeArrowheads="1"/>
            </p:cNvSpPr>
            <p:nvPr/>
          </p:nvSpPr>
          <p:spPr bwMode="auto">
            <a:xfrm>
              <a:off x="1686684" y="4156009"/>
              <a:ext cx="35618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latin typeface="微软雅黑" panose="020B0503020204020204" pitchFamily="34" charset="-122"/>
                  <a:ea typeface="微软雅黑" panose="020B0503020204020204" pitchFamily="34" charset="-122"/>
                </a:rPr>
                <a:t>LF</a:t>
              </a:r>
            </a:p>
          </p:txBody>
        </p:sp>
        <p:sp>
          <p:nvSpPr>
            <p:cNvPr id="92" name="Text Box 88"/>
            <p:cNvSpPr txBox="1">
              <a:spLocks noChangeArrowheads="1"/>
            </p:cNvSpPr>
            <p:nvPr/>
          </p:nvSpPr>
          <p:spPr bwMode="auto">
            <a:xfrm>
              <a:off x="2209339" y="4156009"/>
              <a:ext cx="42992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dirty="0">
                  <a:latin typeface="微软雅黑" panose="020B0503020204020204" pitchFamily="34" charset="-122"/>
                  <a:ea typeface="微软雅黑" panose="020B0503020204020204" pitchFamily="34" charset="-122"/>
                </a:rPr>
                <a:t>MF</a:t>
              </a:r>
            </a:p>
          </p:txBody>
        </p:sp>
        <p:sp>
          <p:nvSpPr>
            <p:cNvPr id="93" name="Text Box 89"/>
            <p:cNvSpPr txBox="1">
              <a:spLocks noChangeArrowheads="1"/>
            </p:cNvSpPr>
            <p:nvPr/>
          </p:nvSpPr>
          <p:spPr bwMode="auto">
            <a:xfrm>
              <a:off x="2731995" y="4156009"/>
              <a:ext cx="39786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latin typeface="微软雅黑" panose="020B0503020204020204" pitchFamily="34" charset="-122"/>
                  <a:ea typeface="微软雅黑" panose="020B0503020204020204" pitchFamily="34" charset="-122"/>
                </a:rPr>
                <a:t>HF</a:t>
              </a:r>
            </a:p>
          </p:txBody>
        </p:sp>
        <p:sp>
          <p:nvSpPr>
            <p:cNvPr id="94" name="Text Box 90"/>
            <p:cNvSpPr txBox="1">
              <a:spLocks noChangeArrowheads="1"/>
            </p:cNvSpPr>
            <p:nvPr/>
          </p:nvSpPr>
          <p:spPr bwMode="auto">
            <a:xfrm>
              <a:off x="3195160" y="4156009"/>
              <a:ext cx="50847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latin typeface="微软雅黑" panose="020B0503020204020204" pitchFamily="34" charset="-122"/>
                  <a:ea typeface="微软雅黑" panose="020B0503020204020204" pitchFamily="34" charset="-122"/>
                </a:rPr>
                <a:t>VHF</a:t>
              </a:r>
            </a:p>
          </p:txBody>
        </p:sp>
        <p:sp>
          <p:nvSpPr>
            <p:cNvPr id="95" name="Text Box 91"/>
            <p:cNvSpPr txBox="1">
              <a:spLocks noChangeArrowheads="1"/>
            </p:cNvSpPr>
            <p:nvPr/>
          </p:nvSpPr>
          <p:spPr bwMode="auto">
            <a:xfrm>
              <a:off x="3705067" y="4156009"/>
              <a:ext cx="51809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latin typeface="微软雅黑" panose="020B0503020204020204" pitchFamily="34" charset="-122"/>
                  <a:ea typeface="微软雅黑" panose="020B0503020204020204" pitchFamily="34" charset="-122"/>
                </a:rPr>
                <a:t>UHF</a:t>
              </a:r>
            </a:p>
          </p:txBody>
        </p:sp>
        <p:sp>
          <p:nvSpPr>
            <p:cNvPr id="96" name="Text Box 92"/>
            <p:cNvSpPr txBox="1">
              <a:spLocks noChangeArrowheads="1"/>
            </p:cNvSpPr>
            <p:nvPr/>
          </p:nvSpPr>
          <p:spPr bwMode="auto">
            <a:xfrm>
              <a:off x="4210727" y="4156009"/>
              <a:ext cx="49084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latin typeface="微软雅黑" panose="020B0503020204020204" pitchFamily="34" charset="-122"/>
                  <a:ea typeface="微软雅黑" panose="020B0503020204020204" pitchFamily="34" charset="-122"/>
                </a:rPr>
                <a:t>SHF</a:t>
              </a:r>
            </a:p>
          </p:txBody>
        </p:sp>
        <p:sp>
          <p:nvSpPr>
            <p:cNvPr id="97" name="Text Box 93"/>
            <p:cNvSpPr txBox="1">
              <a:spLocks noChangeArrowheads="1"/>
            </p:cNvSpPr>
            <p:nvPr/>
          </p:nvSpPr>
          <p:spPr bwMode="auto">
            <a:xfrm>
              <a:off x="4746128" y="4156009"/>
              <a:ext cx="48603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latin typeface="微软雅黑" panose="020B0503020204020204" pitchFamily="34" charset="-122"/>
                  <a:ea typeface="微软雅黑" panose="020B0503020204020204" pitchFamily="34" charset="-122"/>
                </a:rPr>
                <a:t>EHF</a:t>
              </a:r>
            </a:p>
          </p:txBody>
        </p:sp>
        <p:sp>
          <p:nvSpPr>
            <p:cNvPr id="98" name="Text Box 94"/>
            <p:cNvSpPr txBox="1">
              <a:spLocks noChangeArrowheads="1"/>
            </p:cNvSpPr>
            <p:nvPr/>
          </p:nvSpPr>
          <p:spPr bwMode="auto">
            <a:xfrm>
              <a:off x="5264534" y="4156009"/>
              <a:ext cx="4940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latin typeface="微软雅黑" panose="020B0503020204020204" pitchFamily="34" charset="-122"/>
                  <a:ea typeface="微软雅黑" panose="020B0503020204020204" pitchFamily="34" charset="-122"/>
                </a:rPr>
                <a:t>THF</a:t>
              </a:r>
            </a:p>
          </p:txBody>
        </p:sp>
        <p:sp>
          <p:nvSpPr>
            <p:cNvPr id="99" name="Text Box 95"/>
            <p:cNvSpPr txBox="1">
              <a:spLocks noChangeArrowheads="1"/>
            </p:cNvSpPr>
            <p:nvPr/>
          </p:nvSpPr>
          <p:spPr bwMode="auto">
            <a:xfrm>
              <a:off x="858898" y="4128856"/>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dirty="0">
                  <a:solidFill>
                    <a:srgbClr val="0000FF"/>
                  </a:solidFill>
                  <a:latin typeface="微软雅黑" panose="020B0503020204020204" pitchFamily="34" charset="-122"/>
                  <a:ea typeface="微软雅黑" panose="020B0503020204020204" pitchFamily="34" charset="-122"/>
                </a:rPr>
                <a:t>波段</a:t>
              </a:r>
            </a:p>
          </p:txBody>
        </p:sp>
        <p:sp>
          <p:nvSpPr>
            <p:cNvPr id="100" name="Text Box 96"/>
            <p:cNvSpPr txBox="1">
              <a:spLocks noChangeArrowheads="1"/>
            </p:cNvSpPr>
            <p:nvPr/>
          </p:nvSpPr>
          <p:spPr bwMode="auto">
            <a:xfrm>
              <a:off x="1260344" y="2436706"/>
              <a:ext cx="681789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4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5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6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7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8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9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10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11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12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13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14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15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16</a:t>
              </a:r>
              <a:endParaRPr kumimoji="1" lang="en-US" altLang="zh-CN" sz="1200" b="1" dirty="0">
                <a:latin typeface="微软雅黑" panose="020B0503020204020204" pitchFamily="34" charset="-122"/>
                <a:ea typeface="微软雅黑" panose="020B0503020204020204" pitchFamily="34" charset="-122"/>
              </a:endParaRPr>
            </a:p>
          </p:txBody>
        </p:sp>
        <p:sp>
          <p:nvSpPr>
            <p:cNvPr id="101" name="Text Box 97"/>
            <p:cNvSpPr txBox="1">
              <a:spLocks noChangeArrowheads="1"/>
            </p:cNvSpPr>
            <p:nvPr/>
          </p:nvSpPr>
          <p:spPr bwMode="auto">
            <a:xfrm>
              <a:off x="1288672" y="1429966"/>
              <a:ext cx="688041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0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2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4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6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8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10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12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14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16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18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20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22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24</a:t>
              </a:r>
              <a:endParaRPr kumimoji="1" lang="en-US" altLang="zh-CN" sz="1200" b="1" dirty="0">
                <a:latin typeface="微软雅黑" panose="020B0503020204020204" pitchFamily="34" charset="-122"/>
                <a:ea typeface="微软雅黑" panose="020B0503020204020204" pitchFamily="34" charset="-122"/>
              </a:endParaRPr>
            </a:p>
          </p:txBody>
        </p:sp>
        <p:sp>
          <p:nvSpPr>
            <p:cNvPr id="102" name="Line 98"/>
            <p:cNvSpPr>
              <a:spLocks noChangeShapeType="1"/>
            </p:cNvSpPr>
            <p:nvPr/>
          </p:nvSpPr>
          <p:spPr bwMode="auto">
            <a:xfrm flipV="1">
              <a:off x="3894866" y="3775541"/>
              <a:ext cx="318693" cy="2615"/>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grpSp>
      <p:grpSp>
        <p:nvGrpSpPr>
          <p:cNvPr id="119" name="组合 118"/>
          <p:cNvGrpSpPr/>
          <p:nvPr/>
        </p:nvGrpSpPr>
        <p:grpSpPr>
          <a:xfrm>
            <a:off x="4178552" y="3053565"/>
            <a:ext cx="808737" cy="274477"/>
            <a:chOff x="4127752" y="3072615"/>
            <a:chExt cx="808737" cy="274477"/>
          </a:xfrm>
        </p:grpSpPr>
        <p:sp>
          <p:nvSpPr>
            <p:cNvPr id="118" name="Rectangle 20"/>
            <p:cNvSpPr>
              <a:spLocks noChangeArrowheads="1"/>
            </p:cNvSpPr>
            <p:nvPr/>
          </p:nvSpPr>
          <p:spPr bwMode="auto">
            <a:xfrm>
              <a:off x="4127752" y="3116574"/>
              <a:ext cx="808737" cy="18655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17" name="Text Box 46"/>
            <p:cNvSpPr txBox="1">
              <a:spLocks noChangeArrowheads="1"/>
            </p:cNvSpPr>
            <p:nvPr/>
          </p:nvSpPr>
          <p:spPr bwMode="auto">
            <a:xfrm>
              <a:off x="4135654" y="3072615"/>
              <a:ext cx="792932" cy="274477"/>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dirty="0">
                  <a:solidFill>
                    <a:srgbClr val="0000FF"/>
                  </a:solidFill>
                  <a:latin typeface="微软雅黑" panose="020B0503020204020204" pitchFamily="34" charset="-122"/>
                  <a:ea typeface="微软雅黑" panose="020B0503020204020204" pitchFamily="34" charset="-122"/>
                </a:rPr>
                <a:t>地面微波</a:t>
              </a:r>
            </a:p>
          </p:txBody>
        </p:sp>
      </p:grpSp>
      <p:grpSp>
        <p:nvGrpSpPr>
          <p:cNvPr id="122" name="组合 121"/>
          <p:cNvGrpSpPr/>
          <p:nvPr/>
        </p:nvGrpSpPr>
        <p:grpSpPr>
          <a:xfrm>
            <a:off x="2620213" y="3012401"/>
            <a:ext cx="808737" cy="274477"/>
            <a:chOff x="4127752" y="3072615"/>
            <a:chExt cx="808737" cy="274477"/>
          </a:xfrm>
        </p:grpSpPr>
        <p:sp>
          <p:nvSpPr>
            <p:cNvPr id="123" name="Rectangle 20"/>
            <p:cNvSpPr>
              <a:spLocks noChangeArrowheads="1"/>
            </p:cNvSpPr>
            <p:nvPr/>
          </p:nvSpPr>
          <p:spPr bwMode="auto">
            <a:xfrm>
              <a:off x="4127752" y="3116574"/>
              <a:ext cx="808737" cy="18655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24" name="Text Box 46"/>
            <p:cNvSpPr txBox="1">
              <a:spLocks noChangeArrowheads="1"/>
            </p:cNvSpPr>
            <p:nvPr/>
          </p:nvSpPr>
          <p:spPr bwMode="auto">
            <a:xfrm>
              <a:off x="4135654" y="3072615"/>
              <a:ext cx="792932" cy="274477"/>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FF"/>
                  </a:solidFill>
                  <a:latin typeface="微软雅黑" panose="020B0503020204020204" pitchFamily="34" charset="-122"/>
                  <a:ea typeface="微软雅黑" panose="020B0503020204020204" pitchFamily="34" charset="-122"/>
                </a:rPr>
                <a:t>同轴电缆</a:t>
              </a:r>
            </a:p>
          </p:txBody>
        </p:sp>
      </p:grpSp>
      <p:grpSp>
        <p:nvGrpSpPr>
          <p:cNvPr id="125" name="组合 124"/>
          <p:cNvGrpSpPr/>
          <p:nvPr/>
        </p:nvGrpSpPr>
        <p:grpSpPr>
          <a:xfrm>
            <a:off x="1651749" y="2735121"/>
            <a:ext cx="654233" cy="276999"/>
            <a:chOff x="4127752" y="3072615"/>
            <a:chExt cx="654233" cy="276999"/>
          </a:xfrm>
        </p:grpSpPr>
        <p:sp>
          <p:nvSpPr>
            <p:cNvPr id="126" name="Rectangle 20"/>
            <p:cNvSpPr>
              <a:spLocks noChangeArrowheads="1"/>
            </p:cNvSpPr>
            <p:nvPr/>
          </p:nvSpPr>
          <p:spPr bwMode="auto">
            <a:xfrm>
              <a:off x="4127752" y="3116574"/>
              <a:ext cx="654233" cy="18655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27" name="Text Box 46"/>
            <p:cNvSpPr txBox="1">
              <a:spLocks noChangeArrowheads="1"/>
            </p:cNvSpPr>
            <p:nvPr/>
          </p:nvSpPr>
          <p:spPr bwMode="auto">
            <a:xfrm>
              <a:off x="4135654" y="3072615"/>
              <a:ext cx="646331" cy="276999"/>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FF"/>
                  </a:solidFill>
                  <a:latin typeface="微软雅黑" panose="020B0503020204020204" pitchFamily="34" charset="-122"/>
                  <a:ea typeface="微软雅黑" panose="020B0503020204020204" pitchFamily="34" charset="-122"/>
                </a:rPr>
                <a:t>双绞线</a:t>
              </a:r>
            </a:p>
          </p:txBody>
        </p:sp>
      </p:grpSp>
      <p:grpSp>
        <p:nvGrpSpPr>
          <p:cNvPr id="130" name="组合 129"/>
          <p:cNvGrpSpPr/>
          <p:nvPr/>
        </p:nvGrpSpPr>
        <p:grpSpPr>
          <a:xfrm>
            <a:off x="1585989" y="3356865"/>
            <a:ext cx="640446" cy="420864"/>
            <a:chOff x="1585989" y="3356865"/>
            <a:chExt cx="640446" cy="420864"/>
          </a:xfrm>
        </p:grpSpPr>
        <p:sp>
          <p:nvSpPr>
            <p:cNvPr id="129" name="Rectangle 13"/>
            <p:cNvSpPr>
              <a:spLocks noChangeArrowheads="1"/>
            </p:cNvSpPr>
            <p:nvPr/>
          </p:nvSpPr>
          <p:spPr bwMode="auto">
            <a:xfrm>
              <a:off x="1636738" y="3366123"/>
              <a:ext cx="538949" cy="40234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28" name="Text Box 50"/>
            <p:cNvSpPr txBox="1">
              <a:spLocks noChangeArrowheads="1"/>
            </p:cNvSpPr>
            <p:nvPr/>
          </p:nvSpPr>
          <p:spPr bwMode="auto">
            <a:xfrm>
              <a:off x="1585989" y="3356865"/>
              <a:ext cx="640446" cy="420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1200" b="1" dirty="0">
                  <a:solidFill>
                    <a:srgbClr val="0000FF"/>
                  </a:solidFill>
                  <a:latin typeface="微软雅黑" panose="020B0503020204020204" pitchFamily="34" charset="-122"/>
                  <a:ea typeface="微软雅黑" panose="020B0503020204020204" pitchFamily="34" charset="-122"/>
                </a:rPr>
                <a:t>  </a:t>
              </a:r>
              <a:r>
                <a:rPr kumimoji="1" lang="zh-CN" altLang="en-US" sz="1200" b="1" dirty="0">
                  <a:solidFill>
                    <a:srgbClr val="0000FF"/>
                  </a:solidFill>
                  <a:latin typeface="微软雅黑" panose="020B0503020204020204" pitchFamily="34" charset="-122"/>
                  <a:ea typeface="微软雅黑" panose="020B0503020204020204" pitchFamily="34" charset="-122"/>
                </a:rPr>
                <a:t>海事</a:t>
              </a:r>
            </a:p>
            <a:p>
              <a:pPr algn="l">
                <a:lnSpc>
                  <a:spcPct val="90000"/>
                </a:lnSpc>
              </a:pPr>
              <a:r>
                <a:rPr kumimoji="1" lang="zh-CN" altLang="en-US" sz="1200" b="1" dirty="0">
                  <a:solidFill>
                    <a:srgbClr val="0000FF"/>
                  </a:solidFill>
                  <a:latin typeface="微软雅黑" panose="020B0503020204020204" pitchFamily="34" charset="-122"/>
                  <a:ea typeface="微软雅黑" panose="020B0503020204020204" pitchFamily="34" charset="-122"/>
                </a:rPr>
                <a:t>无线电</a:t>
              </a:r>
            </a:p>
          </p:txBody>
        </p:sp>
      </p:grpSp>
      <p:grpSp>
        <p:nvGrpSpPr>
          <p:cNvPr id="131" name="组合 130"/>
          <p:cNvGrpSpPr/>
          <p:nvPr/>
        </p:nvGrpSpPr>
        <p:grpSpPr>
          <a:xfrm>
            <a:off x="2195736" y="3356865"/>
            <a:ext cx="646331" cy="424732"/>
            <a:chOff x="1585989" y="3356865"/>
            <a:chExt cx="646331" cy="424732"/>
          </a:xfrm>
        </p:grpSpPr>
        <p:sp>
          <p:nvSpPr>
            <p:cNvPr id="132" name="Rectangle 13"/>
            <p:cNvSpPr>
              <a:spLocks noChangeArrowheads="1"/>
            </p:cNvSpPr>
            <p:nvPr/>
          </p:nvSpPr>
          <p:spPr bwMode="auto">
            <a:xfrm>
              <a:off x="1636738" y="3366123"/>
              <a:ext cx="538949" cy="40234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33" name="Text Box 50"/>
            <p:cNvSpPr txBox="1">
              <a:spLocks noChangeArrowheads="1"/>
            </p:cNvSpPr>
            <p:nvPr/>
          </p:nvSpPr>
          <p:spPr bwMode="auto">
            <a:xfrm>
              <a:off x="1585989" y="3356865"/>
              <a:ext cx="646331"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zh-CN" altLang="en-US" sz="1200" b="1" dirty="0">
                  <a:solidFill>
                    <a:srgbClr val="0000FF"/>
                  </a:solidFill>
                  <a:latin typeface="微软雅黑" panose="020B0503020204020204" pitchFamily="34" charset="-122"/>
                  <a:ea typeface="微软雅黑" panose="020B0503020204020204" pitchFamily="34" charset="-122"/>
                </a:rPr>
                <a:t>调幅</a:t>
              </a:r>
              <a:endParaRPr kumimoji="1" lang="en-US" altLang="zh-CN" sz="1200" b="1" dirty="0">
                <a:solidFill>
                  <a:srgbClr val="0000FF"/>
                </a:solidFill>
                <a:latin typeface="微软雅黑" panose="020B0503020204020204" pitchFamily="34" charset="-122"/>
                <a:ea typeface="微软雅黑" panose="020B0503020204020204" pitchFamily="34" charset="-122"/>
              </a:endParaRPr>
            </a:p>
            <a:p>
              <a:pPr algn="ctr">
                <a:lnSpc>
                  <a:spcPct val="90000"/>
                </a:lnSpc>
              </a:pPr>
              <a:r>
                <a:rPr kumimoji="1" lang="zh-CN" altLang="en-US" sz="1200" b="1" dirty="0">
                  <a:solidFill>
                    <a:srgbClr val="0000FF"/>
                  </a:solidFill>
                  <a:latin typeface="微软雅黑" panose="020B0503020204020204" pitchFamily="34" charset="-122"/>
                  <a:ea typeface="微软雅黑" panose="020B0503020204020204" pitchFamily="34" charset="-122"/>
                </a:rPr>
                <a:t>无线电</a:t>
              </a:r>
            </a:p>
          </p:txBody>
        </p:sp>
      </p:grpSp>
      <p:grpSp>
        <p:nvGrpSpPr>
          <p:cNvPr id="137" name="组合 136"/>
          <p:cNvGrpSpPr/>
          <p:nvPr/>
        </p:nvGrpSpPr>
        <p:grpSpPr>
          <a:xfrm>
            <a:off x="3108853" y="3318765"/>
            <a:ext cx="646331" cy="424732"/>
            <a:chOff x="1585989" y="3356865"/>
            <a:chExt cx="646331" cy="424732"/>
          </a:xfrm>
        </p:grpSpPr>
        <p:sp>
          <p:nvSpPr>
            <p:cNvPr id="138" name="Rectangle 13"/>
            <p:cNvSpPr>
              <a:spLocks noChangeArrowheads="1"/>
            </p:cNvSpPr>
            <p:nvPr/>
          </p:nvSpPr>
          <p:spPr bwMode="auto">
            <a:xfrm>
              <a:off x="1636738" y="3366123"/>
              <a:ext cx="538949" cy="40234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39" name="Text Box 50"/>
            <p:cNvSpPr txBox="1">
              <a:spLocks noChangeArrowheads="1"/>
            </p:cNvSpPr>
            <p:nvPr/>
          </p:nvSpPr>
          <p:spPr bwMode="auto">
            <a:xfrm>
              <a:off x="1585989" y="3356865"/>
              <a:ext cx="646331"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200" b="1" dirty="0">
                  <a:solidFill>
                    <a:srgbClr val="0000FF"/>
                  </a:solidFill>
                  <a:latin typeface="微软雅黑" panose="020B0503020204020204" pitchFamily="34" charset="-122"/>
                  <a:ea typeface="微软雅黑" panose="020B0503020204020204" pitchFamily="34" charset="-122"/>
                </a:rPr>
                <a:t> </a:t>
              </a:r>
              <a:r>
                <a:rPr kumimoji="1" lang="zh-CN" altLang="en-US" sz="1200" b="1" dirty="0">
                  <a:solidFill>
                    <a:srgbClr val="0000FF"/>
                  </a:solidFill>
                  <a:latin typeface="微软雅黑" panose="020B0503020204020204" pitchFamily="34" charset="-122"/>
                  <a:ea typeface="微软雅黑" panose="020B0503020204020204" pitchFamily="34" charset="-122"/>
                </a:rPr>
                <a:t>调频</a:t>
              </a:r>
            </a:p>
            <a:p>
              <a:pPr algn="ctr">
                <a:lnSpc>
                  <a:spcPct val="90000"/>
                </a:lnSpc>
              </a:pPr>
              <a:r>
                <a:rPr kumimoji="1" lang="zh-CN" altLang="en-US" sz="1200" b="1" dirty="0">
                  <a:solidFill>
                    <a:srgbClr val="0000FF"/>
                  </a:solidFill>
                  <a:latin typeface="微软雅黑" panose="020B0503020204020204" pitchFamily="34" charset="-122"/>
                  <a:ea typeface="微软雅黑" panose="020B0503020204020204" pitchFamily="34" charset="-122"/>
                </a:rPr>
                <a:t>无线电</a:t>
              </a:r>
            </a:p>
          </p:txBody>
        </p:sp>
      </p:grpSp>
      <p:grpSp>
        <p:nvGrpSpPr>
          <p:cNvPr id="140" name="组合 139"/>
          <p:cNvGrpSpPr/>
          <p:nvPr/>
        </p:nvGrpSpPr>
        <p:grpSpPr>
          <a:xfrm>
            <a:off x="3748658" y="3318765"/>
            <a:ext cx="646331" cy="424732"/>
            <a:chOff x="1585989" y="3356865"/>
            <a:chExt cx="646331" cy="424732"/>
          </a:xfrm>
        </p:grpSpPr>
        <p:sp>
          <p:nvSpPr>
            <p:cNvPr id="141" name="Rectangle 13"/>
            <p:cNvSpPr>
              <a:spLocks noChangeArrowheads="1"/>
            </p:cNvSpPr>
            <p:nvPr/>
          </p:nvSpPr>
          <p:spPr bwMode="auto">
            <a:xfrm>
              <a:off x="1636738" y="3366123"/>
              <a:ext cx="538949" cy="40234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42" name="Text Box 50"/>
            <p:cNvSpPr txBox="1">
              <a:spLocks noChangeArrowheads="1"/>
            </p:cNvSpPr>
            <p:nvPr/>
          </p:nvSpPr>
          <p:spPr bwMode="auto">
            <a:xfrm>
              <a:off x="1585989" y="3356865"/>
              <a:ext cx="646331"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zh-CN" altLang="en-US" sz="1200" b="1" dirty="0">
                  <a:solidFill>
                    <a:srgbClr val="0000FF"/>
                  </a:solidFill>
                  <a:latin typeface="微软雅黑" panose="020B0503020204020204" pitchFamily="34" charset="-122"/>
                  <a:ea typeface="微软雅黑" panose="020B0503020204020204" pitchFamily="34" charset="-122"/>
                </a:rPr>
                <a:t>移动</a:t>
              </a:r>
            </a:p>
            <a:p>
              <a:pPr algn="ctr">
                <a:lnSpc>
                  <a:spcPct val="90000"/>
                </a:lnSpc>
              </a:pPr>
              <a:r>
                <a:rPr kumimoji="1" lang="zh-CN" altLang="en-US" sz="1200" b="1" dirty="0">
                  <a:solidFill>
                    <a:srgbClr val="0000FF"/>
                  </a:solidFill>
                  <a:latin typeface="微软雅黑" panose="020B0503020204020204" pitchFamily="34" charset="-122"/>
                  <a:ea typeface="微软雅黑" panose="020B0503020204020204" pitchFamily="34" charset="-122"/>
                </a:rPr>
                <a:t>无线电</a:t>
              </a:r>
            </a:p>
          </p:txBody>
        </p:sp>
      </p:grpSp>
      <p:grpSp>
        <p:nvGrpSpPr>
          <p:cNvPr id="147" name="组合 146"/>
          <p:cNvGrpSpPr/>
          <p:nvPr/>
        </p:nvGrpSpPr>
        <p:grpSpPr>
          <a:xfrm>
            <a:off x="4089718" y="2743290"/>
            <a:ext cx="487959" cy="274477"/>
            <a:chOff x="4089718" y="2743290"/>
            <a:chExt cx="487959" cy="274477"/>
          </a:xfrm>
        </p:grpSpPr>
        <p:sp>
          <p:nvSpPr>
            <p:cNvPr id="145" name="矩形 144"/>
            <p:cNvSpPr/>
            <p:nvPr/>
          </p:nvSpPr>
          <p:spPr>
            <a:xfrm>
              <a:off x="4133850" y="2779080"/>
              <a:ext cx="381000" cy="206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Text Box 44"/>
            <p:cNvSpPr txBox="1">
              <a:spLocks noChangeArrowheads="1"/>
            </p:cNvSpPr>
            <p:nvPr/>
          </p:nvSpPr>
          <p:spPr bwMode="auto">
            <a:xfrm>
              <a:off x="4089718" y="2743290"/>
              <a:ext cx="487959"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dirty="0">
                  <a:solidFill>
                    <a:srgbClr val="0000FF"/>
                  </a:solidFill>
                  <a:latin typeface="微软雅黑" panose="020B0503020204020204" pitchFamily="34" charset="-122"/>
                  <a:ea typeface="微软雅黑" panose="020B0503020204020204" pitchFamily="34" charset="-122"/>
                </a:rPr>
                <a:t>卫星</a:t>
              </a:r>
            </a:p>
          </p:txBody>
        </p:sp>
      </p:grpSp>
      <p:grpSp>
        <p:nvGrpSpPr>
          <p:cNvPr id="148" name="组合 147"/>
          <p:cNvGrpSpPr/>
          <p:nvPr/>
        </p:nvGrpSpPr>
        <p:grpSpPr>
          <a:xfrm>
            <a:off x="3564260" y="3806800"/>
            <a:ext cx="487959" cy="274477"/>
            <a:chOff x="4089718" y="2743290"/>
            <a:chExt cx="487959" cy="274477"/>
          </a:xfrm>
        </p:grpSpPr>
        <p:sp>
          <p:nvSpPr>
            <p:cNvPr id="149" name="矩形 148"/>
            <p:cNvSpPr/>
            <p:nvPr/>
          </p:nvSpPr>
          <p:spPr>
            <a:xfrm>
              <a:off x="4133850" y="2779080"/>
              <a:ext cx="381000" cy="206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Text Box 44"/>
            <p:cNvSpPr txBox="1">
              <a:spLocks noChangeArrowheads="1"/>
            </p:cNvSpPr>
            <p:nvPr/>
          </p:nvSpPr>
          <p:spPr bwMode="auto">
            <a:xfrm>
              <a:off x="4089718" y="2743290"/>
              <a:ext cx="487959"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FF"/>
                  </a:solidFill>
                  <a:latin typeface="微软雅黑" panose="020B0503020204020204" pitchFamily="34" charset="-122"/>
                  <a:ea typeface="微软雅黑" panose="020B0503020204020204" pitchFamily="34" charset="-122"/>
                </a:rPr>
                <a:t>电视</a:t>
              </a:r>
            </a:p>
          </p:txBody>
        </p:sp>
      </p:grpSp>
      <p:sp>
        <p:nvSpPr>
          <p:cNvPr id="121" name="AutoShape 5"/>
          <p:cNvSpPr>
            <a:spLocks noChangeArrowheads="1"/>
          </p:cNvSpPr>
          <p:nvPr/>
        </p:nvSpPr>
        <p:spPr bwMode="auto">
          <a:xfrm>
            <a:off x="545145" y="664707"/>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latin typeface="宋体" panose="02010600030101010101" pitchFamily="2" charset="-122"/>
            </a:endParaRPr>
          </a:p>
        </p:txBody>
      </p:sp>
      <p:sp>
        <p:nvSpPr>
          <p:cNvPr id="134" name="Rectangle 6"/>
          <p:cNvSpPr>
            <a:spLocks noChangeArrowheads="1"/>
          </p:cNvSpPr>
          <p:nvPr/>
        </p:nvSpPr>
        <p:spPr bwMode="auto">
          <a:xfrm>
            <a:off x="2616178" y="622436"/>
            <a:ext cx="391164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rgbClr val="FFFF00"/>
                </a:solidFill>
                <a:latin typeface="微软雅黑" panose="020B0503020204020204" pitchFamily="34" charset="-122"/>
                <a:ea typeface="微软雅黑" panose="020B0503020204020204" pitchFamily="34" charset="-122"/>
              </a:rPr>
              <a:t>2.3</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物理层下面的传输媒体</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9"/>
          <p:cNvSpPr>
            <a:spLocks noChangeArrowheads="1"/>
          </p:cNvSpPr>
          <p:nvPr/>
        </p:nvSpPr>
        <p:spPr bwMode="auto">
          <a:xfrm>
            <a:off x="1685925" y="1939925"/>
            <a:ext cx="583723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altLang="zh-CN" sz="20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3        </a:t>
            </a:r>
            <a:r>
              <a:rPr kumimoji="0" lang="zh-CN" altLang="en-US" sz="20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数据链路层</a:t>
            </a:r>
            <a:endParaRPr kumimoji="0" lang="fr-FR"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Rectangle 19"/>
          <p:cNvSpPr>
            <a:spLocks noChangeArrowheads="1"/>
          </p:cNvSpPr>
          <p:nvPr/>
        </p:nvSpPr>
        <p:spPr bwMode="auto">
          <a:xfrm>
            <a:off x="1838325" y="2092325"/>
            <a:ext cx="583723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altLang="zh-CN" sz="20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3        </a:t>
            </a:r>
            <a:r>
              <a:rPr kumimoji="0" lang="zh-CN" altLang="en-US" sz="20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数据链路层</a:t>
            </a:r>
            <a:endParaRPr kumimoji="0" lang="fr-FR"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863600" y="895350"/>
            <a:ext cx="7156450" cy="2585323"/>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隶书" panose="02010509060101010101" pitchFamily="49" charset="-122"/>
                <a:ea typeface="隶书" panose="02010509060101010101" pitchFamily="49" charset="-122"/>
                <a:cs typeface="+mn-cs"/>
              </a:rPr>
              <a:t>第</a:t>
            </a:r>
            <a:r>
              <a:rPr kumimoji="0" lang="en-US" altLang="zh-CN" sz="1800" b="1" i="0" u="none" strike="noStrike" kern="1200" cap="none" spc="0" normalizeH="0" baseline="0" noProof="0">
                <a:ln>
                  <a:noFill/>
                </a:ln>
                <a:solidFill>
                  <a:prstClr val="black"/>
                </a:solidFill>
                <a:effectLst/>
                <a:uLnTx/>
                <a:uFillTx/>
                <a:latin typeface="隶书" panose="02010509060101010101" pitchFamily="49" charset="-122"/>
                <a:ea typeface="隶书" panose="02010509060101010101" pitchFamily="49" charset="-122"/>
                <a:cs typeface="+mn-cs"/>
              </a:rPr>
              <a:t>2</a:t>
            </a:r>
            <a:r>
              <a:rPr kumimoji="0" lang="zh-CN" altLang="en-US" sz="1800" b="1" i="0" u="none" strike="noStrike" kern="1200" cap="none" spc="0" normalizeH="0" baseline="0" noProof="0">
                <a:ln>
                  <a:noFill/>
                </a:ln>
                <a:solidFill>
                  <a:prstClr val="black"/>
                </a:solidFill>
                <a:effectLst/>
                <a:uLnTx/>
                <a:uFillTx/>
                <a:latin typeface="隶书" panose="02010509060101010101" pitchFamily="49" charset="-122"/>
                <a:ea typeface="隶书" panose="02010509060101010101" pitchFamily="49" charset="-122"/>
                <a:cs typeface="+mn-cs"/>
              </a:rPr>
              <a:t>章：重点</a:t>
            </a:r>
            <a:endParaRPr kumimoji="0" lang="en-US" altLang="zh-CN" sz="1800" b="1" i="0" u="none" strike="noStrike" kern="1200" cap="none" spc="0" normalizeH="0" baseline="0" noProof="0">
              <a:ln>
                <a:noFill/>
              </a:ln>
              <a:solidFill>
                <a:prstClr val="black"/>
              </a:solidFill>
              <a:effectLst/>
              <a:uLnTx/>
              <a:uFillTx/>
              <a:latin typeface="隶书" panose="02010509060101010101" pitchFamily="49" charset="-122"/>
              <a:ea typeface="隶书" panose="020105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隶书" panose="02010509060101010101" pitchFamily="49" charset="-122"/>
                <a:ea typeface="隶书" panose="02010509060101010101" pitchFamily="49" charset="-122"/>
                <a:cs typeface="+mn-cs"/>
              </a:rPr>
              <a:t>（一）通信基础</a:t>
            </a:r>
            <a:endParaRPr kumimoji="0" lang="en-US" altLang="zh-CN" sz="1800" b="1" i="0" u="none" strike="noStrike" kern="1200" cap="none" spc="0" normalizeH="0" baseline="0" noProof="0">
              <a:ln>
                <a:noFill/>
              </a:ln>
              <a:solidFill>
                <a:prstClr val="black"/>
              </a:solidFill>
              <a:effectLst/>
              <a:uLnTx/>
              <a:uFillTx/>
              <a:latin typeface="隶书" panose="02010509060101010101" pitchFamily="49" charset="-122"/>
              <a:ea typeface="隶书" panose="020105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隶书" panose="02010509060101010101" pitchFamily="49" charset="-122"/>
                <a:ea typeface="隶书" panose="02010509060101010101" pitchFamily="49" charset="-122"/>
                <a:cs typeface="+mn-cs"/>
              </a:rPr>
              <a:t>1.</a:t>
            </a:r>
            <a:r>
              <a:rPr kumimoji="0" lang="zh-CN" altLang="en-US" sz="1800" b="1" i="0" u="none" strike="noStrike" kern="1200" cap="none" spc="0" normalizeH="0" baseline="0" noProof="0">
                <a:ln>
                  <a:noFill/>
                </a:ln>
                <a:solidFill>
                  <a:prstClr val="black"/>
                </a:solidFill>
                <a:effectLst/>
                <a:uLnTx/>
                <a:uFillTx/>
                <a:latin typeface="隶书" panose="02010509060101010101" pitchFamily="49" charset="-122"/>
                <a:ea typeface="隶书" panose="02010509060101010101" pitchFamily="49" charset="-122"/>
                <a:cs typeface="+mn-cs"/>
              </a:rPr>
              <a:t>信号、信道、带宽、码元、波特、速率、</a:t>
            </a:r>
            <a:r>
              <a:rPr kumimoji="0" lang="zh-CN" altLang="en-US" sz="1800" b="1" i="0" u="none" strike="noStrike" kern="1200" cap="none" spc="0" normalizeH="0" baseline="0" noProof="0">
                <a:ln>
                  <a:noFill/>
                </a:ln>
                <a:solidFill>
                  <a:srgbClr val="66FF66"/>
                </a:solidFill>
                <a:effectLst/>
                <a:uLnTx/>
                <a:uFillTx/>
                <a:latin typeface="隶书" panose="02010509060101010101" pitchFamily="49" charset="-122"/>
                <a:ea typeface="隶书" panose="02010509060101010101" pitchFamily="49" charset="-122"/>
                <a:cs typeface="+mn-cs"/>
              </a:rPr>
              <a:t>信源、信宿</a:t>
            </a:r>
            <a:r>
              <a:rPr kumimoji="0" lang="zh-CN" altLang="en-US" sz="1800" b="1" i="0" u="none" strike="noStrike" kern="1200" cap="none" spc="0" normalizeH="0" baseline="0" noProof="0">
                <a:ln>
                  <a:noFill/>
                </a:ln>
                <a:solidFill>
                  <a:prstClr val="black"/>
                </a:solidFill>
                <a:effectLst/>
                <a:uLnTx/>
                <a:uFillTx/>
                <a:latin typeface="隶书" panose="02010509060101010101" pitchFamily="49" charset="-122"/>
                <a:ea typeface="隶书" panose="02010509060101010101" pitchFamily="49" charset="-122"/>
                <a:cs typeface="+mn-cs"/>
              </a:rPr>
              <a:t>（</a:t>
            </a:r>
            <a:r>
              <a:rPr lang="en-US" altLang="zh-CN" b="1">
                <a:solidFill>
                  <a:prstClr val="black"/>
                </a:solidFill>
                <a:latin typeface="隶书" panose="02010509060101010101" pitchFamily="49" charset="-122"/>
                <a:ea typeface="隶书" panose="02010509060101010101" pitchFamily="49" charset="-122"/>
              </a:rPr>
              <a:t>*</a:t>
            </a:r>
            <a:r>
              <a:rPr kumimoji="0" lang="zh-CN" altLang="en-US" sz="1800" b="1" i="0" u="none" strike="noStrike" kern="1200" cap="none" spc="0" normalizeH="0" baseline="0" noProof="0">
                <a:ln>
                  <a:noFill/>
                </a:ln>
                <a:solidFill>
                  <a:prstClr val="black"/>
                </a:solidFill>
                <a:effectLst/>
                <a:uLnTx/>
                <a:uFillTx/>
                <a:latin typeface="隶书" panose="02010509060101010101" pitchFamily="49" charset="-122"/>
                <a:ea typeface="隶书" panose="02010509060101010101" pitchFamily="49" charset="-122"/>
                <a:cs typeface="+mn-cs"/>
              </a:rPr>
              <a:t>）</a:t>
            </a:r>
            <a:endParaRPr kumimoji="0" lang="en-US" altLang="zh-CN" sz="1800" b="1" i="0" u="none" strike="noStrike" kern="1200" cap="none" spc="0" normalizeH="0" baseline="0" noProof="0">
              <a:ln>
                <a:noFill/>
              </a:ln>
              <a:solidFill>
                <a:prstClr val="black"/>
              </a:solidFill>
              <a:effectLst/>
              <a:uLnTx/>
              <a:uFillTx/>
              <a:latin typeface="隶书" panose="02010509060101010101" pitchFamily="49" charset="-122"/>
              <a:ea typeface="隶书" panose="020105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隶书" panose="02010509060101010101" pitchFamily="49" charset="-122"/>
                <a:ea typeface="隶书" panose="02010509060101010101" pitchFamily="49" charset="-122"/>
                <a:cs typeface="+mn-cs"/>
              </a:rPr>
              <a:t>2.</a:t>
            </a:r>
            <a:r>
              <a:rPr lang="zh-CN" altLang="en-US" b="1">
                <a:solidFill>
                  <a:prstClr val="black"/>
                </a:solidFill>
                <a:latin typeface="隶书" panose="02010509060101010101" pitchFamily="49" charset="-122"/>
                <a:ea typeface="隶书" panose="02010509060101010101" pitchFamily="49" charset="-122"/>
              </a:rPr>
              <a:t>奈奎斯特定理与香农原理（***）</a:t>
            </a:r>
            <a:endParaRPr kumimoji="0" lang="en-US" altLang="zh-CN" sz="1800" b="1" i="0" u="none" strike="noStrike" kern="1200" cap="none" spc="0" normalizeH="0" baseline="0" noProof="0">
              <a:ln>
                <a:noFill/>
              </a:ln>
              <a:solidFill>
                <a:prstClr val="black"/>
              </a:solidFill>
              <a:effectLst/>
              <a:uLnTx/>
              <a:uFillTx/>
              <a:latin typeface="隶书" panose="02010509060101010101" pitchFamily="49" charset="-122"/>
              <a:ea typeface="隶书" panose="020105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隶书" panose="02010509060101010101" pitchFamily="49" charset="-122"/>
                <a:ea typeface="隶书" panose="02010509060101010101" pitchFamily="49" charset="-122"/>
                <a:cs typeface="+mn-cs"/>
              </a:rPr>
              <a:t>3.</a:t>
            </a:r>
            <a:r>
              <a:rPr lang="zh-CN" altLang="en-US" b="1">
                <a:solidFill>
                  <a:prstClr val="black"/>
                </a:solidFill>
                <a:latin typeface="隶书" panose="02010509060101010101" pitchFamily="49" charset="-122"/>
                <a:ea typeface="隶书" panose="02010509060101010101" pitchFamily="49" charset="-122"/>
              </a:rPr>
              <a:t>编码与调制</a:t>
            </a:r>
            <a:endParaRPr lang="en-US" altLang="zh-CN" b="1">
              <a:solidFill>
                <a:prstClr val="black"/>
              </a:solidFill>
              <a:latin typeface="隶书" panose="02010509060101010101" pitchFamily="49" charset="-122"/>
              <a:ea typeface="隶书" panose="02010509060101010101" pitchFamily="49" charset="-122"/>
            </a:endParaRPr>
          </a:p>
          <a:p>
            <a:pPr fontAlgn="base">
              <a:spcBef>
                <a:spcPct val="0"/>
              </a:spcBef>
              <a:spcAft>
                <a:spcPct val="0"/>
              </a:spcAft>
              <a:defRPr/>
            </a:pPr>
            <a:r>
              <a:rPr lang="en-US" altLang="zh-CN" b="1">
                <a:solidFill>
                  <a:prstClr val="black"/>
                </a:solidFill>
                <a:latin typeface="隶书" panose="02010509060101010101" pitchFamily="49" charset="-122"/>
                <a:ea typeface="隶书" panose="02010509060101010101" pitchFamily="49" charset="-122"/>
              </a:rPr>
              <a:t>4.</a:t>
            </a:r>
            <a:r>
              <a:rPr lang="zh-CN" altLang="en-US" b="1">
                <a:solidFill>
                  <a:prstClr val="black"/>
                </a:solidFill>
                <a:latin typeface="隶书" panose="02010509060101010101" pitchFamily="49" charset="-122"/>
                <a:ea typeface="隶书" panose="02010509060101010101" pitchFamily="49" charset="-122"/>
              </a:rPr>
              <a:t>信道复用技术（频分、波分、码分复用（***））</a:t>
            </a:r>
            <a:endParaRPr lang="en-US" altLang="zh-CN" b="1">
              <a:solidFill>
                <a:prstClr val="black"/>
              </a:solidFill>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隶书" panose="02010509060101010101" pitchFamily="49" charset="-122"/>
                <a:ea typeface="隶书" panose="02010509060101010101" pitchFamily="49" charset="-122"/>
                <a:cs typeface="+mn-cs"/>
              </a:rPr>
              <a:t>（二）传输介质</a:t>
            </a:r>
            <a:endParaRPr kumimoji="0" lang="en-US" altLang="zh-CN" sz="1800" b="1" i="0" u="none" strike="noStrike" kern="1200" cap="none" spc="0" normalizeH="0" baseline="0" noProof="0">
              <a:ln>
                <a:noFill/>
              </a:ln>
              <a:solidFill>
                <a:prstClr val="black"/>
              </a:solidFill>
              <a:effectLst/>
              <a:uLnTx/>
              <a:uFillTx/>
              <a:latin typeface="隶书" panose="02010509060101010101" pitchFamily="49" charset="-122"/>
              <a:ea typeface="隶书" panose="020105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隶书" panose="02010509060101010101" pitchFamily="49" charset="-122"/>
                <a:ea typeface="隶书" panose="02010509060101010101" pitchFamily="49" charset="-122"/>
                <a:cs typeface="+mn-cs"/>
              </a:rPr>
              <a:t>1.</a:t>
            </a:r>
            <a:r>
              <a:rPr lang="zh-CN" altLang="en-US" b="1">
                <a:solidFill>
                  <a:prstClr val="black"/>
                </a:solidFill>
                <a:latin typeface="隶书" panose="02010509060101010101" pitchFamily="49" charset="-122"/>
                <a:ea typeface="隶书" panose="02010509060101010101" pitchFamily="49" charset="-122"/>
              </a:rPr>
              <a:t>双绞线、同轴电缆、光纤</a:t>
            </a:r>
            <a:r>
              <a:rPr kumimoji="0" lang="zh-CN" altLang="en-US" sz="1800" b="1" i="0" u="none" strike="noStrike" kern="1200" cap="none" spc="0" normalizeH="0" baseline="0" noProof="0">
                <a:ln>
                  <a:noFill/>
                </a:ln>
                <a:solidFill>
                  <a:prstClr val="black"/>
                </a:solidFill>
                <a:effectLst/>
                <a:uLnTx/>
                <a:uFillTx/>
                <a:latin typeface="隶书" panose="02010509060101010101" pitchFamily="49" charset="-122"/>
                <a:ea typeface="隶书" panose="02010509060101010101" pitchFamily="49" charset="-122"/>
                <a:cs typeface="+mn-cs"/>
              </a:rPr>
              <a:t>、无线传播介质</a:t>
            </a:r>
            <a:endParaRPr kumimoji="0" lang="en-US" altLang="zh-CN" sz="1800" b="1" i="0" u="none" strike="noStrike" kern="1200" cap="none" spc="0" normalizeH="0" baseline="0" noProof="0">
              <a:ln>
                <a:noFill/>
              </a:ln>
              <a:solidFill>
                <a:prstClr val="black"/>
              </a:solidFill>
              <a:effectLst/>
              <a:uLnTx/>
              <a:uFillTx/>
              <a:latin typeface="隶书" panose="02010509060101010101" pitchFamily="49" charset="-122"/>
              <a:ea typeface="隶书" panose="020105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隶书" panose="02010509060101010101" pitchFamily="49" charset="-122"/>
                <a:ea typeface="隶书" panose="02010509060101010101" pitchFamily="49" charset="-122"/>
                <a:cs typeface="+mn-cs"/>
              </a:rPr>
              <a:t>2.</a:t>
            </a:r>
            <a:r>
              <a:rPr kumimoji="0" lang="zh-CN" altLang="en-US" sz="1800" b="1" i="0" u="none" strike="noStrike" kern="1200" cap="none" spc="0" normalizeH="0" baseline="0" noProof="0">
                <a:ln>
                  <a:noFill/>
                </a:ln>
                <a:solidFill>
                  <a:prstClr val="black"/>
                </a:solidFill>
                <a:effectLst/>
                <a:uLnTx/>
                <a:uFillTx/>
                <a:latin typeface="隶书" panose="02010509060101010101" pitchFamily="49" charset="-122"/>
                <a:ea typeface="隶书" panose="02010509060101010101" pitchFamily="49" charset="-122"/>
                <a:cs typeface="+mn-cs"/>
              </a:rPr>
              <a:t>物理层接口特性（*）</a:t>
            </a:r>
            <a:endParaRPr kumimoji="0" lang="en-US" altLang="zh-CN" sz="1800" b="1" i="0" u="none" strike="noStrike" kern="1200" cap="none" spc="0" normalizeH="0" baseline="0" noProof="0">
              <a:ln>
                <a:noFill/>
              </a:ln>
              <a:solidFill>
                <a:prstClr val="black"/>
              </a:solidFill>
              <a:effectLst/>
              <a:uLnTx/>
              <a:uFillTx/>
              <a:latin typeface="隶书" panose="02010509060101010101" pitchFamily="49" charset="-122"/>
              <a:ea typeface="隶书" panose="02010509060101010101" pitchFamily="49" charset="-122"/>
              <a:cs typeface="+mn-cs"/>
            </a:endParaRPr>
          </a:p>
        </p:txBody>
      </p:sp>
    </p:spTree>
    <p:extLst>
      <p:ext uri="{BB962C8B-B14F-4D97-AF65-F5344CB8AC3E}">
        <p14:creationId xmlns:p14="http://schemas.microsoft.com/office/powerpoint/2010/main" val="693470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5"/>
          <p:cNvSpPr>
            <a:spLocks noChangeArrowheads="1"/>
          </p:cNvSpPr>
          <p:nvPr/>
        </p:nvSpPr>
        <p:spPr bwMode="auto">
          <a:xfrm>
            <a:off x="545145" y="827250"/>
            <a:ext cx="8053712"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8" name="Rectangle 6"/>
          <p:cNvSpPr>
            <a:spLocks noChangeArrowheads="1"/>
          </p:cNvSpPr>
          <p:nvPr/>
        </p:nvSpPr>
        <p:spPr bwMode="auto">
          <a:xfrm>
            <a:off x="2939183" y="784979"/>
            <a:ext cx="32656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2.3.1  </a:t>
            </a:r>
            <a:r>
              <a:rPr lang="zh-CN" altLang="en-US" sz="2400" b="1" dirty="0">
                <a:solidFill>
                  <a:schemeClr val="bg1"/>
                </a:solidFill>
                <a:latin typeface="微软雅黑" panose="020B0503020204020204" pitchFamily="34" charset="-122"/>
                <a:ea typeface="微软雅黑" panose="020B0503020204020204" pitchFamily="34" charset="-122"/>
              </a:rPr>
              <a:t>导引型传输媒体</a:t>
            </a:r>
          </a:p>
        </p:txBody>
      </p:sp>
      <p:sp>
        <p:nvSpPr>
          <p:cNvPr id="9" name="Rectangle 8"/>
          <p:cNvSpPr>
            <a:spLocks noChangeArrowheads="1"/>
          </p:cNvSpPr>
          <p:nvPr/>
        </p:nvSpPr>
        <p:spPr bwMode="auto">
          <a:xfrm>
            <a:off x="545145" y="1164596"/>
            <a:ext cx="8053712"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srgbClr val="FF0000"/>
                </a:solidFill>
                <a:latin typeface="微软雅黑" panose="020B0503020204020204" pitchFamily="34" charset="-122"/>
                <a:ea typeface="微软雅黑" panose="020B0503020204020204" pitchFamily="34" charset="-122"/>
              </a:rPr>
              <a:t>双绞</a:t>
            </a:r>
            <a:r>
              <a:rPr lang="zh-CN" altLang="en-US" sz="2000" b="1" dirty="0">
                <a:solidFill>
                  <a:srgbClr val="0000FF"/>
                </a:solidFill>
                <a:latin typeface="微软雅黑" panose="020B0503020204020204" pitchFamily="34" charset="-122"/>
                <a:ea typeface="微软雅黑" panose="020B0503020204020204" pitchFamily="34" charset="-122"/>
              </a:rPr>
              <a:t>线</a:t>
            </a:r>
            <a:r>
              <a:rPr lang="en-US" altLang="zh-CN" sz="2000" b="1" dirty="0">
                <a:solidFill>
                  <a:srgbClr val="0000FF"/>
                </a:solidFill>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减少对相邻导线的电磁干扰</a:t>
            </a:r>
            <a:r>
              <a:rPr lang="en-US" altLang="zh-CN" sz="2000" b="1" dirty="0">
                <a:solidFill>
                  <a:srgbClr val="0000FF"/>
                </a:solidFill>
                <a:latin typeface="微软雅黑" panose="020B0503020204020204" pitchFamily="34" charset="-122"/>
                <a:ea typeface="微软雅黑" panose="020B0503020204020204" pitchFamily="34" charset="-122"/>
              </a:rPr>
              <a:t>)</a:t>
            </a:r>
            <a:endParaRPr lang="zh-CN" altLang="en-US" sz="2000" b="1" dirty="0">
              <a:solidFill>
                <a:srgbClr val="0000FF"/>
              </a:solidFill>
              <a:latin typeface="微软雅黑" panose="020B0503020204020204" pitchFamily="34" charset="-122"/>
              <a:ea typeface="微软雅黑" panose="020B0503020204020204" pitchFamily="34" charset="-122"/>
            </a:endParaRPr>
          </a:p>
          <a:p>
            <a:pPr marL="541655" indent="-285750">
              <a:lnSpc>
                <a:spcPts val="3300"/>
              </a:lnSpc>
              <a:buClr>
                <a:srgbClr val="7030A0"/>
              </a:buClr>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最常用的传输媒体。</a:t>
            </a:r>
          </a:p>
          <a:p>
            <a:pPr marL="541655" indent="-285750">
              <a:lnSpc>
                <a:spcPts val="3300"/>
              </a:lnSpc>
              <a:buClr>
                <a:srgbClr val="7030A0"/>
              </a:buClr>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模拟传输和数字传输都可以使用双绞线，其通信距离一般为几到十几公里。</a:t>
            </a:r>
          </a:p>
          <a:p>
            <a:pPr marL="541655" indent="-285750">
              <a:lnSpc>
                <a:spcPts val="3300"/>
              </a:lnSpc>
              <a:buClr>
                <a:srgbClr val="7030A0"/>
              </a:buClr>
              <a:buFont typeface="Arial" panose="020B0604020202020204" pitchFamily="34" charset="0"/>
              <a:buChar char="•"/>
            </a:pPr>
            <a:r>
              <a:rPr lang="zh-CN" altLang="en-US" sz="2000" b="1" dirty="0">
                <a:solidFill>
                  <a:srgbClr val="CC00CC"/>
                </a:solidFill>
                <a:latin typeface="微软雅黑" panose="020B0503020204020204" pitchFamily="34" charset="-122"/>
                <a:ea typeface="微软雅黑" panose="020B0503020204020204" pitchFamily="34" charset="-122"/>
              </a:rPr>
              <a:t>屏蔽双绞线 </a:t>
            </a:r>
            <a:r>
              <a:rPr lang="en-US" altLang="zh-CN" sz="2000" b="1" dirty="0">
                <a:solidFill>
                  <a:srgbClr val="CC00CC"/>
                </a:solidFill>
                <a:latin typeface="微软雅黑" panose="020B0503020204020204" pitchFamily="34" charset="-122"/>
                <a:ea typeface="微软雅黑" panose="020B0503020204020204" pitchFamily="34" charset="-122"/>
              </a:rPr>
              <a:t>STP </a:t>
            </a:r>
            <a:r>
              <a:rPr lang="en-US" altLang="zh-CN" sz="2000" b="1" dirty="0">
                <a:solidFill>
                  <a:srgbClr val="0000FF"/>
                </a:solidFill>
                <a:latin typeface="微软雅黑" panose="020B0503020204020204" pitchFamily="34" charset="-122"/>
                <a:ea typeface="微软雅黑" panose="020B0503020204020204" pitchFamily="34" charset="-122"/>
              </a:rPr>
              <a:t>(Shielded Twisted Pair)</a:t>
            </a:r>
            <a:r>
              <a:rPr lang="zh-CN" altLang="en-US" sz="2000" b="1" dirty="0">
                <a:latin typeface="微软雅黑" panose="020B0503020204020204" pitchFamily="34" charset="-122"/>
                <a:ea typeface="微软雅黑" panose="020B0503020204020204" pitchFamily="34" charset="-122"/>
              </a:rPr>
              <a:t>带金属屏蔽层</a:t>
            </a:r>
          </a:p>
          <a:p>
            <a:pPr marL="541655" indent="-285750">
              <a:lnSpc>
                <a:spcPts val="3300"/>
              </a:lnSpc>
              <a:buClr>
                <a:srgbClr val="7030A0"/>
              </a:buClr>
              <a:buFont typeface="Arial" panose="020B0604020202020204" pitchFamily="34" charset="0"/>
              <a:buChar char="•"/>
            </a:pPr>
            <a:endParaRPr lang="en-US" altLang="zh-CN" sz="2000" b="1" dirty="0">
              <a:solidFill>
                <a:srgbClr val="0000FF"/>
              </a:solidFill>
              <a:latin typeface="微软雅黑" panose="020B0503020204020204" pitchFamily="34" charset="-122"/>
              <a:ea typeface="微软雅黑" panose="020B0503020204020204" pitchFamily="34" charset="-122"/>
            </a:endParaRPr>
          </a:p>
          <a:p>
            <a:pPr marL="541655" indent="-285750">
              <a:lnSpc>
                <a:spcPts val="3300"/>
              </a:lnSpc>
              <a:buClr>
                <a:srgbClr val="7030A0"/>
              </a:buClr>
              <a:buFont typeface="Arial" panose="020B0604020202020204" pitchFamily="34" charset="0"/>
              <a:buChar char="•"/>
            </a:pPr>
            <a:r>
              <a:rPr lang="zh-CN" altLang="en-US" sz="2000" b="1" dirty="0">
                <a:solidFill>
                  <a:srgbClr val="CC00CC"/>
                </a:solidFill>
                <a:latin typeface="微软雅黑" panose="020B0503020204020204" pitchFamily="34" charset="-122"/>
                <a:ea typeface="微软雅黑" panose="020B0503020204020204" pitchFamily="34" charset="-122"/>
              </a:rPr>
              <a:t>无屏蔽双绞线 </a:t>
            </a:r>
            <a:r>
              <a:rPr lang="en-US" altLang="zh-CN" sz="2000" b="1" dirty="0">
                <a:solidFill>
                  <a:srgbClr val="CC00CC"/>
                </a:solidFill>
                <a:latin typeface="微软雅黑" panose="020B0503020204020204" pitchFamily="34" charset="-122"/>
                <a:ea typeface="微软雅黑" panose="020B0503020204020204" pitchFamily="34" charset="-122"/>
              </a:rPr>
              <a:t>UTP </a:t>
            </a:r>
            <a:r>
              <a:rPr lang="en-US" altLang="zh-CN" sz="2000" b="1" dirty="0">
                <a:solidFill>
                  <a:srgbClr val="0000FF"/>
                </a:solidFill>
                <a:latin typeface="微软雅黑" panose="020B0503020204020204" pitchFamily="34" charset="-122"/>
                <a:ea typeface="微软雅黑" panose="020B0503020204020204" pitchFamily="34" charset="-122"/>
              </a:rPr>
              <a:t>(Unshielded Twisted Pair)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圆角矩形 28"/>
          <p:cNvSpPr/>
          <p:nvPr/>
        </p:nvSpPr>
        <p:spPr>
          <a:xfrm>
            <a:off x="545145" y="1234440"/>
            <a:ext cx="8053712" cy="315856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1184968" y="1488572"/>
            <a:ext cx="2708758" cy="1306864"/>
            <a:chOff x="834846" y="1686499"/>
            <a:chExt cx="3725521" cy="1723530"/>
          </a:xfrm>
        </p:grpSpPr>
        <p:pic>
          <p:nvPicPr>
            <p:cNvPr id="9" name="Picture 4" descr="223b"/>
            <p:cNvPicPr>
              <a:picLocks noChangeAspect="1" noChangeArrowheads="1"/>
            </p:cNvPicPr>
            <p:nvPr/>
          </p:nvPicPr>
          <p:blipFill>
            <a:blip r:embed="rId2" cstate="print">
              <a:extLst>
                <a:ext uri="{28A0092B-C50C-407E-A947-70E740481C1C}">
                  <a14:useLocalDpi xmlns:a14="http://schemas.microsoft.com/office/drawing/2010/main" val="0"/>
                </a:ext>
              </a:extLst>
            </a:blip>
            <a:srcRect t="24692" b="39763"/>
            <a:stretch>
              <a:fillRect/>
            </a:stretch>
          </p:blipFill>
          <p:spPr bwMode="auto">
            <a:xfrm>
              <a:off x="1280592" y="1686499"/>
              <a:ext cx="3279775" cy="885825"/>
            </a:xfrm>
            <a:prstGeom prst="rect">
              <a:avLst/>
            </a:prstGeom>
            <a:noFill/>
            <a:ln w="19050">
              <a:solidFill>
                <a:srgbClr val="00B050"/>
              </a:solidFill>
              <a:miter lim="800000"/>
              <a:headEnd/>
              <a:tailEnd/>
            </a:ln>
            <a:extLst>
              <a:ext uri="{909E8E84-426E-40DD-AFC4-6F175D3DCCD1}">
                <a14:hiddenFill xmlns:a14="http://schemas.microsoft.com/office/drawing/2010/main">
                  <a:solidFill>
                    <a:srgbClr val="FFFFFF"/>
                  </a:solidFill>
                </a14:hiddenFill>
              </a:ext>
            </a:extLst>
          </p:spPr>
        </p:pic>
        <p:sp>
          <p:nvSpPr>
            <p:cNvPr id="10" name="Text Box 7"/>
            <p:cNvSpPr txBox="1">
              <a:spLocks noChangeArrowheads="1"/>
            </p:cNvSpPr>
            <p:nvPr/>
          </p:nvSpPr>
          <p:spPr bwMode="auto">
            <a:xfrm>
              <a:off x="3738312" y="2546924"/>
              <a:ext cx="747838" cy="405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dirty="0">
                  <a:solidFill>
                    <a:srgbClr val="0000FF"/>
                  </a:solidFill>
                  <a:latin typeface="微软雅黑" panose="020B0503020204020204" pitchFamily="34" charset="-122"/>
                  <a:ea typeface="微软雅黑" panose="020B0503020204020204" pitchFamily="34" charset="-122"/>
                </a:rPr>
                <a:t>铜线</a:t>
              </a:r>
            </a:p>
          </p:txBody>
        </p:sp>
        <p:sp>
          <p:nvSpPr>
            <p:cNvPr id="11" name="Text Box 9"/>
            <p:cNvSpPr txBox="1">
              <a:spLocks noChangeArrowheads="1"/>
            </p:cNvSpPr>
            <p:nvPr/>
          </p:nvSpPr>
          <p:spPr bwMode="auto">
            <a:xfrm>
              <a:off x="834846" y="2591042"/>
              <a:ext cx="2004053" cy="377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90000"/>
                </a:lnSpc>
              </a:pPr>
              <a:r>
                <a:rPr lang="zh-CN" altLang="en-US" sz="1400" b="1" dirty="0">
                  <a:solidFill>
                    <a:srgbClr val="0000FF"/>
                  </a:solidFill>
                  <a:latin typeface="微软雅黑" panose="020B0503020204020204" pitchFamily="34" charset="-122"/>
                  <a:ea typeface="微软雅黑" panose="020B0503020204020204" pitchFamily="34" charset="-122"/>
                </a:rPr>
                <a:t>聚氯乙烯套层</a:t>
              </a:r>
            </a:p>
          </p:txBody>
        </p:sp>
        <p:sp>
          <p:nvSpPr>
            <p:cNvPr id="12" name="Text Box 13"/>
            <p:cNvSpPr txBox="1">
              <a:spLocks noChangeArrowheads="1"/>
            </p:cNvSpPr>
            <p:nvPr/>
          </p:nvSpPr>
          <p:spPr bwMode="auto">
            <a:xfrm>
              <a:off x="2776018" y="2543749"/>
              <a:ext cx="994763" cy="405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solidFill>
                    <a:srgbClr val="0000FF"/>
                  </a:solidFill>
                  <a:latin typeface="微软雅黑" panose="020B0503020204020204" pitchFamily="34" charset="-122"/>
                  <a:ea typeface="微软雅黑" panose="020B0503020204020204" pitchFamily="34" charset="-122"/>
                </a:rPr>
                <a:t>绝缘层</a:t>
              </a:r>
            </a:p>
          </p:txBody>
        </p:sp>
        <p:sp>
          <p:nvSpPr>
            <p:cNvPr id="13" name="Text Box 15"/>
            <p:cNvSpPr txBox="1">
              <a:spLocks noChangeArrowheads="1"/>
            </p:cNvSpPr>
            <p:nvPr/>
          </p:nvSpPr>
          <p:spPr bwMode="auto">
            <a:xfrm>
              <a:off x="2199754" y="3004124"/>
              <a:ext cx="2145618" cy="405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dirty="0">
                  <a:latin typeface="微软雅黑" panose="020B0503020204020204" pitchFamily="34" charset="-122"/>
                  <a:ea typeface="微软雅黑" panose="020B0503020204020204" pitchFamily="34" charset="-122"/>
                </a:rPr>
                <a:t>(a) </a:t>
              </a:r>
              <a:r>
                <a:rPr lang="zh-CN" altLang="zh-CN" sz="1400" b="1" dirty="0">
                  <a:latin typeface="微软雅黑" panose="020B0503020204020204" pitchFamily="34" charset="-122"/>
                  <a:ea typeface="微软雅黑" panose="020B0503020204020204" pitchFamily="34" charset="-122"/>
                </a:rPr>
                <a:t>无屏蔽双绞线</a:t>
              </a:r>
              <a:endParaRPr lang="en-US" altLang="zh-CN" sz="1400" b="1" dirty="0">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4946344" y="1488572"/>
            <a:ext cx="2837458" cy="1284110"/>
            <a:chOff x="4762202" y="1710311"/>
            <a:chExt cx="3848330" cy="1701672"/>
          </a:xfrm>
        </p:grpSpPr>
        <p:pic>
          <p:nvPicPr>
            <p:cNvPr id="15" name="Picture 5" descr="223"/>
            <p:cNvPicPr>
              <a:picLocks noChangeAspect="1" noChangeArrowheads="1"/>
            </p:cNvPicPr>
            <p:nvPr/>
          </p:nvPicPr>
          <p:blipFill>
            <a:blip r:embed="rId3" cstate="print">
              <a:extLst>
                <a:ext uri="{28A0092B-C50C-407E-A947-70E740481C1C}">
                  <a14:useLocalDpi xmlns:a14="http://schemas.microsoft.com/office/drawing/2010/main" val="0"/>
                </a:ext>
              </a:extLst>
            </a:blip>
            <a:srcRect t="17610" b="41142"/>
            <a:stretch>
              <a:fillRect/>
            </a:stretch>
          </p:blipFill>
          <p:spPr bwMode="auto">
            <a:xfrm>
              <a:off x="5484192" y="1710311"/>
              <a:ext cx="2997200" cy="862013"/>
            </a:xfrm>
            <a:prstGeom prst="rect">
              <a:avLst/>
            </a:prstGeom>
            <a:noFill/>
            <a:ln w="19050">
              <a:solidFill>
                <a:srgbClr val="00B050"/>
              </a:solidFill>
              <a:miter lim="800000"/>
              <a:headEnd/>
              <a:tailEnd/>
            </a:ln>
            <a:extLst>
              <a:ext uri="{909E8E84-426E-40DD-AFC4-6F175D3DCCD1}">
                <a14:hiddenFill xmlns:a14="http://schemas.microsoft.com/office/drawing/2010/main">
                  <a:solidFill>
                    <a:srgbClr val="FFFFFF"/>
                  </a:solidFill>
                </a14:hiddenFill>
              </a:ext>
            </a:extLst>
          </p:spPr>
        </p:pic>
        <p:sp>
          <p:nvSpPr>
            <p:cNvPr id="16" name="Text Box 8"/>
            <p:cNvSpPr txBox="1">
              <a:spLocks noChangeArrowheads="1"/>
            </p:cNvSpPr>
            <p:nvPr/>
          </p:nvSpPr>
          <p:spPr bwMode="auto">
            <a:xfrm>
              <a:off x="7873082" y="2534225"/>
              <a:ext cx="737450" cy="407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dirty="0">
                  <a:solidFill>
                    <a:srgbClr val="0000FF"/>
                  </a:solidFill>
                  <a:latin typeface="微软雅黑" panose="020B0503020204020204" pitchFamily="34" charset="-122"/>
                  <a:ea typeface="微软雅黑" panose="020B0503020204020204" pitchFamily="34" charset="-122"/>
                </a:rPr>
                <a:t>铜线</a:t>
              </a:r>
            </a:p>
          </p:txBody>
        </p:sp>
        <p:sp>
          <p:nvSpPr>
            <p:cNvPr id="17" name="Text Box 10"/>
            <p:cNvSpPr txBox="1">
              <a:spLocks noChangeArrowheads="1"/>
            </p:cNvSpPr>
            <p:nvPr/>
          </p:nvSpPr>
          <p:spPr bwMode="auto">
            <a:xfrm>
              <a:off x="4762202" y="2546762"/>
              <a:ext cx="1960151" cy="407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dirty="0">
                  <a:solidFill>
                    <a:srgbClr val="0000FF"/>
                  </a:solidFill>
                  <a:latin typeface="微软雅黑" panose="020B0503020204020204" pitchFamily="34" charset="-122"/>
                  <a:ea typeface="微软雅黑" panose="020B0503020204020204" pitchFamily="34" charset="-122"/>
                </a:rPr>
                <a:t>聚氯乙烯套层</a:t>
              </a:r>
            </a:p>
          </p:txBody>
        </p:sp>
        <p:sp>
          <p:nvSpPr>
            <p:cNvPr id="18" name="Text Box 11"/>
            <p:cNvSpPr txBox="1">
              <a:spLocks noChangeArrowheads="1"/>
            </p:cNvSpPr>
            <p:nvPr/>
          </p:nvSpPr>
          <p:spPr bwMode="auto">
            <a:xfrm>
              <a:off x="6303258" y="2525704"/>
              <a:ext cx="980947" cy="407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dirty="0">
                  <a:solidFill>
                    <a:srgbClr val="0000FF"/>
                  </a:solidFill>
                  <a:latin typeface="微软雅黑" panose="020B0503020204020204" pitchFamily="34" charset="-122"/>
                  <a:ea typeface="微软雅黑" panose="020B0503020204020204" pitchFamily="34" charset="-122"/>
                </a:rPr>
                <a:t>屏蔽层</a:t>
              </a:r>
            </a:p>
          </p:txBody>
        </p:sp>
        <p:sp>
          <p:nvSpPr>
            <p:cNvPr id="19" name="Text Box 14"/>
            <p:cNvSpPr txBox="1">
              <a:spLocks noChangeArrowheads="1"/>
            </p:cNvSpPr>
            <p:nvPr/>
          </p:nvSpPr>
          <p:spPr bwMode="auto">
            <a:xfrm>
              <a:off x="7101365" y="2534225"/>
              <a:ext cx="980947" cy="407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dirty="0">
                  <a:solidFill>
                    <a:srgbClr val="0000FF"/>
                  </a:solidFill>
                  <a:latin typeface="微软雅黑" panose="020B0503020204020204" pitchFamily="34" charset="-122"/>
                  <a:ea typeface="微软雅黑" panose="020B0503020204020204" pitchFamily="34" charset="-122"/>
                </a:rPr>
                <a:t>绝缘层</a:t>
              </a:r>
            </a:p>
          </p:txBody>
        </p:sp>
        <p:sp>
          <p:nvSpPr>
            <p:cNvPr id="20" name="Text Box 16"/>
            <p:cNvSpPr txBox="1">
              <a:spLocks noChangeArrowheads="1"/>
            </p:cNvSpPr>
            <p:nvPr/>
          </p:nvSpPr>
          <p:spPr bwMode="auto">
            <a:xfrm>
              <a:off x="6274767" y="3004124"/>
              <a:ext cx="1894061" cy="407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dirty="0">
                  <a:latin typeface="微软雅黑" panose="020B0503020204020204" pitchFamily="34" charset="-122"/>
                  <a:ea typeface="微软雅黑" panose="020B0503020204020204" pitchFamily="34" charset="-122"/>
                </a:rPr>
                <a:t>(b) </a:t>
              </a:r>
              <a:r>
                <a:rPr lang="zh-CN" altLang="zh-CN" sz="1400" b="1" dirty="0">
                  <a:latin typeface="微软雅黑" panose="020B0503020204020204" pitchFamily="34" charset="-122"/>
                  <a:ea typeface="微软雅黑" panose="020B0503020204020204" pitchFamily="34" charset="-122"/>
                </a:rPr>
                <a:t>屏蔽双绞线</a:t>
              </a:r>
              <a:endParaRPr lang="en-US" altLang="zh-CN" sz="1400" b="1" dirty="0">
                <a:latin typeface="微软雅黑" panose="020B0503020204020204" pitchFamily="34" charset="-122"/>
                <a:ea typeface="微软雅黑" panose="020B0503020204020204" pitchFamily="34" charset="-122"/>
              </a:endParaRPr>
            </a:p>
          </p:txBody>
        </p:sp>
      </p:grpSp>
      <p:grpSp>
        <p:nvGrpSpPr>
          <p:cNvPr id="21" name="组合 20"/>
          <p:cNvGrpSpPr/>
          <p:nvPr/>
        </p:nvGrpSpPr>
        <p:grpSpPr>
          <a:xfrm>
            <a:off x="3020068" y="2920622"/>
            <a:ext cx="3086900" cy="1198453"/>
            <a:chOff x="2533235" y="4175362"/>
            <a:chExt cx="4052231" cy="1421285"/>
          </a:xfrm>
        </p:grpSpPr>
        <p:pic>
          <p:nvPicPr>
            <p:cNvPr id="22" name="Picture 19" descr="3UTP"/>
            <p:cNvPicPr>
              <a:picLocks noChangeAspect="1" noChangeArrowheads="1"/>
            </p:cNvPicPr>
            <p:nvPr/>
          </p:nvPicPr>
          <p:blipFill>
            <a:blip r:embed="rId4" cstate="print">
              <a:extLst>
                <a:ext uri="{28A0092B-C50C-407E-A947-70E740481C1C}">
                  <a14:useLocalDpi xmlns:a14="http://schemas.microsoft.com/office/drawing/2010/main" val="0"/>
                </a:ext>
              </a:extLst>
            </a:blip>
            <a:srcRect l="2864" t="5208" r="50562"/>
            <a:stretch>
              <a:fillRect/>
            </a:stretch>
          </p:blipFill>
          <p:spPr bwMode="auto">
            <a:xfrm>
              <a:off x="3446330" y="4175362"/>
              <a:ext cx="2581275" cy="433387"/>
            </a:xfrm>
            <a:prstGeom prst="rect">
              <a:avLst/>
            </a:prstGeom>
            <a:noFill/>
            <a:ln w="19050">
              <a:solidFill>
                <a:srgbClr val="00B050"/>
              </a:solidFill>
              <a:miter lim="800000"/>
              <a:headEnd/>
              <a:tailEnd/>
            </a:ln>
            <a:extLst>
              <a:ext uri="{909E8E84-426E-40DD-AFC4-6F175D3DCCD1}">
                <a14:hiddenFill xmlns:a14="http://schemas.microsoft.com/office/drawing/2010/main">
                  <a:solidFill>
                    <a:srgbClr val="FFFFFF"/>
                  </a:solidFill>
                </a14:hiddenFill>
              </a:ext>
            </a:extLst>
          </p:spPr>
        </p:pic>
        <p:pic>
          <p:nvPicPr>
            <p:cNvPr id="23" name="Picture 20" descr="3UTP"/>
            <p:cNvPicPr>
              <a:picLocks noChangeAspect="1" noChangeArrowheads="1"/>
            </p:cNvPicPr>
            <p:nvPr/>
          </p:nvPicPr>
          <p:blipFill>
            <a:blip r:embed="rId4" cstate="print">
              <a:extLst>
                <a:ext uri="{28A0092B-C50C-407E-A947-70E740481C1C}">
                  <a14:useLocalDpi xmlns:a14="http://schemas.microsoft.com/office/drawing/2010/main" val="0"/>
                </a:ext>
              </a:extLst>
            </a:blip>
            <a:srcRect l="50095" r="3209"/>
            <a:stretch>
              <a:fillRect/>
            </a:stretch>
          </p:blipFill>
          <p:spPr bwMode="auto">
            <a:xfrm>
              <a:off x="3438392" y="4771387"/>
              <a:ext cx="2587625" cy="457200"/>
            </a:xfrm>
            <a:prstGeom prst="rect">
              <a:avLst/>
            </a:prstGeom>
            <a:noFill/>
            <a:ln w="19050">
              <a:solidFill>
                <a:srgbClr val="00B050"/>
              </a:solidFill>
              <a:miter lim="800000"/>
              <a:headEnd/>
              <a:tailEnd/>
            </a:ln>
            <a:extLst>
              <a:ext uri="{909E8E84-426E-40DD-AFC4-6F175D3DCCD1}">
                <a14:hiddenFill xmlns:a14="http://schemas.microsoft.com/office/drawing/2010/main">
                  <a:solidFill>
                    <a:srgbClr val="FFFFFF"/>
                  </a:solidFill>
                </a14:hiddenFill>
              </a:ext>
            </a:extLst>
          </p:spPr>
        </p:pic>
        <p:sp>
          <p:nvSpPr>
            <p:cNvPr id="24" name="Text Box 22"/>
            <p:cNvSpPr txBox="1">
              <a:spLocks noChangeArrowheads="1"/>
            </p:cNvSpPr>
            <p:nvPr/>
          </p:nvSpPr>
          <p:spPr bwMode="auto">
            <a:xfrm>
              <a:off x="2533235" y="4207455"/>
              <a:ext cx="928414" cy="36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dirty="0">
                  <a:solidFill>
                    <a:srgbClr val="0000FF"/>
                  </a:solidFill>
                  <a:latin typeface="微软雅黑" panose="020B0503020204020204" pitchFamily="34" charset="-122"/>
                  <a:ea typeface="微软雅黑" panose="020B0503020204020204" pitchFamily="34" charset="-122"/>
                </a:rPr>
                <a:t>3 </a:t>
              </a:r>
              <a:r>
                <a:rPr lang="zh-CN" altLang="en-US" sz="1400" b="1" dirty="0">
                  <a:solidFill>
                    <a:srgbClr val="0000FF"/>
                  </a:solidFill>
                  <a:latin typeface="微软雅黑" panose="020B0503020204020204" pitchFamily="34" charset="-122"/>
                  <a:ea typeface="微软雅黑" panose="020B0503020204020204" pitchFamily="34" charset="-122"/>
                </a:rPr>
                <a:t>类线</a:t>
              </a:r>
            </a:p>
          </p:txBody>
        </p:sp>
        <p:sp>
          <p:nvSpPr>
            <p:cNvPr id="25" name="Text Box 23"/>
            <p:cNvSpPr txBox="1">
              <a:spLocks noChangeArrowheads="1"/>
            </p:cNvSpPr>
            <p:nvPr/>
          </p:nvSpPr>
          <p:spPr bwMode="auto">
            <a:xfrm>
              <a:off x="2560327" y="4824142"/>
              <a:ext cx="928414" cy="36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dirty="0">
                  <a:solidFill>
                    <a:srgbClr val="0000FF"/>
                  </a:solidFill>
                  <a:latin typeface="微软雅黑" panose="020B0503020204020204" pitchFamily="34" charset="-122"/>
                  <a:ea typeface="微软雅黑" panose="020B0503020204020204" pitchFamily="34" charset="-122"/>
                </a:rPr>
                <a:t>5 </a:t>
              </a:r>
              <a:r>
                <a:rPr lang="zh-CN" altLang="en-US" sz="1400" b="1" dirty="0">
                  <a:solidFill>
                    <a:srgbClr val="0000FF"/>
                  </a:solidFill>
                  <a:latin typeface="微软雅黑" panose="020B0503020204020204" pitchFamily="34" charset="-122"/>
                  <a:ea typeface="微软雅黑" panose="020B0503020204020204" pitchFamily="34" charset="-122"/>
                </a:rPr>
                <a:t>类线</a:t>
              </a:r>
            </a:p>
          </p:txBody>
        </p:sp>
        <p:sp>
          <p:nvSpPr>
            <p:cNvPr id="26" name="Text Box 24"/>
            <p:cNvSpPr txBox="1">
              <a:spLocks noChangeArrowheads="1"/>
            </p:cNvSpPr>
            <p:nvPr/>
          </p:nvSpPr>
          <p:spPr bwMode="auto">
            <a:xfrm>
              <a:off x="2844027" y="5231644"/>
              <a:ext cx="3741439" cy="36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dirty="0">
                  <a:latin typeface="微软雅黑" panose="020B0503020204020204" pitchFamily="34" charset="-122"/>
                  <a:ea typeface="微软雅黑" panose="020B0503020204020204" pitchFamily="34" charset="-122"/>
                </a:rPr>
                <a:t>(c) </a:t>
              </a:r>
              <a:r>
                <a:rPr lang="zh-CN" altLang="zh-CN" sz="1400" b="1" dirty="0">
                  <a:latin typeface="微软雅黑" panose="020B0503020204020204" pitchFamily="34" charset="-122"/>
                  <a:ea typeface="微软雅黑" panose="020B0503020204020204" pitchFamily="34" charset="-122"/>
                </a:rPr>
                <a:t>不同的绞合度的双绞线</a:t>
              </a:r>
              <a:endParaRPr lang="en-US" altLang="zh-CN" sz="1400" b="1" dirty="0">
                <a:latin typeface="微软雅黑" panose="020B0503020204020204" pitchFamily="34" charset="-122"/>
                <a:ea typeface="微软雅黑" panose="020B0503020204020204" pitchFamily="34" charset="-122"/>
              </a:endParaRPr>
            </a:p>
          </p:txBody>
        </p:sp>
      </p:grpSp>
      <p:sp>
        <p:nvSpPr>
          <p:cNvPr id="31" name="矩形 30"/>
          <p:cNvSpPr/>
          <p:nvPr/>
        </p:nvSpPr>
        <p:spPr>
          <a:xfrm>
            <a:off x="1024048" y="3863188"/>
            <a:ext cx="1800493" cy="369332"/>
          </a:xfrm>
          <a:prstGeom prst="rect">
            <a:avLst/>
          </a:prstGeom>
        </p:spPr>
        <p:txBody>
          <a:bodyPr wrap="none">
            <a:spAutoFit/>
          </a:bodyPr>
          <a:lstStyle/>
          <a:p>
            <a:pPr algn="ctr"/>
            <a:r>
              <a:rPr lang="zh-CN" altLang="zh-CN" b="1" dirty="0">
                <a:latin typeface="微软雅黑" panose="020B0503020204020204" pitchFamily="34" charset="-122"/>
                <a:ea typeface="微软雅黑" panose="020B0503020204020204" pitchFamily="34" charset="-122"/>
              </a:rPr>
              <a:t>双绞线的示意图</a:t>
            </a:r>
            <a:endParaRPr lang="zh-CN" altLang="en-US" b="1" dirty="0">
              <a:latin typeface="微软雅黑" panose="020B0503020204020204" pitchFamily="34" charset="-122"/>
              <a:ea typeface="微软雅黑" panose="020B0503020204020204" pitchFamily="34" charset="-122"/>
            </a:endParaRPr>
          </a:p>
        </p:txBody>
      </p:sp>
      <p:sp>
        <p:nvSpPr>
          <p:cNvPr id="27" name="AutoShape 5"/>
          <p:cNvSpPr>
            <a:spLocks noChangeArrowheads="1"/>
          </p:cNvSpPr>
          <p:nvPr/>
        </p:nvSpPr>
        <p:spPr bwMode="auto">
          <a:xfrm>
            <a:off x="545145" y="687753"/>
            <a:ext cx="8053712"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28" name="Rectangle 6"/>
          <p:cNvSpPr>
            <a:spLocks noChangeArrowheads="1"/>
          </p:cNvSpPr>
          <p:nvPr/>
        </p:nvSpPr>
        <p:spPr bwMode="auto">
          <a:xfrm>
            <a:off x="2939183" y="645482"/>
            <a:ext cx="32656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2.3.1  </a:t>
            </a:r>
            <a:r>
              <a:rPr lang="zh-CN" altLang="en-US" sz="2400" b="1" dirty="0">
                <a:solidFill>
                  <a:schemeClr val="bg1"/>
                </a:solidFill>
                <a:latin typeface="微软雅黑" panose="020B0503020204020204" pitchFamily="34" charset="-122"/>
                <a:ea typeface="微软雅黑" panose="020B0503020204020204" pitchFamily="34" charset="-122"/>
              </a:rPr>
              <a:t>导引型传输媒体</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AutoShape 5"/>
          <p:cNvSpPr>
            <a:spLocks noChangeArrowheads="1"/>
          </p:cNvSpPr>
          <p:nvPr/>
        </p:nvSpPr>
        <p:spPr bwMode="auto">
          <a:xfrm>
            <a:off x="556963" y="1011947"/>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0" name="Rectangle 6"/>
          <p:cNvSpPr>
            <a:spLocks noChangeArrowheads="1"/>
          </p:cNvSpPr>
          <p:nvPr/>
        </p:nvSpPr>
        <p:spPr bwMode="auto">
          <a:xfrm>
            <a:off x="3848620" y="978736"/>
            <a:ext cx="146546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双绞线标准</a:t>
            </a:r>
          </a:p>
        </p:txBody>
      </p:sp>
      <p:sp>
        <p:nvSpPr>
          <p:cNvPr id="41" name="Rectangle 68"/>
          <p:cNvSpPr>
            <a:spLocks noChangeArrowheads="1"/>
          </p:cNvSpPr>
          <p:nvPr/>
        </p:nvSpPr>
        <p:spPr bwMode="auto">
          <a:xfrm>
            <a:off x="483810" y="1457342"/>
            <a:ext cx="8221278"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1991 </a:t>
            </a:r>
            <a:r>
              <a:rPr lang="zh-CN" altLang="en-US" sz="2000" b="1" dirty="0">
                <a:latin typeface="微软雅黑" panose="020B0503020204020204" pitchFamily="34" charset="-122"/>
                <a:ea typeface="微软雅黑" panose="020B0503020204020204" pitchFamily="34" charset="-122"/>
              </a:rPr>
              <a:t>年，美国电子工业协会 </a:t>
            </a:r>
            <a:r>
              <a:rPr lang="en-US" altLang="zh-CN" sz="2000" b="1" dirty="0">
                <a:latin typeface="微软雅黑" panose="020B0503020204020204" pitchFamily="34" charset="-122"/>
                <a:ea typeface="微软雅黑" panose="020B0503020204020204" pitchFamily="34" charset="-122"/>
              </a:rPr>
              <a:t>EIA </a:t>
            </a:r>
            <a:r>
              <a:rPr lang="zh-CN" altLang="en-US" sz="2000" b="1" dirty="0">
                <a:latin typeface="微软雅黑" panose="020B0503020204020204" pitchFamily="34" charset="-122"/>
                <a:ea typeface="微软雅黑" panose="020B0503020204020204" pitchFamily="34" charset="-122"/>
              </a:rPr>
              <a:t>和电信行业协会联合发布了一个用于室内传送数据的无屏蔽双绞线和屏蔽双绞线的标准 </a:t>
            </a:r>
            <a:r>
              <a:rPr lang="en-US" altLang="zh-CN" sz="2000" b="1" dirty="0">
                <a:solidFill>
                  <a:srgbClr val="0000FF"/>
                </a:solidFill>
                <a:latin typeface="微软雅黑" panose="020B0503020204020204" pitchFamily="34" charset="-122"/>
                <a:ea typeface="微软雅黑" panose="020B0503020204020204" pitchFamily="34" charset="-122"/>
              </a:rPr>
              <a:t>EIA/TIA-568</a:t>
            </a:r>
            <a:r>
              <a:rPr lang="zh-CN" altLang="en-US" sz="2000" b="1" dirty="0">
                <a:latin typeface="微软雅黑" panose="020B0503020204020204" pitchFamily="34" charset="-122"/>
                <a:ea typeface="微软雅黑" panose="020B0503020204020204" pitchFamily="34" charset="-122"/>
              </a:rPr>
              <a:t>。</a:t>
            </a:r>
          </a:p>
          <a:p>
            <a:pPr marL="285750" indent="-28575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1995 </a:t>
            </a:r>
            <a:r>
              <a:rPr lang="zh-CN" altLang="en-US" sz="2000" b="1" dirty="0">
                <a:latin typeface="微软雅黑" panose="020B0503020204020204" pitchFamily="34" charset="-122"/>
                <a:ea typeface="微软雅黑" panose="020B0503020204020204" pitchFamily="34" charset="-122"/>
              </a:rPr>
              <a:t>年将布线标准更新为 </a:t>
            </a:r>
            <a:r>
              <a:rPr lang="en-US" altLang="zh-CN" sz="2000" b="1" dirty="0">
                <a:solidFill>
                  <a:srgbClr val="0000FF"/>
                </a:solidFill>
                <a:latin typeface="微软雅黑" panose="020B0503020204020204" pitchFamily="34" charset="-122"/>
                <a:ea typeface="微软雅黑" panose="020B0503020204020204" pitchFamily="34" charset="-122"/>
              </a:rPr>
              <a:t>EIA/TIA-568-A</a:t>
            </a:r>
            <a:r>
              <a:rPr lang="zh-CN" altLang="en-US" sz="2000" b="1" dirty="0">
                <a:latin typeface="微软雅黑" panose="020B0503020204020204" pitchFamily="34" charset="-122"/>
                <a:ea typeface="微软雅黑" panose="020B0503020204020204" pitchFamily="34" charset="-122"/>
              </a:rPr>
              <a:t>。</a:t>
            </a: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此标准规定了 </a:t>
            </a:r>
            <a:r>
              <a:rPr lang="en-US" altLang="zh-CN" sz="2000" b="1" dirty="0">
                <a:solidFill>
                  <a:srgbClr val="0000FF"/>
                </a:solidFill>
                <a:latin typeface="微软雅黑" panose="020B0503020204020204" pitchFamily="34" charset="-122"/>
                <a:ea typeface="微软雅黑" panose="020B0503020204020204" pitchFamily="34" charset="-122"/>
              </a:rPr>
              <a:t>5 </a:t>
            </a:r>
            <a:r>
              <a:rPr lang="zh-CN" altLang="en-US" sz="2000" b="1" dirty="0">
                <a:solidFill>
                  <a:srgbClr val="0000FF"/>
                </a:solidFill>
                <a:latin typeface="微软雅黑" panose="020B0503020204020204" pitchFamily="34" charset="-122"/>
                <a:ea typeface="微软雅黑" panose="020B0503020204020204" pitchFamily="34" charset="-122"/>
              </a:rPr>
              <a:t>个种类的 </a:t>
            </a:r>
            <a:r>
              <a:rPr lang="en-US" altLang="zh-CN" sz="2000" b="1" dirty="0">
                <a:solidFill>
                  <a:srgbClr val="0000FF"/>
                </a:solidFill>
                <a:latin typeface="微软雅黑" panose="020B0503020204020204" pitchFamily="34" charset="-122"/>
                <a:ea typeface="微软雅黑" panose="020B0503020204020204" pitchFamily="34" charset="-122"/>
              </a:rPr>
              <a:t>UTP </a:t>
            </a:r>
            <a:r>
              <a:rPr lang="zh-CN" altLang="en-US" sz="2000" b="1" dirty="0">
                <a:solidFill>
                  <a:srgbClr val="0000FF"/>
                </a:solidFill>
                <a:latin typeface="微软雅黑" panose="020B0503020204020204" pitchFamily="34" charset="-122"/>
                <a:ea typeface="微软雅黑" panose="020B0503020204020204" pitchFamily="34" charset="-122"/>
              </a:rPr>
              <a:t>标准</a:t>
            </a:r>
            <a:r>
              <a:rPr lang="zh-CN" altLang="en-US" sz="2000" b="1" dirty="0">
                <a:latin typeface="微软雅黑" panose="020B0503020204020204" pitchFamily="34" charset="-122"/>
                <a:ea typeface="微软雅黑" panose="020B0503020204020204" pitchFamily="34" charset="-122"/>
              </a:rPr>
              <a:t>（从 </a:t>
            </a:r>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类线到 </a:t>
            </a:r>
            <a:r>
              <a:rPr lang="en-US" altLang="zh-CN" sz="2000" b="1" dirty="0">
                <a:latin typeface="微软雅黑" panose="020B0503020204020204" pitchFamily="34" charset="-122"/>
                <a:ea typeface="微软雅黑" panose="020B0503020204020204" pitchFamily="34" charset="-122"/>
              </a:rPr>
              <a:t>5 </a:t>
            </a:r>
            <a:r>
              <a:rPr lang="zh-CN" altLang="en-US" sz="2000" b="1" dirty="0">
                <a:latin typeface="微软雅黑" panose="020B0503020204020204" pitchFamily="34" charset="-122"/>
                <a:ea typeface="微软雅黑" panose="020B0503020204020204" pitchFamily="34" charset="-122"/>
              </a:rPr>
              <a:t>类线）。</a:t>
            </a:r>
          </a:p>
          <a:p>
            <a:pPr marL="285750" indent="-285750" eaLnBrk="0" hangingPunct="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对传送数据来说，现在最常用的 </a:t>
            </a:r>
            <a:r>
              <a:rPr lang="en-US" altLang="zh-CN" sz="2000" b="1" dirty="0">
                <a:solidFill>
                  <a:srgbClr val="0000FF"/>
                </a:solidFill>
                <a:latin typeface="微软雅黑" panose="020B0503020204020204" pitchFamily="34" charset="-122"/>
                <a:ea typeface="微软雅黑" panose="020B0503020204020204" pitchFamily="34" charset="-122"/>
              </a:rPr>
              <a:t>UTP </a:t>
            </a:r>
            <a:r>
              <a:rPr lang="zh-CN" altLang="en-US" sz="2000" b="1" dirty="0">
                <a:solidFill>
                  <a:srgbClr val="0000FF"/>
                </a:solidFill>
                <a:latin typeface="微软雅黑" panose="020B0503020204020204" pitchFamily="34" charset="-122"/>
                <a:ea typeface="微软雅黑" panose="020B0503020204020204" pitchFamily="34" charset="-122"/>
              </a:rPr>
              <a:t>是</a:t>
            </a:r>
            <a:r>
              <a:rPr lang="en-US" altLang="zh-CN" sz="2000" b="1" dirty="0">
                <a:solidFill>
                  <a:srgbClr val="0000FF"/>
                </a:solidFill>
                <a:latin typeface="微软雅黑" panose="020B0503020204020204" pitchFamily="34" charset="-122"/>
                <a:ea typeface="微软雅黑" panose="020B0503020204020204" pitchFamily="34" charset="-122"/>
              </a:rPr>
              <a:t>5</a:t>
            </a:r>
            <a:r>
              <a:rPr lang="zh-CN" altLang="en-US" sz="2000" b="1" dirty="0">
                <a:solidFill>
                  <a:srgbClr val="0000FF"/>
                </a:solidFill>
                <a:latin typeface="微软雅黑" panose="020B0503020204020204" pitchFamily="34" charset="-122"/>
                <a:ea typeface="微软雅黑" panose="020B0503020204020204" pitchFamily="34" charset="-122"/>
              </a:rPr>
              <a:t>类线（</a:t>
            </a:r>
            <a:r>
              <a:rPr lang="en-US" altLang="zh-CN" sz="2000" b="1" dirty="0">
                <a:solidFill>
                  <a:srgbClr val="0000FF"/>
                </a:solidFill>
                <a:latin typeface="微软雅黑" panose="020B0503020204020204" pitchFamily="34" charset="-122"/>
                <a:ea typeface="微软雅黑" panose="020B0503020204020204" pitchFamily="34" charset="-122"/>
              </a:rPr>
              <a:t>Category 5 </a:t>
            </a:r>
            <a:r>
              <a:rPr lang="zh-CN" altLang="en-US" sz="2000" b="1" dirty="0">
                <a:solidFill>
                  <a:srgbClr val="0000FF"/>
                </a:solidFill>
                <a:latin typeface="微软雅黑" panose="020B0503020204020204" pitchFamily="34" charset="-122"/>
                <a:ea typeface="微软雅黑" panose="020B0503020204020204" pitchFamily="34" charset="-122"/>
              </a:rPr>
              <a:t>或 </a:t>
            </a:r>
            <a:r>
              <a:rPr lang="en-US" altLang="zh-CN" sz="2000" b="1" dirty="0">
                <a:solidFill>
                  <a:srgbClr val="0000FF"/>
                </a:solidFill>
                <a:latin typeface="微软雅黑" panose="020B0503020204020204" pitchFamily="34" charset="-122"/>
                <a:ea typeface="微软雅黑" panose="020B0503020204020204" pitchFamily="34" charset="-122"/>
              </a:rPr>
              <a:t>CAT5</a:t>
            </a:r>
            <a:r>
              <a:rPr lang="zh-CN" altLang="en-US" sz="2000" b="1" dirty="0">
                <a:solidFill>
                  <a:srgbClr val="0000FF"/>
                </a:solidFill>
                <a:latin typeface="微软雅黑" panose="020B0503020204020204" pitchFamily="34" charset="-122"/>
                <a:ea typeface="微软雅黑" panose="020B0503020204020204" pitchFamily="34" charset="-122"/>
              </a:rPr>
              <a:t>）。</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AutoShape 5"/>
          <p:cNvSpPr>
            <a:spLocks noChangeArrowheads="1"/>
          </p:cNvSpPr>
          <p:nvPr/>
        </p:nvSpPr>
        <p:spPr bwMode="auto">
          <a:xfrm>
            <a:off x="556963" y="827143"/>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8" name="Rectangle 6"/>
          <p:cNvSpPr>
            <a:spLocks noChangeArrowheads="1"/>
          </p:cNvSpPr>
          <p:nvPr/>
        </p:nvSpPr>
        <p:spPr bwMode="auto">
          <a:xfrm>
            <a:off x="3848618" y="793932"/>
            <a:ext cx="146546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双绞线标准</a:t>
            </a:r>
          </a:p>
        </p:txBody>
      </p:sp>
      <p:graphicFrame>
        <p:nvGraphicFramePr>
          <p:cNvPr id="9" name="内容占位符 2"/>
          <p:cNvGraphicFramePr/>
          <p:nvPr/>
        </p:nvGraphicFramePr>
        <p:xfrm>
          <a:off x="556963" y="1739020"/>
          <a:ext cx="8048777" cy="2514766"/>
        </p:xfrm>
        <a:graphic>
          <a:graphicData uri="http://schemas.openxmlformats.org/drawingml/2006/table">
            <a:tbl>
              <a:tblPr firstRow="1" firstCol="1">
                <a:effectLst/>
                <a:tableStyleId>{35758FB7-9AC5-4552-8A53-C91805E547FA}</a:tableStyleId>
              </a:tblPr>
              <a:tblGrid>
                <a:gridCol w="1295999">
                  <a:extLst>
                    <a:ext uri="{9D8B030D-6E8A-4147-A177-3AD203B41FA5}">
                      <a16:colId xmlns:a16="http://schemas.microsoft.com/office/drawing/2014/main" xmlns="" val="20000"/>
                    </a:ext>
                  </a:extLst>
                </a:gridCol>
                <a:gridCol w="1093482">
                  <a:extLst>
                    <a:ext uri="{9D8B030D-6E8A-4147-A177-3AD203B41FA5}">
                      <a16:colId xmlns:a16="http://schemas.microsoft.com/office/drawing/2014/main" xmlns="" val="20001"/>
                    </a:ext>
                  </a:extLst>
                </a:gridCol>
                <a:gridCol w="2613108">
                  <a:extLst>
                    <a:ext uri="{9D8B030D-6E8A-4147-A177-3AD203B41FA5}">
                      <a16:colId xmlns:a16="http://schemas.microsoft.com/office/drawing/2014/main" xmlns="" val="20002"/>
                    </a:ext>
                  </a:extLst>
                </a:gridCol>
                <a:gridCol w="3046188">
                  <a:extLst>
                    <a:ext uri="{9D8B030D-6E8A-4147-A177-3AD203B41FA5}">
                      <a16:colId xmlns:a16="http://schemas.microsoft.com/office/drawing/2014/main" xmlns="" val="20003"/>
                    </a:ext>
                  </a:extLst>
                </a:gridCol>
              </a:tblGrid>
              <a:tr h="290948">
                <a:tc>
                  <a:txBody>
                    <a:bodyPr/>
                    <a:lstStyle/>
                    <a:p>
                      <a:pPr algn="ctr">
                        <a:lnSpc>
                          <a:spcPct val="100000"/>
                        </a:lnSpc>
                        <a:spcAft>
                          <a:spcPts val="0"/>
                        </a:spcAft>
                      </a:pPr>
                      <a:r>
                        <a:rPr lang="zh-CN" sz="1400" b="1" dirty="0">
                          <a:effectLst/>
                          <a:latin typeface="微软雅黑" panose="020B0503020204020204" pitchFamily="34" charset="-122"/>
                          <a:ea typeface="微软雅黑" panose="020B0503020204020204" pitchFamily="34" charset="-122"/>
                        </a:rPr>
                        <a:t>绞合线类别</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31490" marR="31490" marT="0" marB="0" anchor="ctr">
                    <a:solidFill>
                      <a:srgbClr val="0000FF"/>
                    </a:solidFill>
                  </a:tcPr>
                </a:tc>
                <a:tc>
                  <a:txBody>
                    <a:bodyPr/>
                    <a:lstStyle/>
                    <a:p>
                      <a:pPr algn="ctr">
                        <a:lnSpc>
                          <a:spcPct val="100000"/>
                        </a:lnSpc>
                        <a:spcAft>
                          <a:spcPts val="0"/>
                        </a:spcAft>
                      </a:pPr>
                      <a:r>
                        <a:rPr lang="zh-CN" sz="1400" b="1" dirty="0">
                          <a:effectLst/>
                          <a:latin typeface="微软雅黑" panose="020B0503020204020204" pitchFamily="34" charset="-122"/>
                          <a:ea typeface="微软雅黑" panose="020B0503020204020204" pitchFamily="34" charset="-122"/>
                        </a:rPr>
                        <a:t>带宽</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31490" marR="31490" marT="0" marB="0" anchor="ctr">
                    <a:solidFill>
                      <a:srgbClr val="0000FF"/>
                    </a:solidFill>
                  </a:tcPr>
                </a:tc>
                <a:tc>
                  <a:txBody>
                    <a:bodyPr/>
                    <a:lstStyle/>
                    <a:p>
                      <a:pPr algn="ctr">
                        <a:lnSpc>
                          <a:spcPct val="100000"/>
                        </a:lnSpc>
                        <a:spcAft>
                          <a:spcPts val="0"/>
                        </a:spcAft>
                      </a:pPr>
                      <a:r>
                        <a:rPr lang="zh-CN" sz="1400" b="1" dirty="0">
                          <a:effectLst/>
                          <a:latin typeface="微软雅黑" panose="020B0503020204020204" pitchFamily="34" charset="-122"/>
                          <a:ea typeface="微软雅黑" panose="020B0503020204020204" pitchFamily="34" charset="-122"/>
                        </a:rPr>
                        <a:t>线缆特点</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31490" marR="31490" marT="0" marB="0" anchor="ctr">
                    <a:solidFill>
                      <a:srgbClr val="0000FF"/>
                    </a:solidFill>
                  </a:tcPr>
                </a:tc>
                <a:tc>
                  <a:txBody>
                    <a:bodyPr/>
                    <a:lstStyle/>
                    <a:p>
                      <a:pPr algn="ctr">
                        <a:lnSpc>
                          <a:spcPct val="100000"/>
                        </a:lnSpc>
                        <a:spcAft>
                          <a:spcPts val="0"/>
                        </a:spcAft>
                      </a:pPr>
                      <a:r>
                        <a:rPr lang="zh-CN" sz="1400" b="1" dirty="0">
                          <a:effectLst/>
                          <a:latin typeface="微软雅黑" panose="020B0503020204020204" pitchFamily="34" charset="-122"/>
                          <a:ea typeface="微软雅黑" panose="020B0503020204020204" pitchFamily="34" charset="-122"/>
                        </a:rPr>
                        <a:t>典型应用</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31490" marR="31490" marT="0" marB="0" anchor="ctr">
                    <a:solidFill>
                      <a:srgbClr val="0000FF"/>
                    </a:solidFill>
                  </a:tcPr>
                </a:tc>
                <a:extLst>
                  <a:ext uri="{0D108BD9-81ED-4DB2-BD59-A6C34878D82A}">
                    <a16:rowId xmlns:a16="http://schemas.microsoft.com/office/drawing/2014/main" xmlns="" val="10000"/>
                  </a:ext>
                </a:extLst>
              </a:tr>
              <a:tr h="484632">
                <a:tc>
                  <a:txBody>
                    <a:bodyPr/>
                    <a:lstStyle/>
                    <a:p>
                      <a:pPr algn="ctr">
                        <a:lnSpc>
                          <a:spcPct val="100000"/>
                        </a:lnSpc>
                        <a:spcAft>
                          <a:spcPts val="0"/>
                        </a:spcAft>
                      </a:pPr>
                      <a:r>
                        <a:rPr lang="en-US" sz="1400" b="1">
                          <a:effectLst/>
                          <a:latin typeface="微软雅黑" panose="020B0503020204020204" pitchFamily="34" charset="-122"/>
                          <a:ea typeface="微软雅黑" panose="020B0503020204020204" pitchFamily="34" charset="-122"/>
                        </a:rPr>
                        <a:t>3</a:t>
                      </a:r>
                      <a:endParaRPr lang="zh-CN" sz="1400" b="1">
                        <a:solidFill>
                          <a:schemeClr val="tx1"/>
                        </a:solidFill>
                        <a:effectLst/>
                        <a:latin typeface="微软雅黑" panose="020B0503020204020204" pitchFamily="34" charset="-122"/>
                        <a:ea typeface="微软雅黑" panose="020B0503020204020204" pitchFamily="34" charset="-122"/>
                      </a:endParaRPr>
                    </a:p>
                  </a:txBody>
                  <a:tcPr marL="31490" marR="31490" marT="0" marB="0" anchor="ctr"/>
                </a:tc>
                <a:tc>
                  <a:txBody>
                    <a:bodyPr/>
                    <a:lstStyle/>
                    <a:p>
                      <a:pPr algn="ctr">
                        <a:lnSpc>
                          <a:spcPct val="100000"/>
                        </a:lnSpc>
                        <a:spcAft>
                          <a:spcPts val="0"/>
                        </a:spcAft>
                      </a:pPr>
                      <a:r>
                        <a:rPr lang="en-US" sz="1400" b="1">
                          <a:effectLst/>
                          <a:latin typeface="微软雅黑" panose="020B0503020204020204" pitchFamily="34" charset="-122"/>
                          <a:ea typeface="微软雅黑" panose="020B0503020204020204" pitchFamily="34" charset="-122"/>
                        </a:rPr>
                        <a:t>16 MHz</a:t>
                      </a:r>
                      <a:endParaRPr lang="zh-CN" sz="1400" b="1">
                        <a:solidFill>
                          <a:schemeClr val="tx1"/>
                        </a:solidFill>
                        <a:effectLst/>
                        <a:latin typeface="微软雅黑" panose="020B0503020204020204" pitchFamily="34" charset="-122"/>
                        <a:ea typeface="微软雅黑" panose="020B0503020204020204" pitchFamily="34" charset="-122"/>
                      </a:endParaRPr>
                    </a:p>
                  </a:txBody>
                  <a:tcPr marL="31490" marR="31490" marT="0" marB="0" anchor="ctr"/>
                </a:tc>
                <a:tc>
                  <a:txBody>
                    <a:bodyPr/>
                    <a:lstStyle/>
                    <a:p>
                      <a:pPr algn="ctr">
                        <a:lnSpc>
                          <a:spcPct val="100000"/>
                        </a:lnSpc>
                        <a:spcAft>
                          <a:spcPts val="0"/>
                        </a:spcAft>
                      </a:pPr>
                      <a:r>
                        <a:rPr lang="en-US" sz="1400" b="1" dirty="0">
                          <a:effectLst/>
                          <a:latin typeface="微软雅黑" panose="020B0503020204020204" pitchFamily="34" charset="-122"/>
                          <a:ea typeface="微软雅黑" panose="020B0503020204020204" pitchFamily="34" charset="-122"/>
                        </a:rPr>
                        <a:t>2 </a:t>
                      </a:r>
                      <a:r>
                        <a:rPr lang="zh-CN" sz="1400" b="1" dirty="0">
                          <a:effectLst/>
                          <a:latin typeface="微软雅黑" panose="020B0503020204020204" pitchFamily="34" charset="-122"/>
                          <a:ea typeface="微软雅黑" panose="020B0503020204020204" pitchFamily="34" charset="-122"/>
                        </a:rPr>
                        <a:t>对</a:t>
                      </a:r>
                      <a:r>
                        <a:rPr lang="en-US" altLang="zh-CN" sz="1400" b="1" dirty="0">
                          <a:effectLst/>
                          <a:latin typeface="微软雅黑" panose="020B0503020204020204" pitchFamily="34" charset="-122"/>
                          <a:ea typeface="微软雅黑" panose="020B0503020204020204" pitchFamily="34" charset="-122"/>
                        </a:rPr>
                        <a:t> </a:t>
                      </a:r>
                      <a:r>
                        <a:rPr lang="en-US" sz="1400" b="1" dirty="0">
                          <a:effectLst/>
                          <a:latin typeface="微软雅黑" panose="020B0503020204020204" pitchFamily="34" charset="-122"/>
                          <a:ea typeface="微软雅黑" panose="020B0503020204020204" pitchFamily="34" charset="-122"/>
                        </a:rPr>
                        <a:t>4 </a:t>
                      </a:r>
                      <a:r>
                        <a:rPr lang="zh-CN" sz="1400" b="1" dirty="0">
                          <a:effectLst/>
                          <a:latin typeface="微软雅黑" panose="020B0503020204020204" pitchFamily="34" charset="-122"/>
                          <a:ea typeface="微软雅黑" panose="020B0503020204020204" pitchFamily="34" charset="-122"/>
                        </a:rPr>
                        <a:t>芯双绞线</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31490" marR="31490" marT="0" marB="0" anchor="ctr"/>
                </a:tc>
                <a:tc>
                  <a:txBody>
                    <a:bodyPr/>
                    <a:lstStyle/>
                    <a:p>
                      <a:pPr algn="ctr">
                        <a:lnSpc>
                          <a:spcPct val="100000"/>
                        </a:lnSpc>
                        <a:spcAft>
                          <a:spcPts val="0"/>
                        </a:spcAft>
                      </a:pPr>
                      <a:r>
                        <a:rPr lang="zh-CN" sz="1400" b="1" dirty="0">
                          <a:effectLst/>
                          <a:latin typeface="微软雅黑" panose="020B0503020204020204" pitchFamily="34" charset="-122"/>
                          <a:ea typeface="微软雅黑" panose="020B0503020204020204" pitchFamily="34" charset="-122"/>
                        </a:rPr>
                        <a:t>模拟电话；曾用于传统以太网</a:t>
                      </a:r>
                      <a:endParaRPr lang="en-US" altLang="zh-CN" sz="1400" b="1" dirty="0">
                        <a:effectLst/>
                        <a:latin typeface="微软雅黑" panose="020B0503020204020204" pitchFamily="34" charset="-122"/>
                        <a:ea typeface="微软雅黑" panose="020B0503020204020204" pitchFamily="34" charset="-122"/>
                      </a:endParaRPr>
                    </a:p>
                    <a:p>
                      <a:pPr algn="ctr">
                        <a:lnSpc>
                          <a:spcPct val="100000"/>
                        </a:lnSpc>
                        <a:spcAft>
                          <a:spcPts val="0"/>
                        </a:spcAft>
                      </a:pPr>
                      <a:r>
                        <a:rPr lang="zh-CN" sz="1400" b="1" dirty="0">
                          <a:effectLst/>
                          <a:latin typeface="微软雅黑" panose="020B0503020204020204" pitchFamily="34" charset="-122"/>
                          <a:ea typeface="微软雅黑" panose="020B0503020204020204" pitchFamily="34" charset="-122"/>
                        </a:rPr>
                        <a:t>（</a:t>
                      </a:r>
                      <a:r>
                        <a:rPr lang="en-US" sz="1400" b="1" dirty="0">
                          <a:effectLst/>
                          <a:latin typeface="微软雅黑" panose="020B0503020204020204" pitchFamily="34" charset="-122"/>
                          <a:ea typeface="微软雅黑" panose="020B0503020204020204" pitchFamily="34" charset="-122"/>
                        </a:rPr>
                        <a:t>10 Mbit/s</a:t>
                      </a:r>
                      <a:r>
                        <a:rPr lang="zh-CN" sz="1400" b="1" dirty="0">
                          <a:effectLst/>
                          <a:latin typeface="微软雅黑" panose="020B0503020204020204" pitchFamily="34" charset="-122"/>
                          <a:ea typeface="微软雅黑" panose="020B0503020204020204" pitchFamily="34" charset="-122"/>
                        </a:rPr>
                        <a:t>）</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31490" marR="31490" marT="0" marB="0" anchor="ctr"/>
                </a:tc>
                <a:extLst>
                  <a:ext uri="{0D108BD9-81ED-4DB2-BD59-A6C34878D82A}">
                    <a16:rowId xmlns:a16="http://schemas.microsoft.com/office/drawing/2014/main" xmlns="" val="10001"/>
                  </a:ext>
                </a:extLst>
              </a:tr>
              <a:tr h="365760">
                <a:tc>
                  <a:txBody>
                    <a:bodyPr/>
                    <a:lstStyle/>
                    <a:p>
                      <a:pPr algn="ctr">
                        <a:lnSpc>
                          <a:spcPct val="100000"/>
                        </a:lnSpc>
                        <a:spcAft>
                          <a:spcPts val="0"/>
                        </a:spcAft>
                      </a:pPr>
                      <a:r>
                        <a:rPr lang="en-US" sz="1400" b="1">
                          <a:effectLst/>
                          <a:latin typeface="微软雅黑" panose="020B0503020204020204" pitchFamily="34" charset="-122"/>
                          <a:ea typeface="微软雅黑" panose="020B0503020204020204" pitchFamily="34" charset="-122"/>
                        </a:rPr>
                        <a:t>4</a:t>
                      </a:r>
                      <a:endParaRPr lang="zh-CN" sz="1400" b="1">
                        <a:solidFill>
                          <a:schemeClr val="tx1"/>
                        </a:solidFill>
                        <a:effectLst/>
                        <a:latin typeface="微软雅黑" panose="020B0503020204020204" pitchFamily="34" charset="-122"/>
                        <a:ea typeface="微软雅黑" panose="020B0503020204020204" pitchFamily="34" charset="-122"/>
                      </a:endParaRPr>
                    </a:p>
                  </a:txBody>
                  <a:tcPr marL="31490" marR="31490" marT="0" marB="0" anchor="ctr"/>
                </a:tc>
                <a:tc>
                  <a:txBody>
                    <a:bodyPr/>
                    <a:lstStyle/>
                    <a:p>
                      <a:pPr algn="ctr">
                        <a:lnSpc>
                          <a:spcPct val="100000"/>
                        </a:lnSpc>
                        <a:spcAft>
                          <a:spcPts val="0"/>
                        </a:spcAft>
                      </a:pPr>
                      <a:r>
                        <a:rPr lang="en-US" sz="1400" b="1">
                          <a:effectLst/>
                          <a:latin typeface="微软雅黑" panose="020B0503020204020204" pitchFamily="34" charset="-122"/>
                          <a:ea typeface="微软雅黑" panose="020B0503020204020204" pitchFamily="34" charset="-122"/>
                        </a:rPr>
                        <a:t>20 MHz</a:t>
                      </a:r>
                      <a:endParaRPr lang="zh-CN" sz="1400" b="1">
                        <a:solidFill>
                          <a:schemeClr val="tx1"/>
                        </a:solidFill>
                        <a:effectLst/>
                        <a:latin typeface="微软雅黑" panose="020B0503020204020204" pitchFamily="34" charset="-122"/>
                        <a:ea typeface="微软雅黑" panose="020B0503020204020204" pitchFamily="34" charset="-122"/>
                      </a:endParaRPr>
                    </a:p>
                  </a:txBody>
                  <a:tcPr marL="31490" marR="31490" marT="0" marB="0" anchor="ctr"/>
                </a:tc>
                <a:tc>
                  <a:txBody>
                    <a:bodyPr/>
                    <a:lstStyle/>
                    <a:p>
                      <a:pPr algn="ctr">
                        <a:lnSpc>
                          <a:spcPct val="100000"/>
                        </a:lnSpc>
                        <a:spcAft>
                          <a:spcPts val="0"/>
                        </a:spcAft>
                      </a:pPr>
                      <a:r>
                        <a:rPr lang="en-US" sz="1400" b="1" dirty="0">
                          <a:effectLst/>
                          <a:latin typeface="微软雅黑" panose="020B0503020204020204" pitchFamily="34" charset="-122"/>
                          <a:ea typeface="微软雅黑" panose="020B0503020204020204" pitchFamily="34" charset="-122"/>
                        </a:rPr>
                        <a:t>4 </a:t>
                      </a:r>
                      <a:r>
                        <a:rPr lang="zh-CN" sz="1400" b="1" dirty="0">
                          <a:effectLst/>
                          <a:latin typeface="微软雅黑" panose="020B0503020204020204" pitchFamily="34" charset="-122"/>
                          <a:ea typeface="微软雅黑" panose="020B0503020204020204" pitchFamily="34" charset="-122"/>
                        </a:rPr>
                        <a:t>对</a:t>
                      </a:r>
                      <a:r>
                        <a:rPr lang="en-US" altLang="zh-CN" sz="1400" b="1" dirty="0">
                          <a:effectLst/>
                          <a:latin typeface="微软雅黑" panose="020B0503020204020204" pitchFamily="34" charset="-122"/>
                          <a:ea typeface="微软雅黑" panose="020B0503020204020204" pitchFamily="34" charset="-122"/>
                        </a:rPr>
                        <a:t> </a:t>
                      </a:r>
                      <a:r>
                        <a:rPr lang="en-US" sz="1400" b="1" dirty="0">
                          <a:effectLst/>
                          <a:latin typeface="微软雅黑" panose="020B0503020204020204" pitchFamily="34" charset="-122"/>
                          <a:ea typeface="微软雅黑" panose="020B0503020204020204" pitchFamily="34" charset="-122"/>
                        </a:rPr>
                        <a:t>8 </a:t>
                      </a:r>
                      <a:r>
                        <a:rPr lang="zh-CN" sz="1400" b="1" dirty="0">
                          <a:effectLst/>
                          <a:latin typeface="微软雅黑" panose="020B0503020204020204" pitchFamily="34" charset="-122"/>
                          <a:ea typeface="微软雅黑" panose="020B0503020204020204" pitchFamily="34" charset="-122"/>
                        </a:rPr>
                        <a:t>芯双绞线</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31490" marR="31490" marT="0" marB="0" anchor="ctr"/>
                </a:tc>
                <a:tc>
                  <a:txBody>
                    <a:bodyPr/>
                    <a:lstStyle/>
                    <a:p>
                      <a:pPr algn="ctr">
                        <a:lnSpc>
                          <a:spcPct val="100000"/>
                        </a:lnSpc>
                        <a:spcAft>
                          <a:spcPts val="0"/>
                        </a:spcAft>
                      </a:pPr>
                      <a:r>
                        <a:rPr lang="zh-CN" sz="1400" b="1">
                          <a:effectLst/>
                          <a:latin typeface="微软雅黑" panose="020B0503020204020204" pitchFamily="34" charset="-122"/>
                          <a:ea typeface="微软雅黑" panose="020B0503020204020204" pitchFamily="34" charset="-122"/>
                        </a:rPr>
                        <a:t>曾用于令牌局域网</a:t>
                      </a:r>
                      <a:endParaRPr lang="zh-CN" sz="1400" b="1">
                        <a:solidFill>
                          <a:schemeClr val="tx1"/>
                        </a:solidFill>
                        <a:effectLst/>
                        <a:latin typeface="微软雅黑" panose="020B0503020204020204" pitchFamily="34" charset="-122"/>
                        <a:ea typeface="微软雅黑" panose="020B0503020204020204" pitchFamily="34" charset="-122"/>
                      </a:endParaRPr>
                    </a:p>
                  </a:txBody>
                  <a:tcPr marL="31490" marR="31490" marT="0" marB="0" anchor="ctr"/>
                </a:tc>
                <a:extLst>
                  <a:ext uri="{0D108BD9-81ED-4DB2-BD59-A6C34878D82A}">
                    <a16:rowId xmlns:a16="http://schemas.microsoft.com/office/drawing/2014/main" xmlns="" val="10002"/>
                  </a:ext>
                </a:extLst>
              </a:tr>
              <a:tr h="365760">
                <a:tc>
                  <a:txBody>
                    <a:bodyPr/>
                    <a:lstStyle/>
                    <a:p>
                      <a:pPr algn="ctr">
                        <a:lnSpc>
                          <a:spcPct val="100000"/>
                        </a:lnSpc>
                        <a:spcAft>
                          <a:spcPts val="0"/>
                        </a:spcAft>
                      </a:pPr>
                      <a:r>
                        <a:rPr lang="en-US" sz="1400" b="1">
                          <a:effectLst/>
                          <a:latin typeface="微软雅黑" panose="020B0503020204020204" pitchFamily="34" charset="-122"/>
                          <a:ea typeface="微软雅黑" panose="020B0503020204020204" pitchFamily="34" charset="-122"/>
                        </a:rPr>
                        <a:t>5</a:t>
                      </a:r>
                      <a:endParaRPr lang="zh-CN" sz="1400" b="1">
                        <a:solidFill>
                          <a:schemeClr val="tx1"/>
                        </a:solidFill>
                        <a:effectLst/>
                        <a:latin typeface="微软雅黑" panose="020B0503020204020204" pitchFamily="34" charset="-122"/>
                        <a:ea typeface="微软雅黑" panose="020B0503020204020204" pitchFamily="34" charset="-122"/>
                      </a:endParaRPr>
                    </a:p>
                  </a:txBody>
                  <a:tcPr marL="31490" marR="31490" marT="0" marB="0" anchor="ctr"/>
                </a:tc>
                <a:tc>
                  <a:txBody>
                    <a:bodyPr/>
                    <a:lstStyle/>
                    <a:p>
                      <a:pPr algn="ctr">
                        <a:lnSpc>
                          <a:spcPct val="100000"/>
                        </a:lnSpc>
                        <a:spcAft>
                          <a:spcPts val="0"/>
                        </a:spcAft>
                      </a:pPr>
                      <a:r>
                        <a:rPr lang="en-US" sz="1400" b="1">
                          <a:effectLst/>
                          <a:latin typeface="微软雅黑" panose="020B0503020204020204" pitchFamily="34" charset="-122"/>
                          <a:ea typeface="微软雅黑" panose="020B0503020204020204" pitchFamily="34" charset="-122"/>
                        </a:rPr>
                        <a:t>100 MHz</a:t>
                      </a:r>
                      <a:endParaRPr lang="zh-CN" sz="1400" b="1">
                        <a:solidFill>
                          <a:schemeClr val="tx1"/>
                        </a:solidFill>
                        <a:effectLst/>
                        <a:latin typeface="微软雅黑" panose="020B0503020204020204" pitchFamily="34" charset="-122"/>
                        <a:ea typeface="微软雅黑" panose="020B0503020204020204" pitchFamily="34" charset="-122"/>
                      </a:endParaRPr>
                    </a:p>
                  </a:txBody>
                  <a:tcPr marL="31490" marR="31490" marT="0" marB="0" anchor="ctr"/>
                </a:tc>
                <a:tc>
                  <a:txBody>
                    <a:bodyPr/>
                    <a:lstStyle/>
                    <a:p>
                      <a:pPr algn="ctr">
                        <a:lnSpc>
                          <a:spcPct val="100000"/>
                        </a:lnSpc>
                        <a:spcAft>
                          <a:spcPts val="0"/>
                        </a:spcAft>
                      </a:pPr>
                      <a:r>
                        <a:rPr lang="zh-CN" sz="1400" b="1" dirty="0">
                          <a:effectLst/>
                          <a:latin typeface="微软雅黑" panose="020B0503020204020204" pitchFamily="34" charset="-122"/>
                          <a:ea typeface="微软雅黑" panose="020B0503020204020204" pitchFamily="34" charset="-122"/>
                        </a:rPr>
                        <a:t>与</a:t>
                      </a:r>
                      <a:r>
                        <a:rPr lang="en-US" altLang="zh-CN" sz="1400" b="1" dirty="0">
                          <a:effectLst/>
                          <a:latin typeface="微软雅黑" panose="020B0503020204020204" pitchFamily="34" charset="-122"/>
                          <a:ea typeface="微软雅黑" panose="020B0503020204020204" pitchFamily="34" charset="-122"/>
                        </a:rPr>
                        <a:t> </a:t>
                      </a:r>
                      <a:r>
                        <a:rPr lang="en-US" sz="1400" b="1" dirty="0">
                          <a:effectLst/>
                          <a:latin typeface="微软雅黑" panose="020B0503020204020204" pitchFamily="34" charset="-122"/>
                          <a:ea typeface="微软雅黑" panose="020B0503020204020204" pitchFamily="34" charset="-122"/>
                        </a:rPr>
                        <a:t>4 </a:t>
                      </a:r>
                      <a:r>
                        <a:rPr lang="zh-CN" sz="1400" b="1" dirty="0">
                          <a:effectLst/>
                          <a:latin typeface="微软雅黑" panose="020B0503020204020204" pitchFamily="34" charset="-122"/>
                          <a:ea typeface="微软雅黑" panose="020B0503020204020204" pitchFamily="34" charset="-122"/>
                        </a:rPr>
                        <a:t>类相比增加了绞合度</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31490" marR="31490" marT="0" marB="0" anchor="ctr"/>
                </a:tc>
                <a:tc>
                  <a:txBody>
                    <a:bodyPr/>
                    <a:lstStyle/>
                    <a:p>
                      <a:pPr algn="ctr">
                        <a:lnSpc>
                          <a:spcPct val="100000"/>
                        </a:lnSpc>
                        <a:spcAft>
                          <a:spcPts val="0"/>
                        </a:spcAft>
                      </a:pPr>
                      <a:r>
                        <a:rPr lang="zh-CN" sz="1400" b="1" dirty="0">
                          <a:effectLst/>
                          <a:latin typeface="微软雅黑" panose="020B0503020204020204" pitchFamily="34" charset="-122"/>
                          <a:ea typeface="微软雅黑" panose="020B0503020204020204" pitchFamily="34" charset="-122"/>
                        </a:rPr>
                        <a:t>传输速率不超过</a:t>
                      </a:r>
                      <a:r>
                        <a:rPr lang="en-US" sz="1400" b="1" dirty="0">
                          <a:effectLst/>
                          <a:latin typeface="微软雅黑" panose="020B0503020204020204" pitchFamily="34" charset="-122"/>
                          <a:ea typeface="微软雅黑" panose="020B0503020204020204" pitchFamily="34" charset="-122"/>
                        </a:rPr>
                        <a:t>100 Mbit/s </a:t>
                      </a:r>
                      <a:r>
                        <a:rPr lang="zh-CN" sz="1400" b="1" dirty="0">
                          <a:effectLst/>
                          <a:latin typeface="微软雅黑" panose="020B0503020204020204" pitchFamily="34" charset="-122"/>
                          <a:ea typeface="微软雅黑" panose="020B0503020204020204" pitchFamily="34" charset="-122"/>
                        </a:rPr>
                        <a:t>的应用</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31490" marR="31490" marT="0" marB="0" anchor="ctr"/>
                </a:tc>
                <a:extLst>
                  <a:ext uri="{0D108BD9-81ED-4DB2-BD59-A6C34878D82A}">
                    <a16:rowId xmlns:a16="http://schemas.microsoft.com/office/drawing/2014/main" xmlns="" val="10003"/>
                  </a:ext>
                </a:extLst>
              </a:tr>
              <a:tr h="347472">
                <a:tc>
                  <a:txBody>
                    <a:bodyPr/>
                    <a:lstStyle/>
                    <a:p>
                      <a:pPr algn="ctr">
                        <a:lnSpc>
                          <a:spcPct val="100000"/>
                        </a:lnSpc>
                        <a:spcAft>
                          <a:spcPts val="0"/>
                        </a:spcAft>
                      </a:pPr>
                      <a:r>
                        <a:rPr lang="en-US" sz="1400" b="1" dirty="0">
                          <a:effectLst/>
                          <a:latin typeface="微软雅黑" panose="020B0503020204020204" pitchFamily="34" charset="-122"/>
                          <a:ea typeface="微软雅黑" panose="020B0503020204020204" pitchFamily="34" charset="-122"/>
                        </a:rPr>
                        <a:t>5E </a:t>
                      </a:r>
                      <a:r>
                        <a:rPr lang="en-US" altLang="zh-CN" sz="1400" b="1" dirty="0">
                          <a:effectLst/>
                          <a:latin typeface="微软雅黑" panose="020B0503020204020204" pitchFamily="34" charset="-122"/>
                          <a:ea typeface="微软雅黑" panose="020B0503020204020204" pitchFamily="34" charset="-122"/>
                        </a:rPr>
                        <a:t>(</a:t>
                      </a:r>
                      <a:r>
                        <a:rPr lang="zh-CN" sz="1400" b="1" dirty="0">
                          <a:effectLst/>
                          <a:latin typeface="微软雅黑" panose="020B0503020204020204" pitchFamily="34" charset="-122"/>
                          <a:ea typeface="微软雅黑" panose="020B0503020204020204" pitchFamily="34" charset="-122"/>
                        </a:rPr>
                        <a:t>超</a:t>
                      </a:r>
                      <a:r>
                        <a:rPr lang="en-US" sz="1400" b="1" dirty="0">
                          <a:effectLst/>
                          <a:latin typeface="微软雅黑" panose="020B0503020204020204" pitchFamily="34" charset="-122"/>
                          <a:ea typeface="微软雅黑" panose="020B0503020204020204" pitchFamily="34" charset="-122"/>
                        </a:rPr>
                        <a:t>5</a:t>
                      </a:r>
                      <a:r>
                        <a:rPr lang="zh-CN" sz="1400" b="1" dirty="0">
                          <a:effectLst/>
                          <a:latin typeface="微软雅黑" panose="020B0503020204020204" pitchFamily="34" charset="-122"/>
                          <a:ea typeface="微软雅黑" panose="020B0503020204020204" pitchFamily="34" charset="-122"/>
                        </a:rPr>
                        <a:t>类</a:t>
                      </a:r>
                      <a:r>
                        <a:rPr lang="en-US" altLang="zh-CN" sz="1400" b="1" dirty="0">
                          <a:effectLst/>
                          <a:latin typeface="微软雅黑" panose="020B0503020204020204" pitchFamily="34" charset="-122"/>
                          <a:ea typeface="微软雅黑" panose="020B0503020204020204" pitchFamily="34" charset="-122"/>
                        </a:rPr>
                        <a:t>)</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31490" marR="31490" marT="0" marB="0" anchor="ctr"/>
                </a:tc>
                <a:tc>
                  <a:txBody>
                    <a:bodyPr/>
                    <a:lstStyle/>
                    <a:p>
                      <a:pPr algn="ctr">
                        <a:lnSpc>
                          <a:spcPct val="100000"/>
                        </a:lnSpc>
                        <a:spcAft>
                          <a:spcPts val="0"/>
                        </a:spcAft>
                      </a:pPr>
                      <a:r>
                        <a:rPr lang="en-US" sz="1400" b="1">
                          <a:effectLst/>
                          <a:latin typeface="微软雅黑" panose="020B0503020204020204" pitchFamily="34" charset="-122"/>
                          <a:ea typeface="微软雅黑" panose="020B0503020204020204" pitchFamily="34" charset="-122"/>
                        </a:rPr>
                        <a:t>125 MHz</a:t>
                      </a:r>
                      <a:endParaRPr lang="zh-CN" sz="1400" b="1">
                        <a:solidFill>
                          <a:schemeClr val="tx1"/>
                        </a:solidFill>
                        <a:effectLst/>
                        <a:latin typeface="微软雅黑" panose="020B0503020204020204" pitchFamily="34" charset="-122"/>
                        <a:ea typeface="微软雅黑" panose="020B0503020204020204" pitchFamily="34" charset="-122"/>
                      </a:endParaRPr>
                    </a:p>
                  </a:txBody>
                  <a:tcPr marL="31490" marR="31490" marT="0" marB="0" anchor="ctr"/>
                </a:tc>
                <a:tc>
                  <a:txBody>
                    <a:bodyPr/>
                    <a:lstStyle/>
                    <a:p>
                      <a:pPr algn="ctr">
                        <a:lnSpc>
                          <a:spcPct val="100000"/>
                        </a:lnSpc>
                        <a:spcAft>
                          <a:spcPts val="0"/>
                        </a:spcAft>
                      </a:pPr>
                      <a:r>
                        <a:rPr lang="zh-CN" sz="1400" b="1" dirty="0">
                          <a:effectLst/>
                          <a:latin typeface="微软雅黑" panose="020B0503020204020204" pitchFamily="34" charset="-122"/>
                          <a:ea typeface="微软雅黑" panose="020B0503020204020204" pitchFamily="34" charset="-122"/>
                        </a:rPr>
                        <a:t>与</a:t>
                      </a:r>
                      <a:r>
                        <a:rPr lang="en-US" altLang="zh-CN" sz="1400" b="1" dirty="0">
                          <a:effectLst/>
                          <a:latin typeface="微软雅黑" panose="020B0503020204020204" pitchFamily="34" charset="-122"/>
                          <a:ea typeface="微软雅黑" panose="020B0503020204020204" pitchFamily="34" charset="-122"/>
                        </a:rPr>
                        <a:t> </a:t>
                      </a:r>
                      <a:r>
                        <a:rPr lang="en-US" sz="1400" b="1" dirty="0">
                          <a:effectLst/>
                          <a:latin typeface="微软雅黑" panose="020B0503020204020204" pitchFamily="34" charset="-122"/>
                          <a:ea typeface="微软雅黑" panose="020B0503020204020204" pitchFamily="34" charset="-122"/>
                        </a:rPr>
                        <a:t>5 </a:t>
                      </a:r>
                      <a:r>
                        <a:rPr lang="zh-CN" sz="1400" b="1" dirty="0">
                          <a:effectLst/>
                          <a:latin typeface="微软雅黑" panose="020B0503020204020204" pitchFamily="34" charset="-122"/>
                          <a:ea typeface="微软雅黑" panose="020B0503020204020204" pitchFamily="34" charset="-122"/>
                        </a:rPr>
                        <a:t>类相比衰减更小</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31490" marR="31490" marT="0" marB="0" anchor="ctr"/>
                </a:tc>
                <a:tc>
                  <a:txBody>
                    <a:bodyPr/>
                    <a:lstStyle/>
                    <a:p>
                      <a:pPr algn="ctr">
                        <a:lnSpc>
                          <a:spcPct val="100000"/>
                        </a:lnSpc>
                        <a:spcAft>
                          <a:spcPts val="0"/>
                        </a:spcAft>
                      </a:pPr>
                      <a:r>
                        <a:rPr lang="zh-CN" sz="1400" b="1" dirty="0">
                          <a:effectLst/>
                          <a:latin typeface="微软雅黑" panose="020B0503020204020204" pitchFamily="34" charset="-122"/>
                          <a:ea typeface="微软雅黑" panose="020B0503020204020204" pitchFamily="34" charset="-122"/>
                        </a:rPr>
                        <a:t>传输速率不超过</a:t>
                      </a:r>
                      <a:r>
                        <a:rPr lang="en-US" altLang="zh-CN" sz="1400" b="1" dirty="0">
                          <a:effectLst/>
                          <a:latin typeface="微软雅黑" panose="020B0503020204020204" pitchFamily="34" charset="-122"/>
                          <a:ea typeface="微软雅黑" panose="020B0503020204020204" pitchFamily="34" charset="-122"/>
                        </a:rPr>
                        <a:t> </a:t>
                      </a:r>
                      <a:r>
                        <a:rPr lang="en-US" sz="1400" b="1" dirty="0">
                          <a:effectLst/>
                          <a:latin typeface="微软雅黑" panose="020B0503020204020204" pitchFamily="34" charset="-122"/>
                          <a:ea typeface="微软雅黑" panose="020B0503020204020204" pitchFamily="34" charset="-122"/>
                        </a:rPr>
                        <a:t>1 </a:t>
                      </a:r>
                      <a:r>
                        <a:rPr lang="en-US" sz="1400" b="1" dirty="0" err="1">
                          <a:effectLst/>
                          <a:latin typeface="微软雅黑" panose="020B0503020204020204" pitchFamily="34" charset="-122"/>
                          <a:ea typeface="微软雅黑" panose="020B0503020204020204" pitchFamily="34" charset="-122"/>
                        </a:rPr>
                        <a:t>Gbit</a:t>
                      </a:r>
                      <a:r>
                        <a:rPr lang="en-US" sz="1400" b="1" dirty="0">
                          <a:effectLst/>
                          <a:latin typeface="微软雅黑" panose="020B0503020204020204" pitchFamily="34" charset="-122"/>
                          <a:ea typeface="微软雅黑" panose="020B0503020204020204" pitchFamily="34" charset="-122"/>
                        </a:rPr>
                        <a:t>/s </a:t>
                      </a:r>
                      <a:r>
                        <a:rPr lang="zh-CN" sz="1400" b="1" dirty="0">
                          <a:effectLst/>
                          <a:latin typeface="微软雅黑" panose="020B0503020204020204" pitchFamily="34" charset="-122"/>
                          <a:ea typeface="微软雅黑" panose="020B0503020204020204" pitchFamily="34" charset="-122"/>
                        </a:rPr>
                        <a:t>的应用</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31490" marR="31490" marT="0" marB="0" anchor="ctr"/>
                </a:tc>
                <a:extLst>
                  <a:ext uri="{0D108BD9-81ED-4DB2-BD59-A6C34878D82A}">
                    <a16:rowId xmlns:a16="http://schemas.microsoft.com/office/drawing/2014/main" xmlns="" val="10004"/>
                  </a:ext>
                </a:extLst>
              </a:tr>
              <a:tr h="347472">
                <a:tc>
                  <a:txBody>
                    <a:bodyPr/>
                    <a:lstStyle/>
                    <a:p>
                      <a:pPr algn="ctr">
                        <a:lnSpc>
                          <a:spcPct val="100000"/>
                        </a:lnSpc>
                        <a:spcAft>
                          <a:spcPts val="0"/>
                        </a:spcAft>
                      </a:pPr>
                      <a:r>
                        <a:rPr lang="en-US" sz="1400" b="1">
                          <a:effectLst/>
                          <a:latin typeface="微软雅黑" panose="020B0503020204020204" pitchFamily="34" charset="-122"/>
                          <a:ea typeface="微软雅黑" panose="020B0503020204020204" pitchFamily="34" charset="-122"/>
                        </a:rPr>
                        <a:t>6</a:t>
                      </a:r>
                      <a:endParaRPr lang="zh-CN" sz="1400" b="1">
                        <a:solidFill>
                          <a:schemeClr val="tx1"/>
                        </a:solidFill>
                        <a:effectLst/>
                        <a:latin typeface="微软雅黑" panose="020B0503020204020204" pitchFamily="34" charset="-122"/>
                        <a:ea typeface="微软雅黑" panose="020B0503020204020204" pitchFamily="34" charset="-122"/>
                      </a:endParaRPr>
                    </a:p>
                  </a:txBody>
                  <a:tcPr marL="31490" marR="31490" marT="0" marB="0" anchor="ctr"/>
                </a:tc>
                <a:tc>
                  <a:txBody>
                    <a:bodyPr/>
                    <a:lstStyle/>
                    <a:p>
                      <a:pPr algn="ctr">
                        <a:lnSpc>
                          <a:spcPct val="100000"/>
                        </a:lnSpc>
                        <a:spcAft>
                          <a:spcPts val="0"/>
                        </a:spcAft>
                      </a:pPr>
                      <a:r>
                        <a:rPr lang="en-US" sz="1400" b="1">
                          <a:effectLst/>
                          <a:latin typeface="微软雅黑" panose="020B0503020204020204" pitchFamily="34" charset="-122"/>
                          <a:ea typeface="微软雅黑" panose="020B0503020204020204" pitchFamily="34" charset="-122"/>
                        </a:rPr>
                        <a:t>250 MHz</a:t>
                      </a:r>
                      <a:endParaRPr lang="zh-CN" sz="1400" b="1">
                        <a:solidFill>
                          <a:schemeClr val="tx1"/>
                        </a:solidFill>
                        <a:effectLst/>
                        <a:latin typeface="微软雅黑" panose="020B0503020204020204" pitchFamily="34" charset="-122"/>
                        <a:ea typeface="微软雅黑" panose="020B0503020204020204" pitchFamily="34" charset="-122"/>
                      </a:endParaRPr>
                    </a:p>
                  </a:txBody>
                  <a:tcPr marL="31490" marR="31490" marT="0" marB="0" anchor="ctr"/>
                </a:tc>
                <a:tc>
                  <a:txBody>
                    <a:bodyPr/>
                    <a:lstStyle/>
                    <a:p>
                      <a:pPr algn="ctr">
                        <a:lnSpc>
                          <a:spcPct val="100000"/>
                        </a:lnSpc>
                        <a:spcAft>
                          <a:spcPts val="0"/>
                        </a:spcAft>
                      </a:pPr>
                      <a:r>
                        <a:rPr lang="zh-CN" sz="1400" b="1" dirty="0">
                          <a:effectLst/>
                          <a:latin typeface="微软雅黑" panose="020B0503020204020204" pitchFamily="34" charset="-122"/>
                          <a:ea typeface="微软雅黑" panose="020B0503020204020204" pitchFamily="34" charset="-122"/>
                        </a:rPr>
                        <a:t>与</a:t>
                      </a:r>
                      <a:r>
                        <a:rPr lang="en-US" altLang="zh-CN" sz="1400" b="1" dirty="0">
                          <a:effectLst/>
                          <a:latin typeface="微软雅黑" panose="020B0503020204020204" pitchFamily="34" charset="-122"/>
                          <a:ea typeface="微软雅黑" panose="020B0503020204020204" pitchFamily="34" charset="-122"/>
                        </a:rPr>
                        <a:t> </a:t>
                      </a:r>
                      <a:r>
                        <a:rPr lang="en-US" sz="1400" b="1" dirty="0">
                          <a:effectLst/>
                          <a:latin typeface="微软雅黑" panose="020B0503020204020204" pitchFamily="34" charset="-122"/>
                          <a:ea typeface="微软雅黑" panose="020B0503020204020204" pitchFamily="34" charset="-122"/>
                        </a:rPr>
                        <a:t>5 </a:t>
                      </a:r>
                      <a:r>
                        <a:rPr lang="zh-CN" sz="1400" b="1" dirty="0">
                          <a:effectLst/>
                          <a:latin typeface="微软雅黑" panose="020B0503020204020204" pitchFamily="34" charset="-122"/>
                          <a:ea typeface="微软雅黑" panose="020B0503020204020204" pitchFamily="34" charset="-122"/>
                        </a:rPr>
                        <a:t>类相比改善了串扰等性能</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31490" marR="31490" marT="0" marB="0" anchor="ctr"/>
                </a:tc>
                <a:tc>
                  <a:txBody>
                    <a:bodyPr/>
                    <a:lstStyle/>
                    <a:p>
                      <a:pPr algn="ctr">
                        <a:lnSpc>
                          <a:spcPct val="100000"/>
                        </a:lnSpc>
                        <a:spcAft>
                          <a:spcPts val="0"/>
                        </a:spcAft>
                      </a:pPr>
                      <a:r>
                        <a:rPr lang="zh-CN" sz="1400" b="1" dirty="0">
                          <a:effectLst/>
                          <a:latin typeface="微软雅黑" panose="020B0503020204020204" pitchFamily="34" charset="-122"/>
                          <a:ea typeface="微软雅黑" panose="020B0503020204020204" pitchFamily="34" charset="-122"/>
                        </a:rPr>
                        <a:t>传输速率高于</a:t>
                      </a:r>
                      <a:r>
                        <a:rPr lang="en-US" altLang="zh-CN" sz="1400" b="1" dirty="0">
                          <a:effectLst/>
                          <a:latin typeface="微软雅黑" panose="020B0503020204020204" pitchFamily="34" charset="-122"/>
                          <a:ea typeface="微软雅黑" panose="020B0503020204020204" pitchFamily="34" charset="-122"/>
                        </a:rPr>
                        <a:t> </a:t>
                      </a:r>
                      <a:r>
                        <a:rPr lang="en-US" sz="1400" b="1" dirty="0">
                          <a:effectLst/>
                          <a:latin typeface="微软雅黑" panose="020B0503020204020204" pitchFamily="34" charset="-122"/>
                          <a:ea typeface="微软雅黑" panose="020B0503020204020204" pitchFamily="34" charset="-122"/>
                        </a:rPr>
                        <a:t>1 </a:t>
                      </a:r>
                      <a:r>
                        <a:rPr lang="en-US" sz="1400" b="1" dirty="0" err="1">
                          <a:effectLst/>
                          <a:latin typeface="微软雅黑" panose="020B0503020204020204" pitchFamily="34" charset="-122"/>
                          <a:ea typeface="微软雅黑" panose="020B0503020204020204" pitchFamily="34" charset="-122"/>
                        </a:rPr>
                        <a:t>Gbit</a:t>
                      </a:r>
                      <a:r>
                        <a:rPr lang="en-US" sz="1400" b="1" dirty="0">
                          <a:effectLst/>
                          <a:latin typeface="微软雅黑" panose="020B0503020204020204" pitchFamily="34" charset="-122"/>
                          <a:ea typeface="微软雅黑" panose="020B0503020204020204" pitchFamily="34" charset="-122"/>
                        </a:rPr>
                        <a:t>/s </a:t>
                      </a:r>
                      <a:r>
                        <a:rPr lang="zh-CN" sz="1400" b="1" dirty="0">
                          <a:effectLst/>
                          <a:latin typeface="微软雅黑" panose="020B0503020204020204" pitchFamily="34" charset="-122"/>
                          <a:ea typeface="微软雅黑" panose="020B0503020204020204" pitchFamily="34" charset="-122"/>
                        </a:rPr>
                        <a:t>的应用</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31490" marR="31490" marT="0" marB="0" anchor="ctr"/>
                </a:tc>
                <a:extLst>
                  <a:ext uri="{0D108BD9-81ED-4DB2-BD59-A6C34878D82A}">
                    <a16:rowId xmlns:a16="http://schemas.microsoft.com/office/drawing/2014/main" xmlns="" val="10005"/>
                  </a:ext>
                </a:extLst>
              </a:tr>
              <a:tr h="312722">
                <a:tc>
                  <a:txBody>
                    <a:bodyPr/>
                    <a:lstStyle/>
                    <a:p>
                      <a:pPr algn="ctr">
                        <a:lnSpc>
                          <a:spcPct val="100000"/>
                        </a:lnSpc>
                        <a:spcAft>
                          <a:spcPts val="0"/>
                        </a:spcAft>
                      </a:pPr>
                      <a:r>
                        <a:rPr lang="en-US" sz="1400" b="1" dirty="0">
                          <a:effectLst/>
                          <a:latin typeface="微软雅黑" panose="020B0503020204020204" pitchFamily="34" charset="-122"/>
                          <a:ea typeface="微软雅黑" panose="020B0503020204020204" pitchFamily="34" charset="-122"/>
                        </a:rPr>
                        <a:t>7</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31490" marR="31490" marT="0" marB="0" anchor="ctr"/>
                </a:tc>
                <a:tc>
                  <a:txBody>
                    <a:bodyPr/>
                    <a:lstStyle/>
                    <a:p>
                      <a:pPr algn="ctr">
                        <a:lnSpc>
                          <a:spcPct val="100000"/>
                        </a:lnSpc>
                        <a:spcAft>
                          <a:spcPts val="0"/>
                        </a:spcAft>
                      </a:pPr>
                      <a:r>
                        <a:rPr lang="en-US" sz="1400" b="1">
                          <a:effectLst/>
                          <a:latin typeface="微软雅黑" panose="020B0503020204020204" pitchFamily="34" charset="-122"/>
                          <a:ea typeface="微软雅黑" panose="020B0503020204020204" pitchFamily="34" charset="-122"/>
                        </a:rPr>
                        <a:t>600 MHz</a:t>
                      </a:r>
                      <a:endParaRPr lang="zh-CN" sz="1400" b="1">
                        <a:solidFill>
                          <a:schemeClr val="tx1"/>
                        </a:solidFill>
                        <a:effectLst/>
                        <a:latin typeface="微软雅黑" panose="020B0503020204020204" pitchFamily="34" charset="-122"/>
                        <a:ea typeface="微软雅黑" panose="020B0503020204020204" pitchFamily="34" charset="-122"/>
                      </a:endParaRPr>
                    </a:p>
                  </a:txBody>
                  <a:tcPr marL="31490" marR="31490" marT="0" marB="0" anchor="ctr"/>
                </a:tc>
                <a:tc>
                  <a:txBody>
                    <a:bodyPr/>
                    <a:lstStyle/>
                    <a:p>
                      <a:pPr algn="ctr">
                        <a:lnSpc>
                          <a:spcPct val="100000"/>
                        </a:lnSpc>
                        <a:spcAft>
                          <a:spcPts val="0"/>
                        </a:spcAft>
                      </a:pPr>
                      <a:r>
                        <a:rPr lang="zh-CN" sz="1400" b="1">
                          <a:effectLst/>
                          <a:latin typeface="微软雅黑" panose="020B0503020204020204" pitchFamily="34" charset="-122"/>
                          <a:ea typeface="微软雅黑" panose="020B0503020204020204" pitchFamily="34" charset="-122"/>
                        </a:rPr>
                        <a:t>使用屏蔽双绞线</a:t>
                      </a:r>
                      <a:endParaRPr lang="zh-CN" sz="1400" b="1">
                        <a:solidFill>
                          <a:schemeClr val="tx1"/>
                        </a:solidFill>
                        <a:effectLst/>
                        <a:latin typeface="微软雅黑" panose="020B0503020204020204" pitchFamily="34" charset="-122"/>
                        <a:ea typeface="微软雅黑" panose="020B0503020204020204" pitchFamily="34" charset="-122"/>
                      </a:endParaRPr>
                    </a:p>
                  </a:txBody>
                  <a:tcPr marL="31490" marR="31490" marT="0" marB="0" anchor="ctr"/>
                </a:tc>
                <a:tc>
                  <a:txBody>
                    <a:bodyPr/>
                    <a:lstStyle/>
                    <a:p>
                      <a:pPr algn="ctr">
                        <a:lnSpc>
                          <a:spcPct val="100000"/>
                        </a:lnSpc>
                        <a:spcAft>
                          <a:spcPts val="0"/>
                        </a:spcAft>
                      </a:pPr>
                      <a:r>
                        <a:rPr lang="zh-CN" sz="1400" b="1" dirty="0">
                          <a:effectLst/>
                          <a:latin typeface="微软雅黑" panose="020B0503020204020204" pitchFamily="34" charset="-122"/>
                          <a:ea typeface="微软雅黑" panose="020B0503020204020204" pitchFamily="34" charset="-122"/>
                        </a:rPr>
                        <a:t>传输速率高于</a:t>
                      </a:r>
                      <a:r>
                        <a:rPr lang="en-US" altLang="zh-CN" sz="1400" b="1" dirty="0">
                          <a:effectLst/>
                          <a:latin typeface="微软雅黑" panose="020B0503020204020204" pitchFamily="34" charset="-122"/>
                          <a:ea typeface="微软雅黑" panose="020B0503020204020204" pitchFamily="34" charset="-122"/>
                        </a:rPr>
                        <a:t> </a:t>
                      </a:r>
                      <a:r>
                        <a:rPr lang="en-US" sz="1400" b="1" dirty="0">
                          <a:effectLst/>
                          <a:latin typeface="微软雅黑" panose="020B0503020204020204" pitchFamily="34" charset="-122"/>
                          <a:ea typeface="微软雅黑" panose="020B0503020204020204" pitchFamily="34" charset="-122"/>
                        </a:rPr>
                        <a:t>10 </a:t>
                      </a:r>
                      <a:r>
                        <a:rPr lang="en-US" sz="1400" b="1" dirty="0" err="1">
                          <a:effectLst/>
                          <a:latin typeface="微软雅黑" panose="020B0503020204020204" pitchFamily="34" charset="-122"/>
                          <a:ea typeface="微软雅黑" panose="020B0503020204020204" pitchFamily="34" charset="-122"/>
                        </a:rPr>
                        <a:t>Gbit</a:t>
                      </a:r>
                      <a:r>
                        <a:rPr lang="en-US" sz="1400" b="1" dirty="0">
                          <a:effectLst/>
                          <a:latin typeface="微软雅黑" panose="020B0503020204020204" pitchFamily="34" charset="-122"/>
                          <a:ea typeface="微软雅黑" panose="020B0503020204020204" pitchFamily="34" charset="-122"/>
                        </a:rPr>
                        <a:t>/s </a:t>
                      </a:r>
                      <a:r>
                        <a:rPr lang="zh-CN" sz="1400" b="1" dirty="0">
                          <a:effectLst/>
                          <a:latin typeface="微软雅黑" panose="020B0503020204020204" pitchFamily="34" charset="-122"/>
                          <a:ea typeface="微软雅黑" panose="020B0503020204020204" pitchFamily="34" charset="-122"/>
                        </a:rPr>
                        <a:t>的应用</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31490" marR="31490" marT="0" marB="0" anchor="ctr"/>
                </a:tc>
                <a:extLst>
                  <a:ext uri="{0D108BD9-81ED-4DB2-BD59-A6C34878D82A}">
                    <a16:rowId xmlns:a16="http://schemas.microsoft.com/office/drawing/2014/main" xmlns="" val="10006"/>
                  </a:ext>
                </a:extLst>
              </a:tr>
            </a:tbl>
          </a:graphicData>
        </a:graphic>
      </p:graphicFrame>
      <p:sp>
        <p:nvSpPr>
          <p:cNvPr id="10" name="矩形 9"/>
          <p:cNvSpPr/>
          <p:nvPr/>
        </p:nvSpPr>
        <p:spPr>
          <a:xfrm>
            <a:off x="2526942" y="1358015"/>
            <a:ext cx="4108818" cy="369332"/>
          </a:xfrm>
          <a:prstGeom prst="rect">
            <a:avLst/>
          </a:prstGeom>
        </p:spPr>
        <p:txBody>
          <a:bodyPr wrap="none">
            <a:spAutoFit/>
          </a:bodyPr>
          <a:lstStyle/>
          <a:p>
            <a:pPr algn="ctr"/>
            <a:r>
              <a:rPr lang="zh-CN" altLang="zh-CN" b="1" dirty="0">
                <a:latin typeface="微软雅黑" panose="020B0503020204020204" pitchFamily="34" charset="-122"/>
                <a:ea typeface="微软雅黑" panose="020B0503020204020204" pitchFamily="34" charset="-122"/>
              </a:rPr>
              <a:t>常用的绞合线的类别、带宽和典型应用</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圆角矩形 38"/>
          <p:cNvSpPr/>
          <p:nvPr/>
        </p:nvSpPr>
        <p:spPr>
          <a:xfrm>
            <a:off x="933855" y="2897844"/>
            <a:ext cx="7276291" cy="149516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Rectangle 8"/>
          <p:cNvSpPr>
            <a:spLocks noChangeArrowheads="1"/>
          </p:cNvSpPr>
          <p:nvPr/>
        </p:nvSpPr>
        <p:spPr bwMode="auto">
          <a:xfrm>
            <a:off x="545145" y="1074268"/>
            <a:ext cx="8053712"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2700"/>
              </a:lnSpc>
              <a:buClr>
                <a:srgbClr val="0070C0"/>
              </a:buClr>
              <a:buFont typeface="Wingdings" panose="05000000000000000000" pitchFamily="2" charset="2"/>
              <a:buChar char="l"/>
            </a:pPr>
            <a:r>
              <a:rPr lang="zh-CN" altLang="en-US" b="1" dirty="0">
                <a:solidFill>
                  <a:srgbClr val="0000FF"/>
                </a:solidFill>
                <a:latin typeface="微软雅黑" panose="020B0503020204020204" pitchFamily="34" charset="-122"/>
                <a:ea typeface="微软雅黑" panose="020B0503020204020204" pitchFamily="34" charset="-122"/>
              </a:rPr>
              <a:t>同轴电缆</a:t>
            </a:r>
          </a:p>
          <a:p>
            <a:pPr marL="541655" indent="-285750">
              <a:lnSpc>
                <a:spcPts val="2700"/>
              </a:lnSpc>
              <a:buClr>
                <a:srgbClr val="7030A0"/>
              </a:buClr>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同轴电缆具有很好的抗干扰特性，被广泛用于传输较高速率的数据。</a:t>
            </a:r>
          </a:p>
          <a:p>
            <a:pPr marL="541655" indent="-285750">
              <a:lnSpc>
                <a:spcPts val="2700"/>
              </a:lnSpc>
              <a:buClr>
                <a:srgbClr val="7030A0"/>
              </a:buClr>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同轴电缆的带宽取决于电缆的质量。</a:t>
            </a:r>
            <a:endParaRPr lang="en-US" altLang="zh-CN" b="1" dirty="0">
              <a:latin typeface="微软雅黑" panose="020B0503020204020204" pitchFamily="34" charset="-122"/>
              <a:ea typeface="微软雅黑" panose="020B0503020204020204" pitchFamily="34" charset="-122"/>
            </a:endParaRPr>
          </a:p>
          <a:p>
            <a:pPr marL="541655" indent="-285750">
              <a:lnSpc>
                <a:spcPts val="2700"/>
              </a:lnSpc>
              <a:buClr>
                <a:srgbClr val="7030A0"/>
              </a:buClr>
              <a:buFont typeface="Arial" panose="020B0604020202020204" pitchFamily="34" charset="0"/>
              <a:buChar char="•"/>
            </a:pPr>
            <a:r>
              <a:rPr lang="zh-CN" altLang="en-US" b="1" dirty="0">
                <a:solidFill>
                  <a:srgbClr val="FF0000"/>
                </a:solidFill>
                <a:latin typeface="微软雅黑" panose="020B0503020204020204" pitchFamily="34" charset="-122"/>
                <a:ea typeface="微软雅黑" panose="020B0503020204020204" pitchFamily="34" charset="-122"/>
              </a:rPr>
              <a:t>用于有线电视</a:t>
            </a:r>
          </a:p>
        </p:txBody>
      </p:sp>
      <p:grpSp>
        <p:nvGrpSpPr>
          <p:cNvPr id="31" name="组合 30"/>
          <p:cNvGrpSpPr/>
          <p:nvPr/>
        </p:nvGrpSpPr>
        <p:grpSpPr>
          <a:xfrm>
            <a:off x="3353253" y="3093539"/>
            <a:ext cx="4553426" cy="1046971"/>
            <a:chOff x="2505075" y="4020811"/>
            <a:chExt cx="4972050" cy="1327133"/>
          </a:xfrm>
        </p:grpSpPr>
        <p:pic>
          <p:nvPicPr>
            <p:cNvPr id="32" name="Picture 3" descr="D:\1xxr\1paper\Cable\222.gif"/>
            <p:cNvPicPr>
              <a:picLocks noChangeAspect="1" noChangeArrowheads="1"/>
            </p:cNvPicPr>
            <p:nvPr/>
          </p:nvPicPr>
          <p:blipFill>
            <a:blip r:embed="rId2">
              <a:extLst>
                <a:ext uri="{28A0092B-C50C-407E-A947-70E740481C1C}">
                  <a14:useLocalDpi xmlns:a14="http://schemas.microsoft.com/office/drawing/2010/main" val="0"/>
                </a:ext>
              </a:extLst>
            </a:blip>
            <a:srcRect t="37741" r="21053" b="25261"/>
            <a:stretch>
              <a:fillRect/>
            </a:stretch>
          </p:blipFill>
          <p:spPr bwMode="auto">
            <a:xfrm>
              <a:off x="2505075" y="4408015"/>
              <a:ext cx="4114800" cy="939929"/>
            </a:xfrm>
            <a:prstGeom prst="rect">
              <a:avLst/>
            </a:prstGeom>
            <a:noFill/>
            <a:ln w="19050">
              <a:solidFill>
                <a:srgbClr val="00B050"/>
              </a:solidFill>
            </a:ln>
            <a:extLst>
              <a:ext uri="{909E8E84-426E-40DD-AFC4-6F175D3DCCD1}">
                <a14:hiddenFill xmlns:a14="http://schemas.microsoft.com/office/drawing/2010/main">
                  <a:solidFill>
                    <a:srgbClr val="FFFFFF"/>
                  </a:solidFill>
                </a14:hiddenFill>
              </a:ext>
            </a:extLst>
          </p:spPr>
        </p:pic>
        <p:sp>
          <p:nvSpPr>
            <p:cNvPr id="33" name="Text Box 4"/>
            <p:cNvSpPr txBox="1">
              <a:spLocks noChangeArrowheads="1"/>
            </p:cNvSpPr>
            <p:nvPr/>
          </p:nvSpPr>
          <p:spPr bwMode="auto">
            <a:xfrm>
              <a:off x="6645275" y="4699000"/>
              <a:ext cx="831850" cy="390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1400" b="1" dirty="0">
                  <a:solidFill>
                    <a:srgbClr val="0000FF"/>
                  </a:solidFill>
                  <a:latin typeface="微软雅黑" panose="020B0503020204020204" pitchFamily="34" charset="-122"/>
                  <a:ea typeface="微软雅黑" panose="020B0503020204020204" pitchFamily="34" charset="-122"/>
                </a:rPr>
                <a:t>内导体</a:t>
              </a:r>
            </a:p>
          </p:txBody>
        </p:sp>
        <p:sp>
          <p:nvSpPr>
            <p:cNvPr id="34" name="Text Box 5"/>
            <p:cNvSpPr txBox="1">
              <a:spLocks noChangeArrowheads="1"/>
            </p:cNvSpPr>
            <p:nvPr/>
          </p:nvSpPr>
          <p:spPr bwMode="auto">
            <a:xfrm>
              <a:off x="4481513" y="4044624"/>
              <a:ext cx="1730376" cy="390136"/>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1400" b="1" dirty="0">
                  <a:solidFill>
                    <a:srgbClr val="0000FF"/>
                  </a:solidFill>
                  <a:latin typeface="微软雅黑" panose="020B0503020204020204" pitchFamily="34" charset="-122"/>
                  <a:ea typeface="微软雅黑" panose="020B0503020204020204" pitchFamily="34" charset="-122"/>
                </a:rPr>
                <a:t>外导体屏蔽层</a:t>
              </a:r>
            </a:p>
          </p:txBody>
        </p:sp>
        <p:sp>
          <p:nvSpPr>
            <p:cNvPr id="35" name="Text Box 6"/>
            <p:cNvSpPr txBox="1">
              <a:spLocks noChangeArrowheads="1"/>
            </p:cNvSpPr>
            <p:nvPr/>
          </p:nvSpPr>
          <p:spPr bwMode="auto">
            <a:xfrm>
              <a:off x="6284913" y="4020811"/>
              <a:ext cx="963612" cy="390136"/>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400" b="1" dirty="0">
                  <a:solidFill>
                    <a:srgbClr val="0000FF"/>
                  </a:solidFill>
                  <a:latin typeface="微软雅黑" panose="020B0503020204020204" pitchFamily="34" charset="-122"/>
                  <a:ea typeface="微软雅黑" panose="020B0503020204020204" pitchFamily="34" charset="-122"/>
                </a:rPr>
                <a:t>绝缘层</a:t>
              </a:r>
            </a:p>
          </p:txBody>
        </p:sp>
        <p:sp>
          <p:nvSpPr>
            <p:cNvPr id="36" name="Text Box 7"/>
            <p:cNvSpPr txBox="1">
              <a:spLocks noChangeArrowheads="1"/>
            </p:cNvSpPr>
            <p:nvPr/>
          </p:nvSpPr>
          <p:spPr bwMode="auto">
            <a:xfrm>
              <a:off x="2825752" y="4053671"/>
              <a:ext cx="1655762" cy="390136"/>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1400" b="1" dirty="0">
                  <a:solidFill>
                    <a:srgbClr val="0000FF"/>
                  </a:solidFill>
                  <a:latin typeface="微软雅黑" panose="020B0503020204020204" pitchFamily="34" charset="-122"/>
                  <a:ea typeface="微软雅黑" panose="020B0503020204020204" pitchFamily="34" charset="-122"/>
                </a:rPr>
                <a:t>绝缘保护套层</a:t>
              </a:r>
            </a:p>
          </p:txBody>
        </p:sp>
        <p:sp>
          <p:nvSpPr>
            <p:cNvPr id="37" name="Rectangle 9"/>
            <p:cNvSpPr>
              <a:spLocks noChangeArrowheads="1"/>
            </p:cNvSpPr>
            <p:nvPr/>
          </p:nvSpPr>
          <p:spPr bwMode="auto">
            <a:xfrm>
              <a:off x="6276975" y="5005105"/>
              <a:ext cx="517525" cy="27622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99"/>
                </a:solidFill>
                <a:latin typeface="+mn-lt"/>
                <a:ea typeface="黑体" panose="02010609060101010101" pitchFamily="2" charset="-122"/>
              </a:endParaRPr>
            </a:p>
          </p:txBody>
        </p:sp>
      </p:grpSp>
      <p:sp>
        <p:nvSpPr>
          <p:cNvPr id="38" name="矩形 37"/>
          <p:cNvSpPr/>
          <p:nvPr/>
        </p:nvSpPr>
        <p:spPr>
          <a:xfrm>
            <a:off x="979576" y="3866716"/>
            <a:ext cx="1883664" cy="369332"/>
          </a:xfrm>
          <a:prstGeom prst="rect">
            <a:avLst/>
          </a:prstGeom>
        </p:spPr>
        <p:txBody>
          <a:bodyPr wrap="square">
            <a:spAutoFit/>
          </a:bodyPr>
          <a:lstStyle/>
          <a:p>
            <a:pPr algn="ctr"/>
            <a:r>
              <a:rPr lang="zh-CN" altLang="zh-CN" b="1" dirty="0">
                <a:latin typeface="微软雅黑" panose="020B0503020204020204" pitchFamily="34" charset="-122"/>
                <a:ea typeface="微软雅黑" panose="020B0503020204020204" pitchFamily="34" charset="-122"/>
              </a:rPr>
              <a:t>同轴电缆的结构</a:t>
            </a:r>
            <a:endParaRPr lang="zh-CN" altLang="en-US" b="1" dirty="0">
              <a:latin typeface="微软雅黑" panose="020B0503020204020204" pitchFamily="34" charset="-122"/>
              <a:ea typeface="微软雅黑" panose="020B0503020204020204" pitchFamily="34" charset="-122"/>
            </a:endParaRPr>
          </a:p>
        </p:txBody>
      </p:sp>
      <p:sp>
        <p:nvSpPr>
          <p:cNvPr id="17" name="AutoShape 5"/>
          <p:cNvSpPr>
            <a:spLocks noChangeArrowheads="1"/>
          </p:cNvSpPr>
          <p:nvPr/>
        </p:nvSpPr>
        <p:spPr bwMode="auto">
          <a:xfrm>
            <a:off x="545145" y="687753"/>
            <a:ext cx="8053712"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18" name="Rectangle 6"/>
          <p:cNvSpPr>
            <a:spLocks noChangeArrowheads="1"/>
          </p:cNvSpPr>
          <p:nvPr/>
        </p:nvSpPr>
        <p:spPr bwMode="auto">
          <a:xfrm>
            <a:off x="2939183" y="645482"/>
            <a:ext cx="32656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2.3.1  </a:t>
            </a:r>
            <a:r>
              <a:rPr lang="zh-CN" altLang="en-US" sz="2400" b="1" dirty="0">
                <a:solidFill>
                  <a:schemeClr val="bg1"/>
                </a:solidFill>
                <a:latin typeface="微软雅黑" panose="020B0503020204020204" pitchFamily="34" charset="-122"/>
                <a:ea typeface="微软雅黑" panose="020B0503020204020204" pitchFamily="34" charset="-122"/>
              </a:rPr>
              <a:t>导引型传输媒体</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p:cNvSpPr>
            <a:spLocks noChangeArrowheads="1"/>
          </p:cNvSpPr>
          <p:nvPr/>
        </p:nvSpPr>
        <p:spPr bwMode="auto">
          <a:xfrm>
            <a:off x="545145" y="1760068"/>
            <a:ext cx="8053712"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光缆</a:t>
            </a:r>
          </a:p>
          <a:p>
            <a:pPr marL="541655" indent="-285750">
              <a:lnSpc>
                <a:spcPts val="3300"/>
              </a:lnSpc>
              <a:buClr>
                <a:srgbClr val="7030A0"/>
              </a:buClr>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光纤是光纤通信的传输媒体。</a:t>
            </a:r>
          </a:p>
          <a:p>
            <a:pPr marL="541655" indent="-285750">
              <a:lnSpc>
                <a:spcPts val="3300"/>
              </a:lnSpc>
              <a:buClr>
                <a:srgbClr val="7030A0"/>
              </a:buClr>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由于可见光的频率非常高，约为 </a:t>
            </a:r>
            <a:r>
              <a:rPr lang="en-US" altLang="zh-CN" sz="2000" b="1" dirty="0">
                <a:latin typeface="微软雅黑" panose="020B0503020204020204" pitchFamily="34" charset="-122"/>
                <a:ea typeface="微软雅黑" panose="020B0503020204020204" pitchFamily="34" charset="-122"/>
              </a:rPr>
              <a:t>10</a:t>
            </a:r>
            <a:r>
              <a:rPr lang="en-US" altLang="zh-CN" sz="2000" b="1" baseline="30000" dirty="0">
                <a:latin typeface="微软雅黑" panose="020B0503020204020204" pitchFamily="34" charset="-122"/>
                <a:ea typeface="微软雅黑" panose="020B0503020204020204" pitchFamily="34" charset="-122"/>
              </a:rPr>
              <a:t>8</a:t>
            </a:r>
            <a:r>
              <a:rPr lang="en-US" altLang="zh-CN" sz="2000" b="1" dirty="0">
                <a:latin typeface="微软雅黑" panose="020B0503020204020204" pitchFamily="34" charset="-122"/>
                <a:ea typeface="微软雅黑" panose="020B0503020204020204" pitchFamily="34" charset="-122"/>
              </a:rPr>
              <a:t> MHz </a:t>
            </a:r>
            <a:r>
              <a:rPr lang="zh-CN" altLang="en-US" sz="2000" b="1" dirty="0">
                <a:latin typeface="微软雅黑" panose="020B0503020204020204" pitchFamily="34" charset="-122"/>
                <a:ea typeface="微软雅黑" panose="020B0503020204020204" pitchFamily="34" charset="-122"/>
              </a:rPr>
              <a:t>的量级，因此一个光纤通信系统的传输带宽远远大于目前其他各种传输媒体的带宽。</a:t>
            </a:r>
          </a:p>
        </p:txBody>
      </p:sp>
      <p:sp>
        <p:nvSpPr>
          <p:cNvPr id="5" name="AutoShape 5"/>
          <p:cNvSpPr>
            <a:spLocks noChangeArrowheads="1"/>
          </p:cNvSpPr>
          <p:nvPr/>
        </p:nvSpPr>
        <p:spPr bwMode="auto">
          <a:xfrm>
            <a:off x="545145" y="1342510"/>
            <a:ext cx="8053712"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6" name="Rectangle 6"/>
          <p:cNvSpPr>
            <a:spLocks noChangeArrowheads="1"/>
          </p:cNvSpPr>
          <p:nvPr/>
        </p:nvSpPr>
        <p:spPr bwMode="auto">
          <a:xfrm>
            <a:off x="2939183" y="1309383"/>
            <a:ext cx="32656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2.3.1  </a:t>
            </a:r>
            <a:r>
              <a:rPr lang="zh-CN" altLang="en-US" sz="2400" b="1" dirty="0">
                <a:solidFill>
                  <a:schemeClr val="bg1"/>
                </a:solidFill>
                <a:latin typeface="微软雅黑" panose="020B0503020204020204" pitchFamily="34" charset="-122"/>
                <a:ea typeface="微软雅黑" panose="020B0503020204020204" pitchFamily="34" charset="-122"/>
              </a:rPr>
              <a:t>导引型传输媒体</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AutoShape 5"/>
          <p:cNvSpPr>
            <a:spLocks noChangeArrowheads="1"/>
          </p:cNvSpPr>
          <p:nvPr/>
        </p:nvSpPr>
        <p:spPr bwMode="auto">
          <a:xfrm>
            <a:off x="556963" y="691907"/>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85" name="Rectangle 6"/>
          <p:cNvSpPr>
            <a:spLocks noChangeArrowheads="1"/>
          </p:cNvSpPr>
          <p:nvPr/>
        </p:nvSpPr>
        <p:spPr bwMode="auto">
          <a:xfrm>
            <a:off x="3591338" y="658696"/>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光纤的工作原理</a:t>
            </a:r>
          </a:p>
        </p:txBody>
      </p:sp>
      <p:sp>
        <p:nvSpPr>
          <p:cNvPr id="86" name="圆角矩形 85"/>
          <p:cNvSpPr/>
          <p:nvPr/>
        </p:nvSpPr>
        <p:spPr>
          <a:xfrm>
            <a:off x="556963" y="1124713"/>
            <a:ext cx="8048776" cy="2130552"/>
          </a:xfrm>
          <a:prstGeom prst="roundRect">
            <a:avLst/>
          </a:prstGeom>
          <a:solidFill>
            <a:schemeClr val="bg1"/>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对角圆角矩形 129"/>
          <p:cNvSpPr/>
          <p:nvPr/>
        </p:nvSpPr>
        <p:spPr>
          <a:xfrm>
            <a:off x="556963" y="3366268"/>
            <a:ext cx="8048776" cy="971877"/>
          </a:xfrm>
          <a:prstGeom prst="round2DiagRect">
            <a:avLst/>
          </a:prstGeom>
          <a:solidFill>
            <a:srgbClr val="6666FF"/>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矩形 130"/>
          <p:cNvSpPr/>
          <p:nvPr/>
        </p:nvSpPr>
        <p:spPr>
          <a:xfrm>
            <a:off x="2160916" y="3450841"/>
            <a:ext cx="5166279" cy="784830"/>
          </a:xfrm>
          <a:prstGeom prst="rect">
            <a:avLst/>
          </a:prstGeom>
        </p:spPr>
        <p:txBody>
          <a:bodyPr wrap="square">
            <a:spAutoFit/>
          </a:bodyPr>
          <a:lstStyle/>
          <a:p>
            <a:pPr>
              <a:lnSpc>
                <a:spcPts val="2700"/>
              </a:lnSpc>
              <a:spcBef>
                <a:spcPts val="600"/>
              </a:spcBef>
            </a:pPr>
            <a:r>
              <a:rPr lang="zh-CN" altLang="en-US" b="1" dirty="0">
                <a:solidFill>
                  <a:schemeClr val="bg1"/>
                </a:solidFill>
                <a:latin typeface="微软雅黑" panose="020B0503020204020204" pitchFamily="34" charset="-122"/>
                <a:ea typeface="微软雅黑" panose="020B0503020204020204" pitchFamily="34" charset="-122"/>
              </a:rPr>
              <a:t>只要从纤芯中射到纤芯表面的光线的入射角大于某个临界角度，就可产生全反射。</a:t>
            </a:r>
          </a:p>
        </p:txBody>
      </p:sp>
      <p:sp>
        <p:nvSpPr>
          <p:cNvPr id="132" name="矩形 131"/>
          <p:cNvSpPr/>
          <p:nvPr/>
        </p:nvSpPr>
        <p:spPr>
          <a:xfrm>
            <a:off x="6082332" y="1254441"/>
            <a:ext cx="2292647" cy="369332"/>
          </a:xfrm>
          <a:prstGeom prst="rect">
            <a:avLst/>
          </a:prstGeom>
        </p:spPr>
        <p:txBody>
          <a:bodyPr wrap="square">
            <a:spAutoFit/>
          </a:bodyPr>
          <a:lstStyle/>
          <a:p>
            <a:pPr algn="ctr"/>
            <a:r>
              <a:rPr lang="zh-CN" altLang="en-US" b="1" dirty="0">
                <a:latin typeface="微软雅黑" panose="020B0503020204020204" pitchFamily="34" charset="-122"/>
                <a:ea typeface="微软雅黑" panose="020B0503020204020204" pitchFamily="34" charset="-122"/>
              </a:rPr>
              <a:t>光波在纤芯中的传播</a:t>
            </a:r>
          </a:p>
        </p:txBody>
      </p:sp>
      <p:grpSp>
        <p:nvGrpSpPr>
          <p:cNvPr id="167" name="组合 166"/>
          <p:cNvGrpSpPr/>
          <p:nvPr/>
        </p:nvGrpSpPr>
        <p:grpSpPr>
          <a:xfrm>
            <a:off x="1081518" y="1232184"/>
            <a:ext cx="7086690" cy="1880808"/>
            <a:chOff x="1299015" y="2482915"/>
            <a:chExt cx="7086690" cy="1880808"/>
          </a:xfrm>
        </p:grpSpPr>
        <p:sp>
          <p:nvSpPr>
            <p:cNvPr id="168" name="Rectangle 3"/>
            <p:cNvSpPr>
              <a:spLocks noChangeArrowheads="1"/>
            </p:cNvSpPr>
            <p:nvPr/>
          </p:nvSpPr>
          <p:spPr bwMode="auto">
            <a:xfrm>
              <a:off x="2884091" y="3170239"/>
              <a:ext cx="5298678" cy="244475"/>
            </a:xfrm>
            <a:prstGeom prst="rect">
              <a:avLst/>
            </a:prstGeom>
            <a:solidFill>
              <a:srgbClr val="00FFCC"/>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169" name="Rectangle 4"/>
            <p:cNvSpPr>
              <a:spLocks noChangeArrowheads="1"/>
            </p:cNvSpPr>
            <p:nvPr/>
          </p:nvSpPr>
          <p:spPr bwMode="auto">
            <a:xfrm>
              <a:off x="2884091" y="3414713"/>
              <a:ext cx="5298678" cy="344487"/>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170" name="Rectangle 5"/>
            <p:cNvSpPr>
              <a:spLocks noChangeArrowheads="1"/>
            </p:cNvSpPr>
            <p:nvPr/>
          </p:nvSpPr>
          <p:spPr bwMode="auto">
            <a:xfrm>
              <a:off x="2884091" y="3759201"/>
              <a:ext cx="5298678" cy="246063"/>
            </a:xfrm>
            <a:prstGeom prst="rect">
              <a:avLst/>
            </a:prstGeom>
            <a:solidFill>
              <a:srgbClr val="00FFCC"/>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171" name="AutoShape 6"/>
            <p:cNvSpPr>
              <a:spLocks noChangeArrowheads="1"/>
            </p:cNvSpPr>
            <p:nvPr/>
          </p:nvSpPr>
          <p:spPr bwMode="auto">
            <a:xfrm rot="5400000">
              <a:off x="1524133" y="3116528"/>
              <a:ext cx="835025" cy="942446"/>
            </a:xfrm>
            <a:prstGeom prst="can">
              <a:avLst>
                <a:gd name="adj" fmla="val 26046"/>
              </a:avLst>
            </a:prstGeom>
            <a:gradFill rotWithShape="1">
              <a:gsLst>
                <a:gs pos="0">
                  <a:schemeClr val="accent5">
                    <a:lumMod val="50000"/>
                  </a:schemeClr>
                </a:gs>
                <a:gs pos="50000">
                  <a:srgbClr val="00FFCC"/>
                </a:gs>
                <a:gs pos="100000">
                  <a:schemeClr val="accent5">
                    <a:lumMod val="50000"/>
                  </a:schemeClr>
                </a:gs>
              </a:gsLst>
              <a:lin ang="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172" name="AutoShape 7"/>
            <p:cNvSpPr>
              <a:spLocks noChangeArrowheads="1"/>
            </p:cNvSpPr>
            <p:nvPr/>
          </p:nvSpPr>
          <p:spPr bwMode="auto">
            <a:xfrm rot="5400000">
              <a:off x="2299098" y="3351345"/>
              <a:ext cx="344487" cy="471223"/>
            </a:xfrm>
            <a:prstGeom prst="can">
              <a:avLst>
                <a:gd name="adj" fmla="val 20711"/>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grpSp>
          <p:nvGrpSpPr>
            <p:cNvPr id="173" name="Group 8"/>
            <p:cNvGrpSpPr/>
            <p:nvPr/>
          </p:nvGrpSpPr>
          <p:grpSpPr bwMode="auto">
            <a:xfrm>
              <a:off x="2884091" y="3170239"/>
              <a:ext cx="5298678" cy="835025"/>
              <a:chOff x="912" y="912"/>
              <a:chExt cx="4608" cy="816"/>
            </a:xfrm>
          </p:grpSpPr>
          <p:sp>
            <p:nvSpPr>
              <p:cNvPr id="180" name="Line 9"/>
              <p:cNvSpPr>
                <a:spLocks noChangeShapeType="1"/>
              </p:cNvSpPr>
              <p:nvPr/>
            </p:nvSpPr>
            <p:spPr bwMode="auto">
              <a:xfrm>
                <a:off x="912" y="912"/>
                <a:ext cx="460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99"/>
                  </a:solidFill>
                </a:endParaRPr>
              </a:p>
            </p:txBody>
          </p:sp>
          <p:sp>
            <p:nvSpPr>
              <p:cNvPr id="181" name="Line 10"/>
              <p:cNvSpPr>
                <a:spLocks noChangeShapeType="1"/>
              </p:cNvSpPr>
              <p:nvPr/>
            </p:nvSpPr>
            <p:spPr bwMode="auto">
              <a:xfrm>
                <a:off x="912" y="1152"/>
                <a:ext cx="460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99"/>
                  </a:solidFill>
                </a:endParaRPr>
              </a:p>
            </p:txBody>
          </p:sp>
          <p:sp>
            <p:nvSpPr>
              <p:cNvPr id="182" name="Line 11"/>
              <p:cNvSpPr>
                <a:spLocks noChangeShapeType="1"/>
              </p:cNvSpPr>
              <p:nvPr/>
            </p:nvSpPr>
            <p:spPr bwMode="auto">
              <a:xfrm>
                <a:off x="912" y="1488"/>
                <a:ext cx="460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99"/>
                  </a:solidFill>
                </a:endParaRPr>
              </a:p>
            </p:txBody>
          </p:sp>
          <p:sp>
            <p:nvSpPr>
              <p:cNvPr id="183" name="Line 12"/>
              <p:cNvSpPr>
                <a:spLocks noChangeShapeType="1"/>
              </p:cNvSpPr>
              <p:nvPr/>
            </p:nvSpPr>
            <p:spPr bwMode="auto">
              <a:xfrm>
                <a:off x="912" y="1728"/>
                <a:ext cx="4608" cy="0"/>
              </a:xfrm>
              <a:prstGeom prst="line">
                <a:avLst/>
              </a:prstGeom>
              <a:noFill/>
              <a:ln w="12700">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99"/>
                  </a:solidFill>
                </a:endParaRPr>
              </a:p>
            </p:txBody>
          </p:sp>
        </p:grpSp>
        <p:sp>
          <p:nvSpPr>
            <p:cNvPr id="174" name="Line 13"/>
            <p:cNvSpPr>
              <a:spLocks noChangeShapeType="1"/>
            </p:cNvSpPr>
            <p:nvPr/>
          </p:nvSpPr>
          <p:spPr bwMode="auto">
            <a:xfrm>
              <a:off x="2777465" y="3584576"/>
              <a:ext cx="5608240" cy="3175"/>
            </a:xfrm>
            <a:prstGeom prst="line">
              <a:avLst/>
            </a:prstGeom>
            <a:noFill/>
            <a:ln w="19050">
              <a:solidFill>
                <a:srgbClr val="333399"/>
              </a:solidFill>
              <a:prstDash val="lgDash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99"/>
                </a:solidFill>
              </a:endParaRPr>
            </a:p>
          </p:txBody>
        </p:sp>
        <p:sp>
          <p:nvSpPr>
            <p:cNvPr id="175" name="Text Box 14"/>
            <p:cNvSpPr txBox="1">
              <a:spLocks noChangeArrowheads="1"/>
            </p:cNvSpPr>
            <p:nvPr/>
          </p:nvSpPr>
          <p:spPr bwMode="auto">
            <a:xfrm>
              <a:off x="2217733" y="2482915"/>
              <a:ext cx="902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0000FF"/>
                  </a:solidFill>
                  <a:latin typeface="微软雅黑" panose="020B0503020204020204" pitchFamily="34" charset="-122"/>
                  <a:ea typeface="微软雅黑" panose="020B0503020204020204" pitchFamily="34" charset="-122"/>
                </a:rPr>
                <a:t>高折射率</a:t>
              </a:r>
            </a:p>
            <a:p>
              <a:pPr algn="ctr"/>
              <a:r>
                <a:rPr kumimoji="1" lang="en-US" altLang="zh-CN" sz="1400" b="1" dirty="0">
                  <a:solidFill>
                    <a:srgbClr val="0000FF"/>
                  </a:solidFill>
                  <a:latin typeface="微软雅黑" panose="020B0503020204020204" pitchFamily="34" charset="-122"/>
                  <a:ea typeface="微软雅黑" panose="020B0503020204020204" pitchFamily="34" charset="-122"/>
                </a:rPr>
                <a:t>(</a:t>
              </a:r>
              <a:r>
                <a:rPr kumimoji="1" lang="zh-CN" altLang="en-US" sz="1400" b="1" dirty="0">
                  <a:solidFill>
                    <a:srgbClr val="0000FF"/>
                  </a:solidFill>
                  <a:latin typeface="微软雅黑" panose="020B0503020204020204" pitchFamily="34" charset="-122"/>
                  <a:ea typeface="微软雅黑" panose="020B0503020204020204" pitchFamily="34" charset="-122"/>
                </a:rPr>
                <a:t>纤芯</a:t>
              </a:r>
              <a:r>
                <a:rPr kumimoji="1" lang="en-US" altLang="zh-CN" sz="1400" b="1" dirty="0">
                  <a:solidFill>
                    <a:srgbClr val="0000FF"/>
                  </a:solidFill>
                  <a:latin typeface="微软雅黑" panose="020B0503020204020204" pitchFamily="34" charset="-122"/>
                  <a:ea typeface="微软雅黑" panose="020B0503020204020204" pitchFamily="34" charset="-122"/>
                </a:rPr>
                <a:t>)</a:t>
              </a:r>
            </a:p>
          </p:txBody>
        </p:sp>
        <p:sp>
          <p:nvSpPr>
            <p:cNvPr id="176" name="Text Box 15"/>
            <p:cNvSpPr txBox="1">
              <a:spLocks noChangeArrowheads="1"/>
            </p:cNvSpPr>
            <p:nvPr/>
          </p:nvSpPr>
          <p:spPr bwMode="auto">
            <a:xfrm>
              <a:off x="1299015" y="2482915"/>
              <a:ext cx="902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0000FF"/>
                  </a:solidFill>
                  <a:latin typeface="微软雅黑" panose="020B0503020204020204" pitchFamily="34" charset="-122"/>
                  <a:ea typeface="微软雅黑" panose="020B0503020204020204" pitchFamily="34" charset="-122"/>
                </a:rPr>
                <a:t>低折射率</a:t>
              </a:r>
            </a:p>
            <a:p>
              <a:pPr algn="ctr"/>
              <a:r>
                <a:rPr kumimoji="1" lang="en-US" altLang="zh-CN" sz="1400" b="1" dirty="0">
                  <a:solidFill>
                    <a:srgbClr val="0000FF"/>
                  </a:solidFill>
                  <a:latin typeface="微软雅黑" panose="020B0503020204020204" pitchFamily="34" charset="-122"/>
                  <a:ea typeface="微软雅黑" panose="020B0503020204020204" pitchFamily="34" charset="-122"/>
                </a:rPr>
                <a:t>(</a:t>
              </a:r>
              <a:r>
                <a:rPr kumimoji="1" lang="zh-CN" altLang="en-US" sz="1400" b="1" dirty="0">
                  <a:solidFill>
                    <a:srgbClr val="0000FF"/>
                  </a:solidFill>
                  <a:latin typeface="微软雅黑" panose="020B0503020204020204" pitchFamily="34" charset="-122"/>
                  <a:ea typeface="微软雅黑" panose="020B0503020204020204" pitchFamily="34" charset="-122"/>
                </a:rPr>
                <a:t>包层</a:t>
              </a:r>
              <a:r>
                <a:rPr kumimoji="1" lang="en-US" altLang="zh-CN" sz="1400" b="1" dirty="0">
                  <a:solidFill>
                    <a:srgbClr val="0000FF"/>
                  </a:solidFill>
                  <a:latin typeface="微软雅黑" panose="020B0503020204020204" pitchFamily="34" charset="-122"/>
                  <a:ea typeface="微软雅黑" panose="020B0503020204020204" pitchFamily="34" charset="-122"/>
                </a:rPr>
                <a:t>)</a:t>
              </a:r>
            </a:p>
          </p:txBody>
        </p:sp>
        <p:sp>
          <p:nvSpPr>
            <p:cNvPr id="177" name="Line 16"/>
            <p:cNvSpPr>
              <a:spLocks noChangeShapeType="1"/>
            </p:cNvSpPr>
            <p:nvPr/>
          </p:nvSpPr>
          <p:spPr bwMode="auto">
            <a:xfrm flipH="1">
              <a:off x="2529814" y="3006135"/>
              <a:ext cx="139324" cy="408578"/>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99"/>
                </a:solidFill>
              </a:endParaRPr>
            </a:p>
          </p:txBody>
        </p:sp>
        <p:sp>
          <p:nvSpPr>
            <p:cNvPr id="178" name="Line 17"/>
            <p:cNvSpPr>
              <a:spLocks noChangeShapeType="1"/>
            </p:cNvSpPr>
            <p:nvPr/>
          </p:nvSpPr>
          <p:spPr bwMode="auto">
            <a:xfrm>
              <a:off x="1730971" y="3006134"/>
              <a:ext cx="0" cy="164103"/>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99"/>
                </a:solidFill>
              </a:endParaRPr>
            </a:p>
          </p:txBody>
        </p:sp>
        <p:sp>
          <p:nvSpPr>
            <p:cNvPr id="179" name="Text Box 18"/>
            <p:cNvSpPr txBox="1">
              <a:spLocks noChangeArrowheads="1"/>
            </p:cNvSpPr>
            <p:nvPr/>
          </p:nvSpPr>
          <p:spPr bwMode="auto">
            <a:xfrm>
              <a:off x="3542252" y="4025169"/>
              <a:ext cx="387798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b="1" dirty="0">
                  <a:solidFill>
                    <a:srgbClr val="CC00CC"/>
                  </a:solidFill>
                  <a:latin typeface="微软雅黑" panose="020B0503020204020204" pitchFamily="34" charset="-122"/>
                  <a:ea typeface="微软雅黑" panose="020B0503020204020204" pitchFamily="34" charset="-122"/>
                </a:rPr>
                <a:t>光线在纤芯中传输的方式是不断地全反射</a:t>
              </a:r>
            </a:p>
          </p:txBody>
        </p:sp>
      </p:grpSp>
      <p:sp>
        <p:nvSpPr>
          <p:cNvPr id="184" name="Freeform 19"/>
          <p:cNvSpPr/>
          <p:nvPr/>
        </p:nvSpPr>
        <p:spPr bwMode="auto">
          <a:xfrm>
            <a:off x="2695830" y="2165104"/>
            <a:ext cx="5276321" cy="343365"/>
          </a:xfrm>
          <a:custGeom>
            <a:avLst/>
            <a:gdLst>
              <a:gd name="T0" fmla="*/ 0 w 4302"/>
              <a:gd name="T1" fmla="*/ 108 h 336"/>
              <a:gd name="T2" fmla="*/ 384 w 4302"/>
              <a:gd name="T3" fmla="*/ 0 h 336"/>
              <a:gd name="T4" fmla="*/ 1560 w 4302"/>
              <a:gd name="T5" fmla="*/ 336 h 336"/>
              <a:gd name="T6" fmla="*/ 2742 w 4302"/>
              <a:gd name="T7" fmla="*/ 0 h 336"/>
              <a:gd name="T8" fmla="*/ 3918 w 4302"/>
              <a:gd name="T9" fmla="*/ 330 h 336"/>
              <a:gd name="T10" fmla="*/ 4302 w 4302"/>
              <a:gd name="T11" fmla="*/ 204 h 336"/>
            </a:gdLst>
            <a:ahLst/>
            <a:cxnLst>
              <a:cxn ang="0">
                <a:pos x="T0" y="T1"/>
              </a:cxn>
              <a:cxn ang="0">
                <a:pos x="T2" y="T3"/>
              </a:cxn>
              <a:cxn ang="0">
                <a:pos x="T4" y="T5"/>
              </a:cxn>
              <a:cxn ang="0">
                <a:pos x="T6" y="T7"/>
              </a:cxn>
              <a:cxn ang="0">
                <a:pos x="T8" y="T9"/>
              </a:cxn>
              <a:cxn ang="0">
                <a:pos x="T10" y="T11"/>
              </a:cxn>
            </a:cxnLst>
            <a:rect l="0" t="0" r="r" b="b"/>
            <a:pathLst>
              <a:path w="4302" h="336">
                <a:moveTo>
                  <a:pt x="0" y="108"/>
                </a:moveTo>
                <a:lnTo>
                  <a:pt x="384" y="0"/>
                </a:lnTo>
                <a:lnTo>
                  <a:pt x="1560" y="336"/>
                </a:lnTo>
                <a:lnTo>
                  <a:pt x="2742" y="0"/>
                </a:lnTo>
                <a:lnTo>
                  <a:pt x="3918" y="330"/>
                </a:lnTo>
                <a:lnTo>
                  <a:pt x="4302" y="204"/>
                </a:lnTo>
              </a:path>
            </a:pathLst>
          </a:custGeom>
          <a:noFill/>
          <a:ln w="57150" cmpd="sng">
            <a:solidFill>
              <a:srgbClr val="0000FF"/>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184"/>
                                        </p:tgtEl>
                                        <p:attrNameLst>
                                          <p:attrName>style.visibility</p:attrName>
                                        </p:attrNameLst>
                                      </p:cBhvr>
                                      <p:to>
                                        <p:strVal val="visible"/>
                                      </p:to>
                                    </p:set>
                                    <p:animEffect transition="in" filter="wipe(left)">
                                      <p:cBhvr>
                                        <p:cTn id="7" dur="200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84735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334858" y="814144"/>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多模光纤与单模光纤</a:t>
            </a:r>
          </a:p>
        </p:txBody>
      </p:sp>
      <p:sp>
        <p:nvSpPr>
          <p:cNvPr id="4" name="Rectangle 68"/>
          <p:cNvSpPr>
            <a:spLocks noChangeArrowheads="1"/>
          </p:cNvSpPr>
          <p:nvPr/>
        </p:nvSpPr>
        <p:spPr bwMode="auto">
          <a:xfrm>
            <a:off x="556962" y="1201310"/>
            <a:ext cx="8120694"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多模光纤</a:t>
            </a:r>
            <a:r>
              <a:rPr lang="zh-CN" altLang="en-US" sz="2000" b="1" dirty="0">
                <a:latin typeface="微软雅黑" panose="020B0503020204020204" pitchFamily="34" charset="-122"/>
                <a:ea typeface="微软雅黑" panose="020B0503020204020204" pitchFamily="34" charset="-122"/>
              </a:rPr>
              <a:t> </a:t>
            </a:r>
          </a:p>
          <a:p>
            <a:pPr marL="265430" eaLnBrk="0" hangingPunct="0">
              <a:lnSpc>
                <a:spcPts val="3300"/>
              </a:lnSpc>
              <a:buClr>
                <a:srgbClr val="0070C0"/>
              </a:buClr>
            </a:pPr>
            <a:r>
              <a:rPr lang="zh-CN" altLang="en-US" sz="2000" b="1" dirty="0">
                <a:latin typeface="微软雅黑" panose="020B0503020204020204" pitchFamily="34" charset="-122"/>
                <a:ea typeface="微软雅黑" panose="020B0503020204020204" pitchFamily="34" charset="-122"/>
              </a:rPr>
              <a:t>可以存在多条不同角度入射的光线在一条光纤中传输。这种光纤就称为</a:t>
            </a:r>
            <a:r>
              <a:rPr lang="zh-CN" altLang="en-US" sz="2000" b="1" dirty="0">
                <a:solidFill>
                  <a:srgbClr val="0000FF"/>
                </a:solidFill>
                <a:latin typeface="微软雅黑" panose="020B0503020204020204" pitchFamily="34" charset="-122"/>
                <a:ea typeface="微软雅黑" panose="020B0503020204020204" pitchFamily="34" charset="-122"/>
              </a:rPr>
              <a:t>多模光纤（失真）</a:t>
            </a:r>
            <a:r>
              <a:rPr lang="zh-CN" altLang="en-US" sz="2000" b="1" dirty="0">
                <a:latin typeface="微软雅黑" panose="020B0503020204020204" pitchFamily="34" charset="-122"/>
                <a:ea typeface="微软雅黑" panose="020B0503020204020204" pitchFamily="34" charset="-122"/>
              </a:rPr>
              <a:t>。</a:t>
            </a:r>
          </a:p>
          <a:p>
            <a:pPr marL="285750" indent="-285750" eaLnBrk="0" hangingPunct="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单模光纤</a:t>
            </a:r>
          </a:p>
          <a:p>
            <a:pPr marL="265430" eaLnBrk="0" hangingPunct="0">
              <a:lnSpc>
                <a:spcPts val="3300"/>
              </a:lnSpc>
              <a:buClr>
                <a:srgbClr val="0070C0"/>
              </a:buClr>
            </a:pPr>
            <a:r>
              <a:rPr lang="zh-CN" altLang="en-US" sz="2000" b="1" dirty="0">
                <a:latin typeface="微软雅黑" panose="020B0503020204020204" pitchFamily="34" charset="-122"/>
                <a:ea typeface="微软雅黑" panose="020B0503020204020204" pitchFamily="34" charset="-122"/>
              </a:rPr>
              <a:t>若光纤的直径减小到只有一个光的波长，则光纤就像一根波导那样，它可使光线一直向前传播，而不会产生多次反射。这样的光纤称为</a:t>
            </a:r>
            <a:r>
              <a:rPr lang="zh-CN" altLang="en-US" sz="2000" b="1" dirty="0">
                <a:solidFill>
                  <a:srgbClr val="0000FF"/>
                </a:solidFill>
                <a:latin typeface="微软雅黑" panose="020B0503020204020204" pitchFamily="34" charset="-122"/>
                <a:ea typeface="微软雅黑" panose="020B0503020204020204" pitchFamily="34" charset="-122"/>
              </a:rPr>
              <a:t>单模光纤</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100Gbit/s </a:t>
            </a:r>
            <a:r>
              <a:rPr lang="zh-CN" altLang="en-US" sz="2000" b="1" dirty="0">
                <a:latin typeface="微软雅黑" panose="020B0503020204020204" pitchFamily="34" charset="-122"/>
                <a:ea typeface="微软雅黑" panose="020B0503020204020204" pitchFamily="34" charset="-122"/>
              </a:rPr>
              <a:t>传输</a:t>
            </a:r>
            <a:r>
              <a:rPr lang="en-US" altLang="zh-CN" sz="2000" b="1" dirty="0">
                <a:latin typeface="微软雅黑" panose="020B0503020204020204" pitchFamily="34" charset="-122"/>
                <a:ea typeface="微软雅黑" panose="020B0503020204020204" pitchFamily="34" charset="-122"/>
              </a:rPr>
              <a:t>100</a:t>
            </a:r>
            <a:r>
              <a:rPr lang="zh-CN" altLang="en-US" sz="2000" b="1" dirty="0">
                <a:latin typeface="微软雅黑" panose="020B0503020204020204" pitchFamily="34" charset="-122"/>
                <a:ea typeface="微软雅黑" panose="020B0503020204020204" pitchFamily="34" charset="-122"/>
              </a:rPr>
              <a:t>公里不用中继器（对失真的数字信号整形）</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556963" y="1207008"/>
            <a:ext cx="8048776" cy="316500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Rectangle 31"/>
          <p:cNvSpPr>
            <a:spLocks noChangeArrowheads="1"/>
          </p:cNvSpPr>
          <p:nvPr/>
        </p:nvSpPr>
        <p:spPr bwMode="auto">
          <a:xfrm>
            <a:off x="2277820" y="1812417"/>
            <a:ext cx="4648822" cy="560242"/>
          </a:xfrm>
          <a:prstGeom prst="rect">
            <a:avLst/>
          </a:prstGeom>
          <a:solidFill>
            <a:schemeClr val="bg1"/>
          </a:solidFill>
          <a:ln>
            <a:noFill/>
          </a:ln>
          <a:effec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2" name="AutoShape 5"/>
          <p:cNvSpPr>
            <a:spLocks noChangeArrowheads="1"/>
          </p:cNvSpPr>
          <p:nvPr/>
        </p:nvSpPr>
        <p:spPr bwMode="auto">
          <a:xfrm>
            <a:off x="556963" y="691907"/>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334857" y="658696"/>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zh-CN" sz="2000" b="1" dirty="0">
                <a:solidFill>
                  <a:schemeClr val="bg1"/>
                </a:solidFill>
                <a:latin typeface="微软雅黑" panose="020B0503020204020204" pitchFamily="34" charset="-122"/>
                <a:ea typeface="微软雅黑" panose="020B0503020204020204" pitchFamily="34" charset="-122"/>
              </a:rPr>
              <a:t>多模光纤和单模光纤</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53" name="Rectangle 31"/>
          <p:cNvSpPr>
            <a:spLocks noChangeArrowheads="1"/>
          </p:cNvSpPr>
          <p:nvPr/>
        </p:nvSpPr>
        <p:spPr bwMode="auto">
          <a:xfrm>
            <a:off x="2264907" y="1706123"/>
            <a:ext cx="4648822" cy="238400"/>
          </a:xfrm>
          <a:prstGeom prst="rect">
            <a:avLst/>
          </a:prstGeom>
          <a:solidFill>
            <a:srgbClr val="99FFCC"/>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54" name="Rectangle 32"/>
          <p:cNvSpPr>
            <a:spLocks noChangeArrowheads="1"/>
          </p:cNvSpPr>
          <p:nvPr/>
        </p:nvSpPr>
        <p:spPr bwMode="auto">
          <a:xfrm>
            <a:off x="2275668" y="2277290"/>
            <a:ext cx="4648822" cy="238400"/>
          </a:xfrm>
          <a:prstGeom prst="rect">
            <a:avLst/>
          </a:prstGeom>
          <a:solidFill>
            <a:srgbClr val="99FFCC"/>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grpSp>
        <p:nvGrpSpPr>
          <p:cNvPr id="55" name="Group 33"/>
          <p:cNvGrpSpPr/>
          <p:nvPr/>
        </p:nvGrpSpPr>
        <p:grpSpPr bwMode="auto">
          <a:xfrm>
            <a:off x="2275668" y="1705130"/>
            <a:ext cx="4648822" cy="810561"/>
            <a:chOff x="912" y="912"/>
            <a:chExt cx="4608" cy="816"/>
          </a:xfrm>
        </p:grpSpPr>
        <p:sp>
          <p:nvSpPr>
            <p:cNvPr id="56" name="Line 34"/>
            <p:cNvSpPr>
              <a:spLocks noChangeShapeType="1"/>
            </p:cNvSpPr>
            <p:nvPr/>
          </p:nvSpPr>
          <p:spPr bwMode="auto">
            <a:xfrm>
              <a:off x="912" y="912"/>
              <a:ext cx="460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57" name="Line 35"/>
            <p:cNvSpPr>
              <a:spLocks noChangeShapeType="1"/>
            </p:cNvSpPr>
            <p:nvPr/>
          </p:nvSpPr>
          <p:spPr bwMode="auto">
            <a:xfrm>
              <a:off x="912" y="1152"/>
              <a:ext cx="460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58" name="Line 36"/>
            <p:cNvSpPr>
              <a:spLocks noChangeShapeType="1"/>
            </p:cNvSpPr>
            <p:nvPr/>
          </p:nvSpPr>
          <p:spPr bwMode="auto">
            <a:xfrm>
              <a:off x="912" y="1488"/>
              <a:ext cx="460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59" name="Line 37"/>
            <p:cNvSpPr>
              <a:spLocks noChangeShapeType="1"/>
            </p:cNvSpPr>
            <p:nvPr/>
          </p:nvSpPr>
          <p:spPr bwMode="auto">
            <a:xfrm>
              <a:off x="912" y="1728"/>
              <a:ext cx="460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grpSp>
      <p:sp>
        <p:nvSpPr>
          <p:cNvPr id="60" name="Line 38"/>
          <p:cNvSpPr>
            <a:spLocks noChangeShapeType="1"/>
          </p:cNvSpPr>
          <p:nvPr/>
        </p:nvSpPr>
        <p:spPr bwMode="auto">
          <a:xfrm>
            <a:off x="2183122" y="2107430"/>
            <a:ext cx="4816697" cy="2980"/>
          </a:xfrm>
          <a:prstGeom prst="line">
            <a:avLst/>
          </a:prstGeom>
          <a:noFill/>
          <a:ln w="19050">
            <a:solidFill>
              <a:schemeClr val="tx1"/>
            </a:solidFill>
            <a:prstDash val="lgDash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grpSp>
        <p:nvGrpSpPr>
          <p:cNvPr id="61" name="Group 39"/>
          <p:cNvGrpSpPr/>
          <p:nvPr/>
        </p:nvGrpSpPr>
        <p:grpSpPr bwMode="auto">
          <a:xfrm>
            <a:off x="1476116" y="1478654"/>
            <a:ext cx="6280213" cy="894005"/>
            <a:chOff x="15" y="1206"/>
            <a:chExt cx="5836" cy="900"/>
          </a:xfrm>
        </p:grpSpPr>
        <p:grpSp>
          <p:nvGrpSpPr>
            <p:cNvPr id="62" name="Group 40"/>
            <p:cNvGrpSpPr/>
            <p:nvPr/>
          </p:nvGrpSpPr>
          <p:grpSpPr bwMode="auto">
            <a:xfrm>
              <a:off x="15" y="1232"/>
              <a:ext cx="839" cy="874"/>
              <a:chOff x="15" y="1232"/>
              <a:chExt cx="839" cy="874"/>
            </a:xfrm>
          </p:grpSpPr>
          <p:sp>
            <p:nvSpPr>
              <p:cNvPr id="68" name="Rectangle 41"/>
              <p:cNvSpPr>
                <a:spLocks noChangeArrowheads="1"/>
              </p:cNvSpPr>
              <p:nvPr/>
            </p:nvSpPr>
            <p:spPr bwMode="auto">
              <a:xfrm>
                <a:off x="177" y="1578"/>
                <a:ext cx="480" cy="528"/>
              </a:xfrm>
              <a:prstGeom prst="rect">
                <a:avLst/>
              </a:prstGeom>
              <a:solidFill>
                <a:srgbClr val="FFFFFF"/>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69" name="Line 42"/>
              <p:cNvSpPr>
                <a:spLocks noChangeShapeType="1"/>
              </p:cNvSpPr>
              <p:nvPr/>
            </p:nvSpPr>
            <p:spPr bwMode="auto">
              <a:xfrm>
                <a:off x="417" y="1578"/>
                <a:ext cx="0" cy="528"/>
              </a:xfrm>
              <a:prstGeom prst="line">
                <a:avLst/>
              </a:prstGeom>
              <a:noFill/>
              <a:ln w="63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70" name="Freeform 43"/>
              <p:cNvSpPr/>
              <p:nvPr/>
            </p:nvSpPr>
            <p:spPr bwMode="auto">
              <a:xfrm>
                <a:off x="177" y="1580"/>
                <a:ext cx="480" cy="526"/>
              </a:xfrm>
              <a:custGeom>
                <a:avLst/>
                <a:gdLst>
                  <a:gd name="T0" fmla="*/ 0 w 672"/>
                  <a:gd name="T1" fmla="*/ 670 h 670"/>
                  <a:gd name="T2" fmla="*/ 126 w 672"/>
                  <a:gd name="T3" fmla="*/ 637 h 670"/>
                  <a:gd name="T4" fmla="*/ 192 w 672"/>
                  <a:gd name="T5" fmla="*/ 526 h 670"/>
                  <a:gd name="T6" fmla="*/ 240 w 672"/>
                  <a:gd name="T7" fmla="*/ 334 h 670"/>
                  <a:gd name="T8" fmla="*/ 279 w 672"/>
                  <a:gd name="T9" fmla="*/ 139 h 670"/>
                  <a:gd name="T10" fmla="*/ 303 w 672"/>
                  <a:gd name="T11" fmla="*/ 40 h 670"/>
                  <a:gd name="T12" fmla="*/ 339 w 672"/>
                  <a:gd name="T13" fmla="*/ 1 h 670"/>
                  <a:gd name="T14" fmla="*/ 369 w 672"/>
                  <a:gd name="T15" fmla="*/ 34 h 670"/>
                  <a:gd name="T16" fmla="*/ 396 w 672"/>
                  <a:gd name="T17" fmla="*/ 136 h 670"/>
                  <a:gd name="T18" fmla="*/ 432 w 672"/>
                  <a:gd name="T19" fmla="*/ 337 h 670"/>
                  <a:gd name="T20" fmla="*/ 456 w 672"/>
                  <a:gd name="T21" fmla="*/ 457 h 670"/>
                  <a:gd name="T22" fmla="*/ 504 w 672"/>
                  <a:gd name="T23" fmla="*/ 595 h 670"/>
                  <a:gd name="T24" fmla="*/ 573 w 672"/>
                  <a:gd name="T25" fmla="*/ 643 h 670"/>
                  <a:gd name="T26" fmla="*/ 612 w 672"/>
                  <a:gd name="T27" fmla="*/ 655 h 670"/>
                  <a:gd name="T28" fmla="*/ 672 w 672"/>
                  <a:gd name="T29" fmla="*/ 67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2" h="670">
                    <a:moveTo>
                      <a:pt x="0" y="670"/>
                    </a:moveTo>
                    <a:cubicBezTo>
                      <a:pt x="21" y="664"/>
                      <a:pt x="94" y="661"/>
                      <a:pt x="126" y="637"/>
                    </a:cubicBezTo>
                    <a:cubicBezTo>
                      <a:pt x="158" y="613"/>
                      <a:pt x="173" y="576"/>
                      <a:pt x="192" y="526"/>
                    </a:cubicBezTo>
                    <a:cubicBezTo>
                      <a:pt x="211" y="476"/>
                      <a:pt x="226" y="398"/>
                      <a:pt x="240" y="334"/>
                    </a:cubicBezTo>
                    <a:cubicBezTo>
                      <a:pt x="254" y="270"/>
                      <a:pt x="269" y="188"/>
                      <a:pt x="279" y="139"/>
                    </a:cubicBezTo>
                    <a:cubicBezTo>
                      <a:pt x="289" y="90"/>
                      <a:pt x="293" y="63"/>
                      <a:pt x="303" y="40"/>
                    </a:cubicBezTo>
                    <a:cubicBezTo>
                      <a:pt x="313" y="17"/>
                      <a:pt x="328" y="2"/>
                      <a:pt x="339" y="1"/>
                    </a:cubicBezTo>
                    <a:cubicBezTo>
                      <a:pt x="350" y="0"/>
                      <a:pt x="360" y="12"/>
                      <a:pt x="369" y="34"/>
                    </a:cubicBezTo>
                    <a:cubicBezTo>
                      <a:pt x="378" y="56"/>
                      <a:pt x="386" y="86"/>
                      <a:pt x="396" y="136"/>
                    </a:cubicBezTo>
                    <a:cubicBezTo>
                      <a:pt x="406" y="186"/>
                      <a:pt x="422" y="284"/>
                      <a:pt x="432" y="337"/>
                    </a:cubicBezTo>
                    <a:cubicBezTo>
                      <a:pt x="442" y="390"/>
                      <a:pt x="444" y="414"/>
                      <a:pt x="456" y="457"/>
                    </a:cubicBezTo>
                    <a:cubicBezTo>
                      <a:pt x="468" y="500"/>
                      <a:pt x="485" y="564"/>
                      <a:pt x="504" y="595"/>
                    </a:cubicBezTo>
                    <a:cubicBezTo>
                      <a:pt x="523" y="626"/>
                      <a:pt x="555" y="633"/>
                      <a:pt x="573" y="643"/>
                    </a:cubicBezTo>
                    <a:cubicBezTo>
                      <a:pt x="591" y="653"/>
                      <a:pt x="596" y="651"/>
                      <a:pt x="612" y="655"/>
                    </a:cubicBezTo>
                    <a:cubicBezTo>
                      <a:pt x="628" y="659"/>
                      <a:pt x="660" y="667"/>
                      <a:pt x="672" y="670"/>
                    </a:cubicBezTo>
                  </a:path>
                </a:pathLst>
              </a:custGeom>
              <a:noFill/>
              <a:ln w="28575" cmpd="sng">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71" name="Text Box 44"/>
              <p:cNvSpPr txBox="1">
                <a:spLocks noChangeArrowheads="1"/>
              </p:cNvSpPr>
              <p:nvPr/>
            </p:nvSpPr>
            <p:spPr bwMode="auto">
              <a:xfrm>
                <a:off x="15" y="1232"/>
                <a:ext cx="83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400" b="1" dirty="0">
                    <a:solidFill>
                      <a:srgbClr val="0000CC"/>
                    </a:solidFill>
                    <a:latin typeface="微软雅黑" panose="020B0503020204020204" pitchFamily="34" charset="-122"/>
                    <a:ea typeface="微软雅黑" panose="020B0503020204020204" pitchFamily="34" charset="-122"/>
                  </a:rPr>
                  <a:t>输入脉冲</a:t>
                </a:r>
              </a:p>
            </p:txBody>
          </p:sp>
        </p:grpSp>
        <p:grpSp>
          <p:nvGrpSpPr>
            <p:cNvPr id="63" name="Group 45"/>
            <p:cNvGrpSpPr/>
            <p:nvPr/>
          </p:nvGrpSpPr>
          <p:grpSpPr bwMode="auto">
            <a:xfrm>
              <a:off x="5012" y="1206"/>
              <a:ext cx="839" cy="900"/>
              <a:chOff x="5012" y="1206"/>
              <a:chExt cx="839" cy="900"/>
            </a:xfrm>
          </p:grpSpPr>
          <p:sp>
            <p:nvSpPr>
              <p:cNvPr id="64" name="Rectangle 46"/>
              <p:cNvSpPr>
                <a:spLocks noChangeArrowheads="1"/>
              </p:cNvSpPr>
              <p:nvPr/>
            </p:nvSpPr>
            <p:spPr bwMode="auto">
              <a:xfrm>
                <a:off x="5110" y="1578"/>
                <a:ext cx="476" cy="528"/>
              </a:xfrm>
              <a:prstGeom prst="rect">
                <a:avLst/>
              </a:prstGeom>
              <a:solidFill>
                <a:srgbClr val="FFFFFF"/>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65" name="Line 47"/>
              <p:cNvSpPr>
                <a:spLocks noChangeShapeType="1"/>
              </p:cNvSpPr>
              <p:nvPr/>
            </p:nvSpPr>
            <p:spPr bwMode="auto">
              <a:xfrm>
                <a:off x="5348" y="1578"/>
                <a:ext cx="0" cy="528"/>
              </a:xfrm>
              <a:prstGeom prst="line">
                <a:avLst/>
              </a:prstGeom>
              <a:noFill/>
              <a:ln w="63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66" name="Freeform 48"/>
              <p:cNvSpPr/>
              <p:nvPr/>
            </p:nvSpPr>
            <p:spPr bwMode="auto">
              <a:xfrm>
                <a:off x="5108" y="1726"/>
                <a:ext cx="480" cy="222"/>
              </a:xfrm>
              <a:custGeom>
                <a:avLst/>
                <a:gdLst>
                  <a:gd name="T0" fmla="*/ 0 w 678"/>
                  <a:gd name="T1" fmla="*/ 280 h 283"/>
                  <a:gd name="T2" fmla="*/ 87 w 678"/>
                  <a:gd name="T3" fmla="*/ 244 h 283"/>
                  <a:gd name="T4" fmla="*/ 150 w 678"/>
                  <a:gd name="T5" fmla="*/ 193 h 283"/>
                  <a:gd name="T6" fmla="*/ 201 w 678"/>
                  <a:gd name="T7" fmla="*/ 130 h 283"/>
                  <a:gd name="T8" fmla="*/ 258 w 678"/>
                  <a:gd name="T9" fmla="*/ 43 h 283"/>
                  <a:gd name="T10" fmla="*/ 339 w 678"/>
                  <a:gd name="T11" fmla="*/ 1 h 283"/>
                  <a:gd name="T12" fmla="*/ 426 w 678"/>
                  <a:gd name="T13" fmla="*/ 37 h 283"/>
                  <a:gd name="T14" fmla="*/ 492 w 678"/>
                  <a:gd name="T15" fmla="*/ 139 h 283"/>
                  <a:gd name="T16" fmla="*/ 528 w 678"/>
                  <a:gd name="T17" fmla="*/ 190 h 283"/>
                  <a:gd name="T18" fmla="*/ 591 w 678"/>
                  <a:gd name="T19" fmla="*/ 238 h 283"/>
                  <a:gd name="T20" fmla="*/ 678 w 678"/>
                  <a:gd name="T21" fmla="*/ 28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8" h="283">
                    <a:moveTo>
                      <a:pt x="0" y="280"/>
                    </a:moveTo>
                    <a:cubicBezTo>
                      <a:pt x="14" y="274"/>
                      <a:pt x="62" y="258"/>
                      <a:pt x="87" y="244"/>
                    </a:cubicBezTo>
                    <a:cubicBezTo>
                      <a:pt x="112" y="230"/>
                      <a:pt x="131" y="212"/>
                      <a:pt x="150" y="193"/>
                    </a:cubicBezTo>
                    <a:cubicBezTo>
                      <a:pt x="169" y="174"/>
                      <a:pt x="183" y="155"/>
                      <a:pt x="201" y="130"/>
                    </a:cubicBezTo>
                    <a:cubicBezTo>
                      <a:pt x="219" y="105"/>
                      <a:pt x="235" y="64"/>
                      <a:pt x="258" y="43"/>
                    </a:cubicBezTo>
                    <a:cubicBezTo>
                      <a:pt x="281" y="22"/>
                      <a:pt x="311" y="2"/>
                      <a:pt x="339" y="1"/>
                    </a:cubicBezTo>
                    <a:cubicBezTo>
                      <a:pt x="367" y="0"/>
                      <a:pt x="401" y="14"/>
                      <a:pt x="426" y="37"/>
                    </a:cubicBezTo>
                    <a:cubicBezTo>
                      <a:pt x="451" y="60"/>
                      <a:pt x="475" y="113"/>
                      <a:pt x="492" y="139"/>
                    </a:cubicBezTo>
                    <a:cubicBezTo>
                      <a:pt x="509" y="165"/>
                      <a:pt x="512" y="174"/>
                      <a:pt x="528" y="190"/>
                    </a:cubicBezTo>
                    <a:cubicBezTo>
                      <a:pt x="544" y="206"/>
                      <a:pt x="566" y="222"/>
                      <a:pt x="591" y="238"/>
                    </a:cubicBezTo>
                    <a:cubicBezTo>
                      <a:pt x="616" y="254"/>
                      <a:pt x="660" y="274"/>
                      <a:pt x="678" y="283"/>
                    </a:cubicBezTo>
                  </a:path>
                </a:pathLst>
              </a:custGeom>
              <a:noFill/>
              <a:ln w="28575" cmpd="sng">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67" name="Text Box 49"/>
              <p:cNvSpPr txBox="1">
                <a:spLocks noChangeArrowheads="1"/>
              </p:cNvSpPr>
              <p:nvPr/>
            </p:nvSpPr>
            <p:spPr bwMode="auto">
              <a:xfrm>
                <a:off x="5012" y="1206"/>
                <a:ext cx="83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400" b="1" dirty="0">
                    <a:solidFill>
                      <a:srgbClr val="0000CC"/>
                    </a:solidFill>
                    <a:latin typeface="微软雅黑" panose="020B0503020204020204" pitchFamily="34" charset="-122"/>
                    <a:ea typeface="微软雅黑" panose="020B0503020204020204" pitchFamily="34" charset="-122"/>
                  </a:rPr>
                  <a:t>输出脉冲</a:t>
                </a:r>
              </a:p>
            </p:txBody>
          </p:sp>
        </p:grpSp>
      </p:grpSp>
      <p:grpSp>
        <p:nvGrpSpPr>
          <p:cNvPr id="80" name="组合 79"/>
          <p:cNvGrpSpPr/>
          <p:nvPr/>
        </p:nvGrpSpPr>
        <p:grpSpPr>
          <a:xfrm>
            <a:off x="2264907" y="1938563"/>
            <a:ext cx="4657432" cy="333760"/>
            <a:chOff x="2264907" y="1874555"/>
            <a:chExt cx="4657432" cy="333760"/>
          </a:xfrm>
        </p:grpSpPr>
        <p:sp>
          <p:nvSpPr>
            <p:cNvPr id="52" name="Freeform 30"/>
            <p:cNvSpPr/>
            <p:nvPr/>
          </p:nvSpPr>
          <p:spPr bwMode="auto">
            <a:xfrm>
              <a:off x="2338083" y="1874555"/>
              <a:ext cx="4584256" cy="333760"/>
            </a:xfrm>
            <a:custGeom>
              <a:avLst/>
              <a:gdLst>
                <a:gd name="T0" fmla="*/ 0 w 4260"/>
                <a:gd name="T1" fmla="*/ 150 h 336"/>
                <a:gd name="T2" fmla="*/ 666 w 4260"/>
                <a:gd name="T3" fmla="*/ 0 h 336"/>
                <a:gd name="T4" fmla="*/ 2310 w 4260"/>
                <a:gd name="T5" fmla="*/ 336 h 336"/>
                <a:gd name="T6" fmla="*/ 3936 w 4260"/>
                <a:gd name="T7" fmla="*/ 0 h 336"/>
                <a:gd name="T8" fmla="*/ 4260 w 4260"/>
                <a:gd name="T9" fmla="*/ 72 h 336"/>
              </a:gdLst>
              <a:ahLst/>
              <a:cxnLst>
                <a:cxn ang="0">
                  <a:pos x="T0" y="T1"/>
                </a:cxn>
                <a:cxn ang="0">
                  <a:pos x="T2" y="T3"/>
                </a:cxn>
                <a:cxn ang="0">
                  <a:pos x="T4" y="T5"/>
                </a:cxn>
                <a:cxn ang="0">
                  <a:pos x="T6" y="T7"/>
                </a:cxn>
                <a:cxn ang="0">
                  <a:pos x="T8" y="T9"/>
                </a:cxn>
              </a:cxnLst>
              <a:rect l="0" t="0" r="r" b="b"/>
              <a:pathLst>
                <a:path w="4260" h="336">
                  <a:moveTo>
                    <a:pt x="0" y="150"/>
                  </a:moveTo>
                  <a:lnTo>
                    <a:pt x="666" y="0"/>
                  </a:lnTo>
                  <a:lnTo>
                    <a:pt x="2310" y="336"/>
                  </a:lnTo>
                  <a:lnTo>
                    <a:pt x="3936" y="0"/>
                  </a:lnTo>
                  <a:lnTo>
                    <a:pt x="4260" y="72"/>
                  </a:lnTo>
                </a:path>
              </a:pathLst>
            </a:custGeom>
            <a:noFill/>
            <a:ln w="38100" cmpd="sng">
              <a:solidFill>
                <a:srgbClr val="CC00CC"/>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73" name="Freeform 51"/>
            <p:cNvSpPr/>
            <p:nvPr/>
          </p:nvSpPr>
          <p:spPr bwMode="auto">
            <a:xfrm>
              <a:off x="2264907" y="1874556"/>
              <a:ext cx="4644518" cy="327800"/>
            </a:xfrm>
            <a:custGeom>
              <a:avLst/>
              <a:gdLst>
                <a:gd name="T0" fmla="*/ 0 w 4316"/>
                <a:gd name="T1" fmla="*/ 128 h 330"/>
                <a:gd name="T2" fmla="*/ 434 w 4316"/>
                <a:gd name="T3" fmla="*/ 0 h 330"/>
                <a:gd name="T4" fmla="*/ 1586 w 4316"/>
                <a:gd name="T5" fmla="*/ 330 h 330"/>
                <a:gd name="T6" fmla="*/ 2738 w 4316"/>
                <a:gd name="T7" fmla="*/ 0 h 330"/>
                <a:gd name="T8" fmla="*/ 3944 w 4316"/>
                <a:gd name="T9" fmla="*/ 330 h 330"/>
                <a:gd name="T10" fmla="*/ 4316 w 4316"/>
                <a:gd name="T11" fmla="*/ 204 h 330"/>
              </a:gdLst>
              <a:ahLst/>
              <a:cxnLst>
                <a:cxn ang="0">
                  <a:pos x="T0" y="T1"/>
                </a:cxn>
                <a:cxn ang="0">
                  <a:pos x="T2" y="T3"/>
                </a:cxn>
                <a:cxn ang="0">
                  <a:pos x="T4" y="T5"/>
                </a:cxn>
                <a:cxn ang="0">
                  <a:pos x="T6" y="T7"/>
                </a:cxn>
                <a:cxn ang="0">
                  <a:pos x="T8" y="T9"/>
                </a:cxn>
                <a:cxn ang="0">
                  <a:pos x="T10" y="T11"/>
                </a:cxn>
              </a:cxnLst>
              <a:rect l="0" t="0" r="r" b="b"/>
              <a:pathLst>
                <a:path w="4316" h="330">
                  <a:moveTo>
                    <a:pt x="0" y="128"/>
                  </a:moveTo>
                  <a:lnTo>
                    <a:pt x="434" y="0"/>
                  </a:lnTo>
                  <a:lnTo>
                    <a:pt x="1586" y="330"/>
                  </a:lnTo>
                  <a:lnTo>
                    <a:pt x="2738" y="0"/>
                  </a:lnTo>
                  <a:lnTo>
                    <a:pt x="3944" y="330"/>
                  </a:lnTo>
                  <a:lnTo>
                    <a:pt x="4316" y="204"/>
                  </a:lnTo>
                </a:path>
              </a:pathLst>
            </a:custGeom>
            <a:noFill/>
            <a:ln w="38100" cmpd="sng">
              <a:solidFill>
                <a:srgbClr val="CC00CC"/>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grpSp>
      <p:sp>
        <p:nvSpPr>
          <p:cNvPr id="74" name="Text Box 52"/>
          <p:cNvSpPr txBox="1">
            <a:spLocks noChangeArrowheads="1"/>
          </p:cNvSpPr>
          <p:nvPr/>
        </p:nvSpPr>
        <p:spPr bwMode="auto">
          <a:xfrm>
            <a:off x="4113645" y="1386344"/>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400" b="1" dirty="0">
                <a:solidFill>
                  <a:srgbClr val="0000CC"/>
                </a:solidFill>
                <a:latin typeface="微软雅黑" panose="020B0503020204020204" pitchFamily="34" charset="-122"/>
                <a:ea typeface="微软雅黑" panose="020B0503020204020204" pitchFamily="34" charset="-122"/>
              </a:rPr>
              <a:t>多模光纤</a:t>
            </a:r>
          </a:p>
        </p:txBody>
      </p:sp>
      <p:sp>
        <p:nvSpPr>
          <p:cNvPr id="78" name="矩形 77"/>
          <p:cNvSpPr/>
          <p:nvPr/>
        </p:nvSpPr>
        <p:spPr>
          <a:xfrm>
            <a:off x="2689904" y="3908220"/>
            <a:ext cx="3920748" cy="369332"/>
          </a:xfrm>
          <a:prstGeom prst="rect">
            <a:avLst/>
          </a:prstGeom>
        </p:spPr>
        <p:txBody>
          <a:bodyPr wrap="square">
            <a:spAutoFit/>
          </a:bodyPr>
          <a:lstStyle/>
          <a:p>
            <a:pPr algn="ctr"/>
            <a:r>
              <a:rPr lang="zh-CN" altLang="zh-CN" b="1" dirty="0">
                <a:latin typeface="微软雅黑" panose="020B0503020204020204" pitchFamily="34" charset="-122"/>
                <a:ea typeface="微软雅黑" panose="020B0503020204020204" pitchFamily="34" charset="-122"/>
              </a:rPr>
              <a:t>多模光纤</a:t>
            </a:r>
            <a:r>
              <a:rPr lang="en-US" altLang="zh-CN" b="1" dirty="0">
                <a:latin typeface="微软雅黑" panose="020B0503020204020204" pitchFamily="34" charset="-122"/>
                <a:ea typeface="微软雅黑" panose="020B0503020204020204" pitchFamily="34" charset="-122"/>
              </a:rPr>
              <a:t> (a) </a:t>
            </a:r>
            <a:r>
              <a:rPr lang="zh-CN" altLang="zh-CN" b="1" dirty="0">
                <a:latin typeface="微软雅黑" panose="020B0503020204020204" pitchFamily="34" charset="-122"/>
                <a:ea typeface="微软雅黑" panose="020B0503020204020204" pitchFamily="34" charset="-122"/>
              </a:rPr>
              <a:t>和</a:t>
            </a:r>
            <a:r>
              <a:rPr lang="en-US" altLang="zh-CN" b="1"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单模光纤</a:t>
            </a:r>
            <a:r>
              <a:rPr lang="en-US" altLang="zh-CN" b="1" dirty="0">
                <a:latin typeface="微软雅黑" panose="020B0503020204020204" pitchFamily="34" charset="-122"/>
                <a:ea typeface="微软雅黑" panose="020B0503020204020204" pitchFamily="34" charset="-122"/>
              </a:rPr>
              <a:t> (b) </a:t>
            </a:r>
            <a:r>
              <a:rPr lang="zh-CN" altLang="zh-CN" b="1" dirty="0">
                <a:latin typeface="微软雅黑" panose="020B0503020204020204" pitchFamily="34" charset="-122"/>
                <a:ea typeface="微软雅黑" panose="020B0503020204020204" pitchFamily="34" charset="-122"/>
              </a:rPr>
              <a:t>的比较</a:t>
            </a:r>
            <a:endParaRPr lang="zh-CN" altLang="en-US" b="1" dirty="0">
              <a:latin typeface="微软雅黑" panose="020B0503020204020204" pitchFamily="34" charset="-122"/>
              <a:ea typeface="微软雅黑" panose="020B0503020204020204" pitchFamily="34" charset="-122"/>
            </a:endParaRPr>
          </a:p>
        </p:txBody>
      </p:sp>
      <p:grpSp>
        <p:nvGrpSpPr>
          <p:cNvPr id="87" name="组合 86"/>
          <p:cNvGrpSpPr/>
          <p:nvPr/>
        </p:nvGrpSpPr>
        <p:grpSpPr>
          <a:xfrm>
            <a:off x="1476115" y="2784895"/>
            <a:ext cx="6280213" cy="921818"/>
            <a:chOff x="1476115" y="2720887"/>
            <a:chExt cx="6280213" cy="921818"/>
          </a:xfrm>
        </p:grpSpPr>
        <p:grpSp>
          <p:nvGrpSpPr>
            <p:cNvPr id="25" name="Group 2"/>
            <p:cNvGrpSpPr/>
            <p:nvPr/>
          </p:nvGrpSpPr>
          <p:grpSpPr bwMode="auto">
            <a:xfrm>
              <a:off x="1476115" y="2720887"/>
              <a:ext cx="6280213" cy="921818"/>
              <a:chOff x="15" y="2758"/>
              <a:chExt cx="5836" cy="928"/>
            </a:xfrm>
          </p:grpSpPr>
          <p:grpSp>
            <p:nvGrpSpPr>
              <p:cNvPr id="26" name="Group 3"/>
              <p:cNvGrpSpPr/>
              <p:nvPr/>
            </p:nvGrpSpPr>
            <p:grpSpPr bwMode="auto">
              <a:xfrm>
                <a:off x="768" y="3158"/>
                <a:ext cx="4320" cy="528"/>
                <a:chOff x="768" y="3072"/>
                <a:chExt cx="4320" cy="528"/>
              </a:xfrm>
            </p:grpSpPr>
            <p:sp>
              <p:nvSpPr>
                <p:cNvPr id="43" name="Rectangle 4"/>
                <p:cNvSpPr>
                  <a:spLocks noChangeArrowheads="1"/>
                </p:cNvSpPr>
                <p:nvPr/>
              </p:nvSpPr>
              <p:spPr bwMode="auto">
                <a:xfrm>
                  <a:off x="768" y="3168"/>
                  <a:ext cx="4320" cy="33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grpSp>
              <p:nvGrpSpPr>
                <p:cNvPr id="44" name="Group 5"/>
                <p:cNvGrpSpPr/>
                <p:nvPr/>
              </p:nvGrpSpPr>
              <p:grpSpPr bwMode="auto">
                <a:xfrm>
                  <a:off x="768" y="3072"/>
                  <a:ext cx="4320" cy="528"/>
                  <a:chOff x="768" y="3072"/>
                  <a:chExt cx="4320" cy="528"/>
                </a:xfrm>
              </p:grpSpPr>
              <p:sp>
                <p:nvSpPr>
                  <p:cNvPr id="45" name="Rectangle 6"/>
                  <p:cNvSpPr>
                    <a:spLocks noChangeArrowheads="1"/>
                  </p:cNvSpPr>
                  <p:nvPr/>
                </p:nvSpPr>
                <p:spPr bwMode="auto">
                  <a:xfrm>
                    <a:off x="768" y="3072"/>
                    <a:ext cx="4320" cy="190"/>
                  </a:xfrm>
                  <a:prstGeom prst="rect">
                    <a:avLst/>
                  </a:prstGeom>
                  <a:solidFill>
                    <a:srgbClr val="99FFCC"/>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46" name="Rectangle 7"/>
                  <p:cNvSpPr>
                    <a:spLocks noChangeArrowheads="1"/>
                  </p:cNvSpPr>
                  <p:nvPr/>
                </p:nvSpPr>
                <p:spPr bwMode="auto">
                  <a:xfrm>
                    <a:off x="768" y="3410"/>
                    <a:ext cx="4320" cy="190"/>
                  </a:xfrm>
                  <a:prstGeom prst="rect">
                    <a:avLst/>
                  </a:prstGeom>
                  <a:solidFill>
                    <a:srgbClr val="99FFCC"/>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47" name="Line 8"/>
                  <p:cNvSpPr>
                    <a:spLocks noChangeShapeType="1"/>
                  </p:cNvSpPr>
                  <p:nvPr/>
                </p:nvSpPr>
                <p:spPr bwMode="auto">
                  <a:xfrm>
                    <a:off x="768" y="3072"/>
                    <a:ext cx="4320" cy="0"/>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48" name="Line 9"/>
                  <p:cNvSpPr>
                    <a:spLocks noChangeShapeType="1"/>
                  </p:cNvSpPr>
                  <p:nvPr/>
                </p:nvSpPr>
                <p:spPr bwMode="auto">
                  <a:xfrm>
                    <a:off x="768" y="3262"/>
                    <a:ext cx="4320" cy="0"/>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49" name="Line 10"/>
                  <p:cNvSpPr>
                    <a:spLocks noChangeShapeType="1"/>
                  </p:cNvSpPr>
                  <p:nvPr/>
                </p:nvSpPr>
                <p:spPr bwMode="auto">
                  <a:xfrm>
                    <a:off x="768" y="3410"/>
                    <a:ext cx="4320" cy="0"/>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50" name="Line 11"/>
                  <p:cNvSpPr>
                    <a:spLocks noChangeShapeType="1"/>
                  </p:cNvSpPr>
                  <p:nvPr/>
                </p:nvSpPr>
                <p:spPr bwMode="auto">
                  <a:xfrm>
                    <a:off x="768" y="3600"/>
                    <a:ext cx="4320" cy="0"/>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grpSp>
          </p:grpSp>
          <p:grpSp>
            <p:nvGrpSpPr>
              <p:cNvPr id="27" name="Group 13"/>
              <p:cNvGrpSpPr/>
              <p:nvPr/>
            </p:nvGrpSpPr>
            <p:grpSpPr bwMode="auto">
              <a:xfrm>
                <a:off x="15" y="2758"/>
                <a:ext cx="5836" cy="900"/>
                <a:chOff x="15" y="2848"/>
                <a:chExt cx="5836" cy="900"/>
              </a:xfrm>
            </p:grpSpPr>
            <p:grpSp>
              <p:nvGrpSpPr>
                <p:cNvPr id="29" name="Group 14"/>
                <p:cNvGrpSpPr/>
                <p:nvPr/>
              </p:nvGrpSpPr>
              <p:grpSpPr bwMode="auto">
                <a:xfrm>
                  <a:off x="15" y="2849"/>
                  <a:ext cx="839" cy="899"/>
                  <a:chOff x="15" y="2849"/>
                  <a:chExt cx="839" cy="899"/>
                </a:xfrm>
              </p:grpSpPr>
              <p:grpSp>
                <p:nvGrpSpPr>
                  <p:cNvPr id="37" name="Group 15"/>
                  <p:cNvGrpSpPr/>
                  <p:nvPr/>
                </p:nvGrpSpPr>
                <p:grpSpPr bwMode="auto">
                  <a:xfrm>
                    <a:off x="158" y="3220"/>
                    <a:ext cx="480" cy="528"/>
                    <a:chOff x="240" y="2448"/>
                    <a:chExt cx="480" cy="528"/>
                  </a:xfrm>
                </p:grpSpPr>
                <p:grpSp>
                  <p:nvGrpSpPr>
                    <p:cNvPr id="39" name="Group 16"/>
                    <p:cNvGrpSpPr/>
                    <p:nvPr/>
                  </p:nvGrpSpPr>
                  <p:grpSpPr bwMode="auto">
                    <a:xfrm>
                      <a:off x="240" y="2448"/>
                      <a:ext cx="480" cy="528"/>
                      <a:chOff x="240" y="2448"/>
                      <a:chExt cx="672" cy="672"/>
                    </a:xfrm>
                  </p:grpSpPr>
                  <p:sp>
                    <p:nvSpPr>
                      <p:cNvPr id="41" name="Rectangle 17"/>
                      <p:cNvSpPr>
                        <a:spLocks noChangeArrowheads="1"/>
                      </p:cNvSpPr>
                      <p:nvPr/>
                    </p:nvSpPr>
                    <p:spPr bwMode="auto">
                      <a:xfrm>
                        <a:off x="240" y="2448"/>
                        <a:ext cx="672" cy="672"/>
                      </a:xfrm>
                      <a:prstGeom prst="rect">
                        <a:avLst/>
                      </a:prstGeom>
                      <a:solidFill>
                        <a:srgbClr val="FFFFFF"/>
                      </a:solidFill>
                      <a:ln w="6350">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42" name="Line 18"/>
                      <p:cNvSpPr>
                        <a:spLocks noChangeShapeType="1"/>
                      </p:cNvSpPr>
                      <p:nvPr/>
                    </p:nvSpPr>
                    <p:spPr bwMode="auto">
                      <a:xfrm>
                        <a:off x="576" y="2448"/>
                        <a:ext cx="0" cy="672"/>
                      </a:xfrm>
                      <a:prstGeom prst="line">
                        <a:avLst/>
                      </a:prstGeom>
                      <a:noFill/>
                      <a:ln w="63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grpSp>
                <p:sp>
                  <p:nvSpPr>
                    <p:cNvPr id="40" name="Freeform 19"/>
                    <p:cNvSpPr/>
                    <p:nvPr/>
                  </p:nvSpPr>
                  <p:spPr bwMode="auto">
                    <a:xfrm>
                      <a:off x="240" y="2450"/>
                      <a:ext cx="480" cy="526"/>
                    </a:xfrm>
                    <a:custGeom>
                      <a:avLst/>
                      <a:gdLst>
                        <a:gd name="T0" fmla="*/ 0 w 672"/>
                        <a:gd name="T1" fmla="*/ 670 h 670"/>
                        <a:gd name="T2" fmla="*/ 126 w 672"/>
                        <a:gd name="T3" fmla="*/ 637 h 670"/>
                        <a:gd name="T4" fmla="*/ 192 w 672"/>
                        <a:gd name="T5" fmla="*/ 526 h 670"/>
                        <a:gd name="T6" fmla="*/ 240 w 672"/>
                        <a:gd name="T7" fmla="*/ 334 h 670"/>
                        <a:gd name="T8" fmla="*/ 279 w 672"/>
                        <a:gd name="T9" fmla="*/ 139 h 670"/>
                        <a:gd name="T10" fmla="*/ 303 w 672"/>
                        <a:gd name="T11" fmla="*/ 40 h 670"/>
                        <a:gd name="T12" fmla="*/ 339 w 672"/>
                        <a:gd name="T13" fmla="*/ 1 h 670"/>
                        <a:gd name="T14" fmla="*/ 369 w 672"/>
                        <a:gd name="T15" fmla="*/ 34 h 670"/>
                        <a:gd name="T16" fmla="*/ 396 w 672"/>
                        <a:gd name="T17" fmla="*/ 136 h 670"/>
                        <a:gd name="T18" fmla="*/ 432 w 672"/>
                        <a:gd name="T19" fmla="*/ 337 h 670"/>
                        <a:gd name="T20" fmla="*/ 456 w 672"/>
                        <a:gd name="T21" fmla="*/ 457 h 670"/>
                        <a:gd name="T22" fmla="*/ 504 w 672"/>
                        <a:gd name="T23" fmla="*/ 595 h 670"/>
                        <a:gd name="T24" fmla="*/ 573 w 672"/>
                        <a:gd name="T25" fmla="*/ 643 h 670"/>
                        <a:gd name="T26" fmla="*/ 612 w 672"/>
                        <a:gd name="T27" fmla="*/ 655 h 670"/>
                        <a:gd name="T28" fmla="*/ 672 w 672"/>
                        <a:gd name="T29" fmla="*/ 67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2" h="670">
                          <a:moveTo>
                            <a:pt x="0" y="670"/>
                          </a:moveTo>
                          <a:cubicBezTo>
                            <a:pt x="21" y="664"/>
                            <a:pt x="94" y="661"/>
                            <a:pt x="126" y="637"/>
                          </a:cubicBezTo>
                          <a:cubicBezTo>
                            <a:pt x="158" y="613"/>
                            <a:pt x="173" y="576"/>
                            <a:pt x="192" y="526"/>
                          </a:cubicBezTo>
                          <a:cubicBezTo>
                            <a:pt x="211" y="476"/>
                            <a:pt x="226" y="398"/>
                            <a:pt x="240" y="334"/>
                          </a:cubicBezTo>
                          <a:cubicBezTo>
                            <a:pt x="254" y="270"/>
                            <a:pt x="269" y="188"/>
                            <a:pt x="279" y="139"/>
                          </a:cubicBezTo>
                          <a:cubicBezTo>
                            <a:pt x="289" y="90"/>
                            <a:pt x="293" y="63"/>
                            <a:pt x="303" y="40"/>
                          </a:cubicBezTo>
                          <a:cubicBezTo>
                            <a:pt x="313" y="17"/>
                            <a:pt x="328" y="2"/>
                            <a:pt x="339" y="1"/>
                          </a:cubicBezTo>
                          <a:cubicBezTo>
                            <a:pt x="350" y="0"/>
                            <a:pt x="360" y="12"/>
                            <a:pt x="369" y="34"/>
                          </a:cubicBezTo>
                          <a:cubicBezTo>
                            <a:pt x="378" y="56"/>
                            <a:pt x="386" y="86"/>
                            <a:pt x="396" y="136"/>
                          </a:cubicBezTo>
                          <a:cubicBezTo>
                            <a:pt x="406" y="186"/>
                            <a:pt x="422" y="284"/>
                            <a:pt x="432" y="337"/>
                          </a:cubicBezTo>
                          <a:cubicBezTo>
                            <a:pt x="442" y="390"/>
                            <a:pt x="444" y="414"/>
                            <a:pt x="456" y="457"/>
                          </a:cubicBezTo>
                          <a:cubicBezTo>
                            <a:pt x="468" y="500"/>
                            <a:pt x="485" y="564"/>
                            <a:pt x="504" y="595"/>
                          </a:cubicBezTo>
                          <a:cubicBezTo>
                            <a:pt x="523" y="626"/>
                            <a:pt x="555" y="633"/>
                            <a:pt x="573" y="643"/>
                          </a:cubicBezTo>
                          <a:cubicBezTo>
                            <a:pt x="591" y="653"/>
                            <a:pt x="596" y="651"/>
                            <a:pt x="612" y="655"/>
                          </a:cubicBezTo>
                          <a:cubicBezTo>
                            <a:pt x="628" y="659"/>
                            <a:pt x="660" y="667"/>
                            <a:pt x="672" y="670"/>
                          </a:cubicBezTo>
                        </a:path>
                      </a:pathLst>
                    </a:custGeom>
                    <a:noFill/>
                    <a:ln w="28575" cmpd="sng">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grpSp>
              <p:sp>
                <p:nvSpPr>
                  <p:cNvPr id="38" name="Text Box 20"/>
                  <p:cNvSpPr txBox="1">
                    <a:spLocks noChangeArrowheads="1"/>
                  </p:cNvSpPr>
                  <p:nvPr/>
                </p:nvSpPr>
                <p:spPr bwMode="auto">
                  <a:xfrm>
                    <a:off x="15" y="2849"/>
                    <a:ext cx="83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400" b="1" dirty="0">
                        <a:solidFill>
                          <a:srgbClr val="0000CC"/>
                        </a:solidFill>
                        <a:latin typeface="微软雅黑" panose="020B0503020204020204" pitchFamily="34" charset="-122"/>
                        <a:ea typeface="微软雅黑" panose="020B0503020204020204" pitchFamily="34" charset="-122"/>
                      </a:rPr>
                      <a:t>输入脉冲</a:t>
                    </a:r>
                  </a:p>
                </p:txBody>
              </p:sp>
            </p:grpSp>
            <p:grpSp>
              <p:nvGrpSpPr>
                <p:cNvPr id="30" name="Group 21"/>
                <p:cNvGrpSpPr/>
                <p:nvPr/>
              </p:nvGrpSpPr>
              <p:grpSpPr bwMode="auto">
                <a:xfrm>
                  <a:off x="5012" y="2848"/>
                  <a:ext cx="839" cy="900"/>
                  <a:chOff x="5012" y="2848"/>
                  <a:chExt cx="839" cy="900"/>
                </a:xfrm>
              </p:grpSpPr>
              <p:sp>
                <p:nvSpPr>
                  <p:cNvPr id="31" name="Text Box 22"/>
                  <p:cNvSpPr txBox="1">
                    <a:spLocks noChangeArrowheads="1"/>
                  </p:cNvSpPr>
                  <p:nvPr/>
                </p:nvSpPr>
                <p:spPr bwMode="auto">
                  <a:xfrm>
                    <a:off x="5012" y="2848"/>
                    <a:ext cx="83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400" b="1">
                        <a:solidFill>
                          <a:srgbClr val="0000CC"/>
                        </a:solidFill>
                        <a:latin typeface="微软雅黑" panose="020B0503020204020204" pitchFamily="34" charset="-122"/>
                        <a:ea typeface="微软雅黑" panose="020B0503020204020204" pitchFamily="34" charset="-122"/>
                      </a:rPr>
                      <a:t>输出脉冲</a:t>
                    </a:r>
                  </a:p>
                </p:txBody>
              </p:sp>
              <p:grpSp>
                <p:nvGrpSpPr>
                  <p:cNvPr id="32" name="Group 23"/>
                  <p:cNvGrpSpPr/>
                  <p:nvPr/>
                </p:nvGrpSpPr>
                <p:grpSpPr bwMode="auto">
                  <a:xfrm>
                    <a:off x="5148" y="3220"/>
                    <a:ext cx="480" cy="528"/>
                    <a:chOff x="240" y="2448"/>
                    <a:chExt cx="480" cy="528"/>
                  </a:xfrm>
                </p:grpSpPr>
                <p:grpSp>
                  <p:nvGrpSpPr>
                    <p:cNvPr id="33" name="Group 24"/>
                    <p:cNvGrpSpPr/>
                    <p:nvPr/>
                  </p:nvGrpSpPr>
                  <p:grpSpPr bwMode="auto">
                    <a:xfrm>
                      <a:off x="240" y="2448"/>
                      <a:ext cx="480" cy="528"/>
                      <a:chOff x="240" y="2448"/>
                      <a:chExt cx="672" cy="672"/>
                    </a:xfrm>
                  </p:grpSpPr>
                  <p:sp>
                    <p:nvSpPr>
                      <p:cNvPr id="35" name="Rectangle 25"/>
                      <p:cNvSpPr>
                        <a:spLocks noChangeArrowheads="1"/>
                      </p:cNvSpPr>
                      <p:nvPr/>
                    </p:nvSpPr>
                    <p:spPr bwMode="auto">
                      <a:xfrm>
                        <a:off x="240" y="2448"/>
                        <a:ext cx="672" cy="672"/>
                      </a:xfrm>
                      <a:prstGeom prst="rect">
                        <a:avLst/>
                      </a:prstGeom>
                      <a:solidFill>
                        <a:srgbClr val="FFFFFF"/>
                      </a:solidFill>
                      <a:ln w="6350">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36" name="Line 26"/>
                      <p:cNvSpPr>
                        <a:spLocks noChangeShapeType="1"/>
                      </p:cNvSpPr>
                      <p:nvPr/>
                    </p:nvSpPr>
                    <p:spPr bwMode="auto">
                      <a:xfrm>
                        <a:off x="576" y="2448"/>
                        <a:ext cx="0" cy="672"/>
                      </a:xfrm>
                      <a:prstGeom prst="line">
                        <a:avLst/>
                      </a:prstGeom>
                      <a:noFill/>
                      <a:ln w="63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grpSp>
                <p:sp>
                  <p:nvSpPr>
                    <p:cNvPr id="34" name="Freeform 27"/>
                    <p:cNvSpPr/>
                    <p:nvPr/>
                  </p:nvSpPr>
                  <p:spPr bwMode="auto">
                    <a:xfrm>
                      <a:off x="240" y="2450"/>
                      <a:ext cx="480" cy="526"/>
                    </a:xfrm>
                    <a:custGeom>
                      <a:avLst/>
                      <a:gdLst>
                        <a:gd name="T0" fmla="*/ 0 w 672"/>
                        <a:gd name="T1" fmla="*/ 670 h 670"/>
                        <a:gd name="T2" fmla="*/ 126 w 672"/>
                        <a:gd name="T3" fmla="*/ 637 h 670"/>
                        <a:gd name="T4" fmla="*/ 192 w 672"/>
                        <a:gd name="T5" fmla="*/ 526 h 670"/>
                        <a:gd name="T6" fmla="*/ 240 w 672"/>
                        <a:gd name="T7" fmla="*/ 334 h 670"/>
                        <a:gd name="T8" fmla="*/ 279 w 672"/>
                        <a:gd name="T9" fmla="*/ 139 h 670"/>
                        <a:gd name="T10" fmla="*/ 303 w 672"/>
                        <a:gd name="T11" fmla="*/ 40 h 670"/>
                        <a:gd name="T12" fmla="*/ 339 w 672"/>
                        <a:gd name="T13" fmla="*/ 1 h 670"/>
                        <a:gd name="T14" fmla="*/ 369 w 672"/>
                        <a:gd name="T15" fmla="*/ 34 h 670"/>
                        <a:gd name="T16" fmla="*/ 396 w 672"/>
                        <a:gd name="T17" fmla="*/ 136 h 670"/>
                        <a:gd name="T18" fmla="*/ 432 w 672"/>
                        <a:gd name="T19" fmla="*/ 337 h 670"/>
                        <a:gd name="T20" fmla="*/ 456 w 672"/>
                        <a:gd name="T21" fmla="*/ 457 h 670"/>
                        <a:gd name="T22" fmla="*/ 504 w 672"/>
                        <a:gd name="T23" fmla="*/ 595 h 670"/>
                        <a:gd name="T24" fmla="*/ 573 w 672"/>
                        <a:gd name="T25" fmla="*/ 643 h 670"/>
                        <a:gd name="T26" fmla="*/ 612 w 672"/>
                        <a:gd name="T27" fmla="*/ 655 h 670"/>
                        <a:gd name="T28" fmla="*/ 672 w 672"/>
                        <a:gd name="T29" fmla="*/ 67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2" h="670">
                          <a:moveTo>
                            <a:pt x="0" y="670"/>
                          </a:moveTo>
                          <a:cubicBezTo>
                            <a:pt x="21" y="664"/>
                            <a:pt x="94" y="661"/>
                            <a:pt x="126" y="637"/>
                          </a:cubicBezTo>
                          <a:cubicBezTo>
                            <a:pt x="158" y="613"/>
                            <a:pt x="173" y="576"/>
                            <a:pt x="192" y="526"/>
                          </a:cubicBezTo>
                          <a:cubicBezTo>
                            <a:pt x="211" y="476"/>
                            <a:pt x="226" y="398"/>
                            <a:pt x="240" y="334"/>
                          </a:cubicBezTo>
                          <a:cubicBezTo>
                            <a:pt x="254" y="270"/>
                            <a:pt x="269" y="188"/>
                            <a:pt x="279" y="139"/>
                          </a:cubicBezTo>
                          <a:cubicBezTo>
                            <a:pt x="289" y="90"/>
                            <a:pt x="293" y="63"/>
                            <a:pt x="303" y="40"/>
                          </a:cubicBezTo>
                          <a:cubicBezTo>
                            <a:pt x="313" y="17"/>
                            <a:pt x="328" y="2"/>
                            <a:pt x="339" y="1"/>
                          </a:cubicBezTo>
                          <a:cubicBezTo>
                            <a:pt x="350" y="0"/>
                            <a:pt x="360" y="12"/>
                            <a:pt x="369" y="34"/>
                          </a:cubicBezTo>
                          <a:cubicBezTo>
                            <a:pt x="378" y="56"/>
                            <a:pt x="386" y="86"/>
                            <a:pt x="396" y="136"/>
                          </a:cubicBezTo>
                          <a:cubicBezTo>
                            <a:pt x="406" y="186"/>
                            <a:pt x="422" y="284"/>
                            <a:pt x="432" y="337"/>
                          </a:cubicBezTo>
                          <a:cubicBezTo>
                            <a:pt x="442" y="390"/>
                            <a:pt x="444" y="414"/>
                            <a:pt x="456" y="457"/>
                          </a:cubicBezTo>
                          <a:cubicBezTo>
                            <a:pt x="468" y="500"/>
                            <a:pt x="485" y="564"/>
                            <a:pt x="504" y="595"/>
                          </a:cubicBezTo>
                          <a:cubicBezTo>
                            <a:pt x="523" y="626"/>
                            <a:pt x="555" y="633"/>
                            <a:pt x="573" y="643"/>
                          </a:cubicBezTo>
                          <a:cubicBezTo>
                            <a:pt x="591" y="653"/>
                            <a:pt x="596" y="651"/>
                            <a:pt x="612" y="655"/>
                          </a:cubicBezTo>
                          <a:cubicBezTo>
                            <a:pt x="628" y="659"/>
                            <a:pt x="660" y="667"/>
                            <a:pt x="672" y="670"/>
                          </a:cubicBezTo>
                        </a:path>
                      </a:pathLst>
                    </a:custGeom>
                    <a:noFill/>
                    <a:ln w="28575" cmpd="sng">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grpSp>
            </p:grpSp>
          </p:grpSp>
          <p:sp>
            <p:nvSpPr>
              <p:cNvPr id="28" name="Text Box 28"/>
              <p:cNvSpPr txBox="1">
                <a:spLocks noChangeArrowheads="1"/>
              </p:cNvSpPr>
              <p:nvPr/>
            </p:nvSpPr>
            <p:spPr bwMode="auto">
              <a:xfrm>
                <a:off x="2461" y="2853"/>
                <a:ext cx="83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400" b="1" dirty="0">
                    <a:solidFill>
                      <a:srgbClr val="0000CC"/>
                    </a:solidFill>
                    <a:latin typeface="微软雅黑" panose="020B0503020204020204" pitchFamily="34" charset="-122"/>
                    <a:ea typeface="微软雅黑" panose="020B0503020204020204" pitchFamily="34" charset="-122"/>
                  </a:rPr>
                  <a:t>单模光纤</a:t>
                </a:r>
              </a:p>
            </p:txBody>
          </p:sp>
        </p:grpSp>
        <p:sp>
          <p:nvSpPr>
            <p:cNvPr id="83" name="Line 12"/>
            <p:cNvSpPr>
              <a:spLocks noChangeShapeType="1"/>
            </p:cNvSpPr>
            <p:nvPr/>
          </p:nvSpPr>
          <p:spPr bwMode="auto">
            <a:xfrm>
              <a:off x="2193884" y="3377483"/>
              <a:ext cx="4816695" cy="2980"/>
            </a:xfrm>
            <a:prstGeom prst="line">
              <a:avLst/>
            </a:prstGeom>
            <a:noFill/>
            <a:ln w="19050">
              <a:solidFill>
                <a:schemeClr val="tx1"/>
              </a:solidFill>
              <a:prstDash val="lgDashDot"/>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grpSp>
      <p:sp>
        <p:nvSpPr>
          <p:cNvPr id="86" name="Line 50"/>
          <p:cNvSpPr>
            <a:spLocks noChangeShapeType="1"/>
          </p:cNvSpPr>
          <p:nvPr/>
        </p:nvSpPr>
        <p:spPr bwMode="auto">
          <a:xfrm flipV="1">
            <a:off x="2286430" y="3433887"/>
            <a:ext cx="4712313" cy="6954"/>
          </a:xfrm>
          <a:prstGeom prst="line">
            <a:avLst/>
          </a:prstGeom>
          <a:noFill/>
          <a:ln w="5715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wipe(left)">
                                      <p:cBhvr>
                                        <p:cTn id="7" dur="2000"/>
                                        <p:tgtEl>
                                          <p:spTgt spid="80"/>
                                        </p:tgtEl>
                                      </p:cBhvr>
                                    </p:animEffect>
                                  </p:childTnLst>
                                </p:cTn>
                              </p:par>
                            </p:childTnLst>
                          </p:cTn>
                        </p:par>
                        <p:par>
                          <p:cTn id="8" fill="hold">
                            <p:stCondLst>
                              <p:cond delay="2000"/>
                            </p:stCondLst>
                            <p:childTnLst>
                              <p:par>
                                <p:cTn id="9" presetID="1" presetClass="entr" presetSubtype="0" fill="hold" nodeType="afterEffect">
                                  <p:stCondLst>
                                    <p:cond delay="1000"/>
                                  </p:stCondLst>
                                  <p:childTnLst>
                                    <p:set>
                                      <p:cBhvr>
                                        <p:cTn id="10" dur="1" fill="hold">
                                          <p:stCondLst>
                                            <p:cond delay="0"/>
                                          </p:stCondLst>
                                        </p:cTn>
                                        <p:tgtEl>
                                          <p:spTgt spid="87"/>
                                        </p:tgtEl>
                                        <p:attrNameLst>
                                          <p:attrName>style.visibility</p:attrName>
                                        </p:attrNameLst>
                                      </p:cBhvr>
                                      <p:to>
                                        <p:strVal val="visible"/>
                                      </p:to>
                                    </p:set>
                                  </p:childTnLst>
                                </p:cTn>
                              </p:par>
                            </p:childTnLst>
                          </p:cTn>
                        </p:par>
                        <p:par>
                          <p:cTn id="11" fill="hold">
                            <p:stCondLst>
                              <p:cond delay="3000"/>
                            </p:stCondLst>
                            <p:childTnLst>
                              <p:par>
                                <p:cTn id="12" presetID="22" presetClass="entr" presetSubtype="8" fill="hold" grpId="0" nodeType="afterEffect">
                                  <p:stCondLst>
                                    <p:cond delay="500"/>
                                  </p:stCondLst>
                                  <p:childTnLst>
                                    <p:set>
                                      <p:cBhvr>
                                        <p:cTn id="13" dur="1" fill="hold">
                                          <p:stCondLst>
                                            <p:cond delay="0"/>
                                          </p:stCondLst>
                                        </p:cTn>
                                        <p:tgtEl>
                                          <p:spTgt spid="86"/>
                                        </p:tgtEl>
                                        <p:attrNameLst>
                                          <p:attrName>style.visibility</p:attrName>
                                        </p:attrNameLst>
                                      </p:cBhvr>
                                      <p:to>
                                        <p:strVal val="visible"/>
                                      </p:to>
                                    </p:set>
                                    <p:animEffect transition="in" filter="wipe(left)">
                                      <p:cBhvr>
                                        <p:cTn id="14" dur="20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514867"/>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2821897" y="1481656"/>
            <a:ext cx="35189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光纤通信中使用的光波的波段</a:t>
            </a:r>
          </a:p>
        </p:txBody>
      </p:sp>
      <p:sp>
        <p:nvSpPr>
          <p:cNvPr id="4" name="Rectangle 68"/>
          <p:cNvSpPr>
            <a:spLocks noChangeArrowheads="1"/>
          </p:cNvSpPr>
          <p:nvPr/>
        </p:nvSpPr>
        <p:spPr bwMode="auto">
          <a:xfrm>
            <a:off x="556962" y="1960262"/>
            <a:ext cx="8157269"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常用的三个波段的中心分别位于 </a:t>
            </a:r>
            <a:r>
              <a:rPr lang="en-US" altLang="zh-CN" sz="2000" b="1" dirty="0">
                <a:solidFill>
                  <a:srgbClr val="0000FF"/>
                </a:solidFill>
                <a:latin typeface="微软雅黑" panose="020B0503020204020204" pitchFamily="34" charset="-122"/>
                <a:ea typeface="微软雅黑" panose="020B0503020204020204" pitchFamily="34" charset="-122"/>
              </a:rPr>
              <a:t>850 nm, 1300 nm </a:t>
            </a:r>
            <a:r>
              <a:rPr lang="zh-CN" altLang="en-US" sz="2000" b="1" dirty="0">
                <a:solidFill>
                  <a:srgbClr val="0000FF"/>
                </a:solidFill>
                <a:latin typeface="微软雅黑" panose="020B0503020204020204" pitchFamily="34" charset="-122"/>
                <a:ea typeface="微软雅黑" panose="020B0503020204020204" pitchFamily="34" charset="-122"/>
              </a:rPr>
              <a:t>和 </a:t>
            </a:r>
            <a:r>
              <a:rPr lang="en-US" altLang="zh-CN" sz="2000" b="1" dirty="0">
                <a:solidFill>
                  <a:srgbClr val="0000FF"/>
                </a:solidFill>
                <a:latin typeface="微软雅黑" panose="020B0503020204020204" pitchFamily="34" charset="-122"/>
                <a:ea typeface="微软雅黑" panose="020B0503020204020204" pitchFamily="34" charset="-122"/>
              </a:rPr>
              <a:t>1550 nm</a:t>
            </a:r>
            <a:r>
              <a:rPr lang="zh-CN" altLang="en-US" sz="2000" b="1" dirty="0">
                <a:solidFill>
                  <a:srgbClr val="0000FF"/>
                </a:solidFill>
                <a:latin typeface="微软雅黑" panose="020B0503020204020204" pitchFamily="34" charset="-122"/>
                <a:ea typeface="微软雅黑" panose="020B0503020204020204" pitchFamily="34" charset="-122"/>
              </a:rPr>
              <a:t>。</a:t>
            </a: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所有这三个波段都具有 </a:t>
            </a:r>
            <a:r>
              <a:rPr lang="en-US" altLang="zh-CN" sz="2000" b="1" dirty="0">
                <a:solidFill>
                  <a:srgbClr val="0000FF"/>
                </a:solidFill>
                <a:latin typeface="微软雅黑" panose="020B0503020204020204" pitchFamily="34" charset="-122"/>
                <a:ea typeface="微软雅黑" panose="020B0503020204020204" pitchFamily="34" charset="-122"/>
              </a:rPr>
              <a:t>25000~30000 GHz </a:t>
            </a:r>
            <a:r>
              <a:rPr lang="zh-CN" altLang="en-US" sz="2000" b="1" dirty="0">
                <a:solidFill>
                  <a:srgbClr val="0000FF"/>
                </a:solidFill>
                <a:latin typeface="微软雅黑" panose="020B0503020204020204" pitchFamily="34" charset="-122"/>
                <a:ea typeface="微软雅黑" panose="020B0503020204020204" pitchFamily="34" charset="-122"/>
              </a:rPr>
              <a:t>的带宽</a:t>
            </a:r>
            <a:r>
              <a:rPr lang="zh-CN" altLang="en-US" sz="2000" b="1" dirty="0">
                <a:latin typeface="微软雅黑" panose="020B0503020204020204" pitchFamily="34" charset="-122"/>
                <a:ea typeface="微软雅黑" panose="020B0503020204020204" pitchFamily="34" charset="-122"/>
              </a:rPr>
              <a:t>，可见光纤的通信容量非常大。</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5"/>
          <p:cNvSpPr>
            <a:spLocks noChangeArrowheads="1"/>
          </p:cNvSpPr>
          <p:nvPr/>
        </p:nvSpPr>
        <p:spPr bwMode="auto">
          <a:xfrm>
            <a:off x="545144" y="745660"/>
            <a:ext cx="8053712"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12" name="Rectangle 6"/>
          <p:cNvSpPr>
            <a:spLocks noChangeArrowheads="1"/>
          </p:cNvSpPr>
          <p:nvPr/>
        </p:nvSpPr>
        <p:spPr bwMode="auto">
          <a:xfrm>
            <a:off x="2923954" y="712533"/>
            <a:ext cx="329609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rgbClr val="FFFF00"/>
                </a:solidFill>
                <a:latin typeface="微软雅黑" panose="020B0503020204020204" pitchFamily="34" charset="-122"/>
                <a:ea typeface="微软雅黑" panose="020B0503020204020204" pitchFamily="34" charset="-122"/>
              </a:rPr>
              <a:t>2.1</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物理层的基本概念</a:t>
            </a:r>
          </a:p>
        </p:txBody>
      </p:sp>
      <p:sp>
        <p:nvSpPr>
          <p:cNvPr id="13" name="Rectangle 8"/>
          <p:cNvSpPr>
            <a:spLocks noChangeArrowheads="1"/>
          </p:cNvSpPr>
          <p:nvPr/>
        </p:nvSpPr>
        <p:spPr bwMode="auto">
          <a:xfrm>
            <a:off x="545144" y="1844485"/>
            <a:ext cx="8053712" cy="2400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ct val="150000"/>
              </a:lnSpc>
              <a:buClr>
                <a:srgbClr val="0070C0"/>
              </a:buClr>
              <a:buFont typeface="Wingdings" panose="05000000000000000000" pitchFamily="2" charset="2"/>
              <a:buChar char="l"/>
            </a:pPr>
            <a:endParaRPr lang="en-US" altLang="zh-CN" sz="2000" b="1">
              <a:latin typeface="微软雅黑" panose="020B0503020204020204" pitchFamily="34" charset="-122"/>
              <a:ea typeface="微软雅黑" panose="020B0503020204020204" pitchFamily="34" charset="-122"/>
            </a:endParaRPr>
          </a:p>
          <a:p>
            <a:pPr marL="285750" indent="-285750">
              <a:lnSpc>
                <a:spcPct val="150000"/>
              </a:lnSpc>
              <a:buClr>
                <a:srgbClr val="0070C0"/>
              </a:buClr>
              <a:buFont typeface="Wingdings" panose="05000000000000000000" pitchFamily="2" charset="2"/>
              <a:buChar char="l"/>
            </a:pPr>
            <a:endParaRPr lang="en-US" altLang="zh-CN" sz="2000" b="1">
              <a:latin typeface="微软雅黑" panose="020B0503020204020204" pitchFamily="34" charset="-122"/>
              <a:ea typeface="微软雅黑" panose="020B0503020204020204" pitchFamily="34" charset="-122"/>
            </a:endParaRPr>
          </a:p>
          <a:p>
            <a:pPr marL="285750" indent="-285750">
              <a:lnSpc>
                <a:spcPct val="150000"/>
              </a:lnSpc>
              <a:buClr>
                <a:srgbClr val="0070C0"/>
              </a:buClr>
              <a:buFont typeface="Wingdings" panose="05000000000000000000" pitchFamily="2" charset="2"/>
              <a:buChar char="l"/>
            </a:pPr>
            <a:r>
              <a:rPr lang="zh-CN" altLang="en-US" sz="2000" b="1">
                <a:latin typeface="微软雅黑" panose="020B0503020204020204" pitchFamily="34" charset="-122"/>
                <a:ea typeface="微软雅黑" panose="020B0503020204020204" pitchFamily="34" charset="-122"/>
              </a:rPr>
              <a:t>物</a:t>
            </a:r>
            <a:r>
              <a:rPr lang="zh-CN" altLang="en-US" sz="2000" b="1" dirty="0">
                <a:latin typeface="微软雅黑" panose="020B0503020204020204" pitchFamily="34" charset="-122"/>
                <a:ea typeface="微软雅黑" panose="020B0503020204020204" pitchFamily="34" charset="-122"/>
              </a:rPr>
              <a:t>理层考虑</a:t>
            </a:r>
            <a:r>
              <a:rPr lang="zh-CN" altLang="en-US" sz="2000" b="1">
                <a:latin typeface="微软雅黑" panose="020B0503020204020204" pitchFamily="34" charset="-122"/>
                <a:ea typeface="微软雅黑" panose="020B0503020204020204" pitchFamily="34" charset="-122"/>
              </a:rPr>
              <a:t>的是</a:t>
            </a:r>
            <a:r>
              <a:rPr lang="zh-CN" altLang="en-US" sz="2000" b="1">
                <a:solidFill>
                  <a:srgbClr val="0000FF"/>
                </a:solidFill>
                <a:latin typeface="微软雅黑" panose="020B0503020204020204" pitchFamily="34" charset="-122"/>
                <a:ea typeface="微软雅黑" panose="020B0503020204020204" pitchFamily="34" charset="-122"/>
              </a:rPr>
              <a:t>传</a:t>
            </a:r>
            <a:r>
              <a:rPr lang="zh-CN" altLang="en-US" sz="2000" b="1" dirty="0">
                <a:solidFill>
                  <a:srgbClr val="0000FF"/>
                </a:solidFill>
                <a:latin typeface="微软雅黑" panose="020B0503020204020204" pitchFamily="34" charset="-122"/>
                <a:ea typeface="微软雅黑" panose="020B0503020204020204" pitchFamily="34" charset="-122"/>
              </a:rPr>
              <a:t>输数据比</a:t>
            </a:r>
            <a:r>
              <a:rPr lang="zh-CN" altLang="en-US" sz="2000" b="1">
                <a:solidFill>
                  <a:srgbClr val="0000FF"/>
                </a:solidFill>
                <a:latin typeface="微软雅黑" panose="020B0503020204020204" pitchFamily="34" charset="-122"/>
                <a:ea typeface="微软雅黑" panose="020B0503020204020204" pitchFamily="34" charset="-122"/>
              </a:rPr>
              <a:t>特流</a:t>
            </a:r>
            <a:r>
              <a:rPr lang="zh-CN" altLang="en-US" sz="2000" b="1">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285750" indent="-285750">
              <a:lnSpc>
                <a:spcPct val="1500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物理层的</a:t>
            </a:r>
            <a:r>
              <a:rPr lang="zh-CN" altLang="en-US" sz="2000" b="1" dirty="0">
                <a:solidFill>
                  <a:srgbClr val="FF0000"/>
                </a:solidFill>
                <a:latin typeface="微软雅黑" panose="020B0503020204020204" pitchFamily="34" charset="-122"/>
                <a:ea typeface="微软雅黑" panose="020B0503020204020204" pitchFamily="34" charset="-122"/>
              </a:rPr>
              <a:t>作用</a:t>
            </a:r>
            <a:r>
              <a:rPr lang="zh-CN" altLang="en-US" sz="2000" b="1" dirty="0">
                <a:latin typeface="微软雅黑" panose="020B0503020204020204" pitchFamily="34" charset="-122"/>
                <a:ea typeface="微软雅黑" panose="020B0503020204020204" pitchFamily="34" charset="-122"/>
              </a:rPr>
              <a:t>是要尽可能地</a:t>
            </a:r>
            <a:r>
              <a:rPr lang="zh-CN" altLang="en-US" sz="2000" b="1" dirty="0">
                <a:solidFill>
                  <a:srgbClr val="0000FF"/>
                </a:solidFill>
                <a:latin typeface="微软雅黑" panose="020B0503020204020204" pitchFamily="34" charset="-122"/>
                <a:ea typeface="微软雅黑" panose="020B0503020204020204" pitchFamily="34" charset="-122"/>
              </a:rPr>
              <a:t>屏蔽</a:t>
            </a:r>
            <a:r>
              <a:rPr lang="zh-CN" altLang="en-US" sz="2000" b="1" dirty="0">
                <a:latin typeface="微软雅黑" panose="020B0503020204020204" pitchFamily="34" charset="-122"/>
                <a:ea typeface="微软雅黑" panose="020B0503020204020204" pitchFamily="34" charset="-122"/>
              </a:rPr>
              <a:t>掉不同</a:t>
            </a:r>
            <a:r>
              <a:rPr lang="zh-CN" altLang="en-US" sz="2000" b="1" dirty="0">
                <a:solidFill>
                  <a:srgbClr val="FF0000"/>
                </a:solidFill>
                <a:latin typeface="微软雅黑" panose="020B0503020204020204" pitchFamily="34" charset="-122"/>
                <a:ea typeface="微软雅黑" panose="020B0503020204020204" pitchFamily="34" charset="-122"/>
              </a:rPr>
              <a:t>传输媒体和通信手段</a:t>
            </a:r>
            <a:r>
              <a:rPr lang="zh-CN" altLang="en-US" sz="2000" b="1" dirty="0">
                <a:latin typeface="微软雅黑" panose="020B0503020204020204" pitchFamily="34" charset="-122"/>
                <a:ea typeface="微软雅黑" panose="020B0503020204020204" pitchFamily="34" charset="-122"/>
              </a:rPr>
              <a:t>的差异。</a:t>
            </a:r>
          </a:p>
          <a:p>
            <a:pPr marL="285750" indent="-285750">
              <a:lnSpc>
                <a:spcPct val="1500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用于物理层的协议也常称为物理层</a:t>
            </a:r>
            <a:r>
              <a:rPr lang="zh-CN" altLang="en-US" sz="2000" b="1" dirty="0">
                <a:solidFill>
                  <a:srgbClr val="0000FF"/>
                </a:solidFill>
                <a:latin typeface="微软雅黑" panose="020B0503020204020204" pitchFamily="34" charset="-122"/>
                <a:ea typeface="微软雅黑" panose="020B0503020204020204" pitchFamily="34" charset="-122"/>
              </a:rPr>
              <a:t>规程</a:t>
            </a: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(procedure)</a:t>
            </a:r>
            <a:r>
              <a:rPr lang="zh-CN" altLang="en-US" sz="2000" b="1" dirty="0">
                <a:latin typeface="微软雅黑" panose="020B0503020204020204" pitchFamily="34" charset="-122"/>
                <a:ea typeface="微软雅黑" panose="020B0503020204020204" pitchFamily="34" charset="-122"/>
              </a:rPr>
              <a:t>。</a:t>
            </a:r>
          </a:p>
        </p:txBody>
      </p:sp>
      <p:pic>
        <p:nvPicPr>
          <p:cNvPr id="2" name="图片 1"/>
          <p:cNvPicPr>
            <a:picLocks noChangeAspect="1"/>
          </p:cNvPicPr>
          <p:nvPr/>
        </p:nvPicPr>
        <p:blipFill>
          <a:blip r:embed="rId2"/>
          <a:stretch>
            <a:fillRect/>
          </a:stretch>
        </p:blipFill>
        <p:spPr>
          <a:xfrm>
            <a:off x="1533797" y="1402300"/>
            <a:ext cx="5674723" cy="110688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5" y="1167395"/>
            <a:ext cx="8053712"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976059" y="1134184"/>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光纤优点</a:t>
            </a:r>
          </a:p>
        </p:txBody>
      </p:sp>
      <p:sp>
        <p:nvSpPr>
          <p:cNvPr id="4" name="Rectangle 68"/>
          <p:cNvSpPr>
            <a:spLocks noChangeArrowheads="1"/>
          </p:cNvSpPr>
          <p:nvPr/>
        </p:nvSpPr>
        <p:spPr bwMode="auto">
          <a:xfrm>
            <a:off x="545146" y="1612790"/>
            <a:ext cx="5190754"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mj-lt"/>
              <a:buAutoNum type="arabicPeriod"/>
            </a:pPr>
            <a:r>
              <a:rPr lang="zh-CN" altLang="en-US" sz="2000" b="1" dirty="0">
                <a:latin typeface="微软雅黑" panose="020B0503020204020204" pitchFamily="34" charset="-122"/>
                <a:ea typeface="微软雅黑" panose="020B0503020204020204" pitchFamily="34" charset="-122"/>
              </a:rPr>
              <a:t>通信容量非常大。</a:t>
            </a:r>
          </a:p>
          <a:p>
            <a:pPr marL="342900" indent="-342900" eaLnBrk="0" hangingPunct="0">
              <a:lnSpc>
                <a:spcPts val="3300"/>
              </a:lnSpc>
              <a:buClr>
                <a:srgbClr val="0070C0"/>
              </a:buClr>
              <a:buFont typeface="+mj-lt"/>
              <a:buAutoNum type="arabicPeriod"/>
            </a:pPr>
            <a:r>
              <a:rPr lang="zh-CN" altLang="en-US" sz="2000" b="1" dirty="0">
                <a:latin typeface="微软雅黑" panose="020B0503020204020204" pitchFamily="34" charset="-122"/>
                <a:ea typeface="微软雅黑" panose="020B0503020204020204" pitchFamily="34" charset="-122"/>
              </a:rPr>
              <a:t>传输损耗小，中继距离长。</a:t>
            </a:r>
          </a:p>
          <a:p>
            <a:pPr marL="342900" indent="-342900" eaLnBrk="0" hangingPunct="0">
              <a:lnSpc>
                <a:spcPts val="3300"/>
              </a:lnSpc>
              <a:buClr>
                <a:srgbClr val="0070C0"/>
              </a:buClr>
              <a:buFont typeface="+mj-lt"/>
              <a:buAutoNum type="arabicPeriod"/>
            </a:pPr>
            <a:r>
              <a:rPr lang="zh-CN" altLang="en-US" sz="2000" b="1" dirty="0">
                <a:latin typeface="微软雅黑" panose="020B0503020204020204" pitchFamily="34" charset="-122"/>
                <a:ea typeface="微软雅黑" panose="020B0503020204020204" pitchFamily="34" charset="-122"/>
              </a:rPr>
              <a:t>抗雷电和电磁干扰性能好。</a:t>
            </a:r>
          </a:p>
          <a:p>
            <a:pPr marL="342900" indent="-342900" eaLnBrk="0" hangingPunct="0">
              <a:lnSpc>
                <a:spcPts val="3300"/>
              </a:lnSpc>
              <a:buClr>
                <a:srgbClr val="0070C0"/>
              </a:buClr>
              <a:buFont typeface="+mj-lt"/>
              <a:buAutoNum type="arabicPeriod"/>
            </a:pPr>
            <a:r>
              <a:rPr lang="zh-CN" altLang="en-US" sz="2000" b="1" dirty="0">
                <a:latin typeface="微软雅黑" panose="020B0503020204020204" pitchFamily="34" charset="-122"/>
                <a:ea typeface="微软雅黑" panose="020B0503020204020204" pitchFamily="34" charset="-122"/>
              </a:rPr>
              <a:t>无串音干扰，保密性好。</a:t>
            </a:r>
          </a:p>
          <a:p>
            <a:pPr marL="342900" indent="-342900" eaLnBrk="0" hangingPunct="0">
              <a:lnSpc>
                <a:spcPts val="3300"/>
              </a:lnSpc>
              <a:buClr>
                <a:srgbClr val="0070C0"/>
              </a:buClr>
              <a:buFont typeface="+mj-lt"/>
              <a:buAutoNum type="arabicPeriod"/>
            </a:pPr>
            <a:r>
              <a:rPr lang="zh-CN" altLang="en-US" sz="2000" b="1" dirty="0">
                <a:latin typeface="微软雅黑" panose="020B0503020204020204" pitchFamily="34" charset="-122"/>
                <a:ea typeface="微软雅黑" panose="020B0503020204020204" pitchFamily="34" charset="-122"/>
              </a:rPr>
              <a:t>体积小，重量轻。</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utoShape 5"/>
          <p:cNvSpPr>
            <a:spLocks noChangeArrowheads="1"/>
          </p:cNvSpPr>
          <p:nvPr/>
        </p:nvSpPr>
        <p:spPr bwMode="auto">
          <a:xfrm>
            <a:off x="545145" y="636338"/>
            <a:ext cx="8053712"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46" name="Rectangle 6"/>
          <p:cNvSpPr>
            <a:spLocks noChangeArrowheads="1"/>
          </p:cNvSpPr>
          <p:nvPr/>
        </p:nvSpPr>
        <p:spPr bwMode="auto">
          <a:xfrm>
            <a:off x="3026546" y="630643"/>
            <a:ext cx="30909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2.3.2  </a:t>
            </a:r>
            <a:r>
              <a:rPr lang="zh-CN" altLang="en-US" sz="2000" b="1" dirty="0">
                <a:solidFill>
                  <a:schemeClr val="bg1"/>
                </a:solidFill>
                <a:latin typeface="微软雅黑" panose="020B0503020204020204" pitchFamily="34" charset="-122"/>
                <a:ea typeface="微软雅黑" panose="020B0503020204020204" pitchFamily="34" charset="-122"/>
              </a:rPr>
              <a:t>非导引型传输媒体 </a:t>
            </a:r>
          </a:p>
        </p:txBody>
      </p:sp>
      <p:sp>
        <p:nvSpPr>
          <p:cNvPr id="47" name="Rectangle 8"/>
          <p:cNvSpPr>
            <a:spLocks noChangeArrowheads="1"/>
          </p:cNvSpPr>
          <p:nvPr/>
        </p:nvSpPr>
        <p:spPr bwMode="auto">
          <a:xfrm>
            <a:off x="545145" y="1001116"/>
            <a:ext cx="8053712"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将自由空间称为“非导引型传输媒体”。</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无线传输所使用的频段很广。</a:t>
            </a:r>
            <a:endParaRPr lang="en-US" altLang="zh-CN" sz="2000" b="1" dirty="0">
              <a:latin typeface="微软雅黑" panose="020B0503020204020204" pitchFamily="34" charset="-122"/>
              <a:ea typeface="微软雅黑" panose="020B0503020204020204" pitchFamily="34" charset="-122"/>
            </a:endParaRPr>
          </a:p>
          <a:p>
            <a:pPr marL="625475" indent="-36068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红外线</a:t>
            </a:r>
            <a:endParaRPr lang="en-US" altLang="zh-CN" sz="2000" b="1" dirty="0">
              <a:latin typeface="微软雅黑" panose="020B0503020204020204" pitchFamily="34" charset="-122"/>
              <a:ea typeface="微软雅黑" panose="020B0503020204020204" pitchFamily="34" charset="-122"/>
            </a:endParaRPr>
          </a:p>
          <a:p>
            <a:pPr marL="625475" indent="-36068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蓝牙</a:t>
            </a:r>
            <a:endParaRPr lang="en-US" altLang="zh-CN" sz="2000" b="1" dirty="0">
              <a:latin typeface="微软雅黑" panose="020B0503020204020204" pitchFamily="34" charset="-122"/>
              <a:ea typeface="微软雅黑" panose="020B0503020204020204" pitchFamily="34" charset="-122"/>
            </a:endParaRPr>
          </a:p>
          <a:p>
            <a:pPr marL="625475" indent="-36068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地面微波接力通信</a:t>
            </a:r>
          </a:p>
          <a:p>
            <a:pPr marL="625475" indent="-36068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卫星通信</a:t>
            </a:r>
            <a:endParaRPr lang="en-US" altLang="zh-CN" sz="2000" b="1" dirty="0">
              <a:latin typeface="微软雅黑" panose="020B0503020204020204" pitchFamily="34" charset="-122"/>
              <a:ea typeface="微软雅黑" panose="020B0503020204020204" pitchFamily="34" charset="-122"/>
            </a:endParaRPr>
          </a:p>
          <a:p>
            <a:pPr marL="625475" indent="-360680">
              <a:lnSpc>
                <a:spcPts val="3300"/>
              </a:lnSpc>
              <a:buClr>
                <a:srgbClr val="7030A0"/>
              </a:buClr>
              <a:buFont typeface="+mj-lt"/>
              <a:buAutoNum type="arabicPeriod"/>
            </a:pPr>
            <a:endParaRPr lang="en-US" altLang="zh-CN" sz="2000" b="1" dirty="0">
              <a:latin typeface="微软雅黑" panose="020B0503020204020204" pitchFamily="34" charset="-122"/>
              <a:ea typeface="微软雅黑" panose="020B0503020204020204" pitchFamily="34" charset="-122"/>
            </a:endParaRPr>
          </a:p>
          <a:p>
            <a:pPr marL="625475" indent="-360680">
              <a:lnSpc>
                <a:spcPts val="3300"/>
              </a:lnSpc>
              <a:buClr>
                <a:srgbClr val="7030A0"/>
              </a:buClr>
              <a:buFont typeface="+mj-lt"/>
              <a:buAutoNum type="arabicPeriod"/>
            </a:pP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9"/>
          <p:cNvSpPr>
            <a:spLocks noChangeArrowheads="1"/>
          </p:cNvSpPr>
          <p:nvPr/>
        </p:nvSpPr>
        <p:spPr bwMode="auto">
          <a:xfrm>
            <a:off x="2629135" y="2850638"/>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7" name="Rectangle 9"/>
          <p:cNvSpPr>
            <a:spLocks noChangeArrowheads="1"/>
          </p:cNvSpPr>
          <p:nvPr/>
        </p:nvSpPr>
        <p:spPr bwMode="auto">
          <a:xfrm>
            <a:off x="2629135" y="1649478"/>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8" name="Rectangle 10"/>
          <p:cNvSpPr>
            <a:spLocks noChangeArrowheads="1"/>
          </p:cNvSpPr>
          <p:nvPr/>
        </p:nvSpPr>
        <p:spPr bwMode="auto">
          <a:xfrm>
            <a:off x="2629135" y="2255903"/>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9" name="Line 16"/>
          <p:cNvSpPr>
            <a:spLocks noChangeShapeType="1"/>
          </p:cNvSpPr>
          <p:nvPr/>
        </p:nvSpPr>
        <p:spPr bwMode="auto">
          <a:xfrm>
            <a:off x="3637198" y="1578040"/>
            <a:ext cx="0" cy="1800225"/>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 name="Rectangle 8"/>
          <p:cNvSpPr>
            <a:spLocks noChangeArrowheads="1"/>
          </p:cNvSpPr>
          <p:nvPr/>
        </p:nvSpPr>
        <p:spPr bwMode="auto">
          <a:xfrm>
            <a:off x="2700573" y="1395478"/>
            <a:ext cx="547211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2.4.1       </a:t>
            </a:r>
            <a:r>
              <a:rPr lang="zh-CN" altLang="en-US" sz="2000" b="1" dirty="0">
                <a:solidFill>
                  <a:schemeClr val="bg1"/>
                </a:solidFill>
                <a:latin typeface="微软雅黑" panose="020B0503020204020204" pitchFamily="34" charset="-122"/>
                <a:ea typeface="微软雅黑" panose="020B0503020204020204" pitchFamily="34" charset="-122"/>
              </a:rPr>
              <a:t>频分复用、时分复用和统计时分复用</a:t>
            </a:r>
          </a:p>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2.4.2                                               </a:t>
            </a:r>
            <a:r>
              <a:rPr lang="zh-CN" altLang="en-US" sz="2000" b="1" dirty="0">
                <a:solidFill>
                  <a:schemeClr val="bg1"/>
                </a:solidFill>
                <a:latin typeface="微软雅黑" panose="020B0503020204020204" pitchFamily="34" charset="-122"/>
                <a:ea typeface="微软雅黑" panose="020B0503020204020204" pitchFamily="34" charset="-122"/>
              </a:rPr>
              <a:t>波分复用</a:t>
            </a:r>
          </a:p>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2.4.3                                               </a:t>
            </a:r>
            <a:r>
              <a:rPr lang="zh-CN" altLang="en-US" sz="2000" b="1" dirty="0">
                <a:solidFill>
                  <a:schemeClr val="bg1"/>
                </a:solidFill>
                <a:latin typeface="微软雅黑" panose="020B0503020204020204" pitchFamily="34" charset="-122"/>
                <a:ea typeface="微软雅黑" panose="020B0503020204020204" pitchFamily="34" charset="-122"/>
              </a:rPr>
              <a:t>码分复用</a:t>
            </a:r>
          </a:p>
        </p:txBody>
      </p:sp>
      <p:sp>
        <p:nvSpPr>
          <p:cNvPr id="11" name="Rectangle 27"/>
          <p:cNvSpPr>
            <a:spLocks noChangeArrowheads="1"/>
          </p:cNvSpPr>
          <p:nvPr/>
        </p:nvSpPr>
        <p:spPr bwMode="auto">
          <a:xfrm>
            <a:off x="639730" y="1649478"/>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panose="02010600030101010101" pitchFamily="2" charset="-122"/>
            </a:endParaRPr>
          </a:p>
        </p:txBody>
      </p:sp>
      <p:sp>
        <p:nvSpPr>
          <p:cNvPr id="12" name="Rectangle 29"/>
          <p:cNvSpPr>
            <a:spLocks noChangeArrowheads="1"/>
          </p:cNvSpPr>
          <p:nvPr/>
        </p:nvSpPr>
        <p:spPr bwMode="auto">
          <a:xfrm>
            <a:off x="648619" y="1744410"/>
            <a:ext cx="1627651"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a:solidFill>
                  <a:srgbClr val="FFFF00"/>
                </a:solidFill>
                <a:latin typeface="微软雅黑" panose="020B0503020204020204" pitchFamily="34" charset="-122"/>
                <a:ea typeface="微软雅黑" panose="020B0503020204020204" pitchFamily="34" charset="-122"/>
              </a:rPr>
              <a:t>2.</a:t>
            </a:r>
            <a:r>
              <a:rPr lang="en-US" altLang="zh-CN" sz="2000" b="1" dirty="0">
                <a:solidFill>
                  <a:srgbClr val="FFFF00"/>
                </a:solidFill>
                <a:latin typeface="微软雅黑" panose="020B0503020204020204" pitchFamily="34" charset="-122"/>
                <a:ea typeface="微软雅黑" panose="020B0503020204020204" pitchFamily="34" charset="-122"/>
              </a:rPr>
              <a:t>4</a:t>
            </a:r>
          </a:p>
          <a:p>
            <a:pPr eaLnBrk="0" hangingPunct="0"/>
            <a:r>
              <a:rPr lang="zh-CN" altLang="en-US" sz="2000" b="1" dirty="0">
                <a:solidFill>
                  <a:schemeClr val="bg1"/>
                </a:solidFill>
                <a:latin typeface="微软雅黑" panose="020B0503020204020204" pitchFamily="34" charset="-122"/>
                <a:ea typeface="微软雅黑" panose="020B0503020204020204" pitchFamily="34" charset="-122"/>
              </a:rPr>
              <a:t>信道复用</a:t>
            </a:r>
            <a:endParaRPr lang="en-US" altLang="zh-CN" sz="2000" b="1" dirty="0">
              <a:solidFill>
                <a:schemeClr val="bg1"/>
              </a:solidFill>
              <a:latin typeface="微软雅黑" panose="020B0503020204020204" pitchFamily="34" charset="-122"/>
              <a:ea typeface="微软雅黑" panose="020B0503020204020204" pitchFamily="34" charset="-122"/>
            </a:endParaRPr>
          </a:p>
          <a:p>
            <a:pPr eaLnBrk="0" hangingPunct="0"/>
            <a:r>
              <a:rPr lang="zh-CN" altLang="en-US" sz="2000" b="1" dirty="0">
                <a:solidFill>
                  <a:schemeClr val="bg1"/>
                </a:solidFill>
                <a:latin typeface="微软雅黑" panose="020B0503020204020204" pitchFamily="34" charset="-122"/>
                <a:ea typeface="微软雅黑" panose="020B0503020204020204" pitchFamily="34" charset="-122"/>
              </a:rPr>
              <a:t>技术</a:t>
            </a:r>
            <a:endParaRPr lang="zh-CN" altLang="fr-FR"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45145" y="1681324"/>
            <a:ext cx="8053712" cy="271168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AutoShape 5"/>
          <p:cNvSpPr>
            <a:spLocks noChangeArrowheads="1"/>
          </p:cNvSpPr>
          <p:nvPr/>
        </p:nvSpPr>
        <p:spPr bwMode="auto">
          <a:xfrm>
            <a:off x="545145" y="636338"/>
            <a:ext cx="8053712"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8" name="Rectangle 6"/>
          <p:cNvSpPr>
            <a:spLocks noChangeArrowheads="1"/>
          </p:cNvSpPr>
          <p:nvPr/>
        </p:nvSpPr>
        <p:spPr bwMode="auto">
          <a:xfrm>
            <a:off x="1508503" y="594067"/>
            <a:ext cx="61269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2.4.1  </a:t>
            </a:r>
            <a:r>
              <a:rPr lang="zh-CN" altLang="en-US" sz="2400" b="1" dirty="0">
                <a:solidFill>
                  <a:schemeClr val="bg1"/>
                </a:solidFill>
                <a:latin typeface="微软雅黑" panose="020B0503020204020204" pitchFamily="34" charset="-122"/>
                <a:ea typeface="微软雅黑" panose="020B0503020204020204" pitchFamily="34" charset="-122"/>
              </a:rPr>
              <a:t>频分复用、时分复用和统计时分复用 </a:t>
            </a:r>
          </a:p>
        </p:txBody>
      </p:sp>
      <p:sp>
        <p:nvSpPr>
          <p:cNvPr id="17" name="矩形 16"/>
          <p:cNvSpPr/>
          <p:nvPr/>
        </p:nvSpPr>
        <p:spPr>
          <a:xfrm>
            <a:off x="964800" y="2225035"/>
            <a:ext cx="461665" cy="1624263"/>
          </a:xfrm>
          <a:prstGeom prst="rect">
            <a:avLst/>
          </a:prstGeom>
        </p:spPr>
        <p:txBody>
          <a:bodyPr vert="eaVert" wrap="square">
            <a:spAutoFit/>
          </a:bodyPr>
          <a:lstStyle/>
          <a:p>
            <a:pPr algn="ctr"/>
            <a:r>
              <a:rPr lang="zh-CN" altLang="en-US" b="1" dirty="0">
                <a:latin typeface="微软雅黑" panose="020B0503020204020204" pitchFamily="34" charset="-122"/>
                <a:ea typeface="微软雅黑" panose="020B0503020204020204" pitchFamily="34" charset="-122"/>
              </a:rPr>
              <a:t>复用的示意图</a:t>
            </a:r>
          </a:p>
        </p:txBody>
      </p:sp>
      <p:sp>
        <p:nvSpPr>
          <p:cNvPr id="2" name="矩形 1"/>
          <p:cNvSpPr/>
          <p:nvPr/>
        </p:nvSpPr>
        <p:spPr>
          <a:xfrm>
            <a:off x="545145" y="1024734"/>
            <a:ext cx="7665001" cy="656590"/>
          </a:xfrm>
          <a:prstGeom prst="rect">
            <a:avLst/>
          </a:prstGeom>
        </p:spPr>
        <p:txBody>
          <a:bodyPr wrap="square">
            <a:spAutoFit/>
          </a:bodyPr>
          <a:lstStyle/>
          <a:p>
            <a:pPr eaLnBrk="0" hangingPunct="0">
              <a:lnSpc>
                <a:spcPts val="2200"/>
              </a:lnSpc>
              <a:buClr>
                <a:srgbClr val="0070C0"/>
              </a:buClr>
            </a:pPr>
            <a:r>
              <a:rPr lang="zh-CN" altLang="en-US" sz="1600" b="1" dirty="0">
                <a:solidFill>
                  <a:srgbClr val="0000FF"/>
                </a:solidFill>
                <a:latin typeface="微软雅黑" panose="020B0503020204020204" pitchFamily="34" charset="-122"/>
                <a:ea typeface="微软雅黑" panose="020B0503020204020204" pitchFamily="34" charset="-122"/>
              </a:rPr>
              <a:t>复用 </a:t>
            </a:r>
            <a:r>
              <a:rPr lang="en-US" altLang="zh-CN" sz="1600" b="1" dirty="0">
                <a:latin typeface="微软雅黑" panose="020B0503020204020204" pitchFamily="34" charset="-122"/>
                <a:ea typeface="微软雅黑" panose="020B0503020204020204" pitchFamily="34" charset="-122"/>
              </a:rPr>
              <a:t>(multiplexing) </a:t>
            </a:r>
            <a:r>
              <a:rPr lang="zh-CN" altLang="en-US" sz="1600" b="1" dirty="0">
                <a:latin typeface="微软雅黑" panose="020B0503020204020204" pitchFamily="34" charset="-122"/>
                <a:ea typeface="微软雅黑" panose="020B0503020204020204" pitchFamily="34" charset="-122"/>
              </a:rPr>
              <a:t>是通信技术中的基本概念。</a:t>
            </a:r>
          </a:p>
          <a:p>
            <a:pPr eaLnBrk="0" hangingPunct="0">
              <a:lnSpc>
                <a:spcPts val="2200"/>
              </a:lnSpc>
              <a:buClr>
                <a:srgbClr val="0070C0"/>
              </a:buClr>
            </a:pPr>
            <a:r>
              <a:rPr lang="zh-CN" altLang="en-US" sz="1600" b="1" dirty="0">
                <a:latin typeface="微软雅黑" panose="020B0503020204020204" pitchFamily="34" charset="-122"/>
                <a:ea typeface="微软雅黑" panose="020B0503020204020204" pitchFamily="34" charset="-122"/>
              </a:rPr>
              <a:t>它允许用户使用一个共享信道进行通信，降低成本，提高利用率。</a:t>
            </a:r>
          </a:p>
        </p:txBody>
      </p:sp>
      <p:grpSp>
        <p:nvGrpSpPr>
          <p:cNvPr id="18" name="组合 17"/>
          <p:cNvGrpSpPr/>
          <p:nvPr/>
        </p:nvGrpSpPr>
        <p:grpSpPr>
          <a:xfrm>
            <a:off x="2093409" y="1731116"/>
            <a:ext cx="5168206" cy="1317176"/>
            <a:chOff x="1442906" y="2204864"/>
            <a:chExt cx="7099300" cy="1809336"/>
          </a:xfrm>
        </p:grpSpPr>
        <p:sp>
          <p:nvSpPr>
            <p:cNvPr id="19" name="Line 39"/>
            <p:cNvSpPr>
              <a:spLocks noChangeShapeType="1"/>
            </p:cNvSpPr>
            <p:nvPr/>
          </p:nvSpPr>
          <p:spPr bwMode="auto">
            <a:xfrm>
              <a:off x="1840178" y="2546177"/>
              <a:ext cx="6382147"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20" name="Line 40"/>
            <p:cNvSpPr>
              <a:spLocks noChangeShapeType="1"/>
            </p:cNvSpPr>
            <p:nvPr/>
          </p:nvSpPr>
          <p:spPr bwMode="auto">
            <a:xfrm>
              <a:off x="1840178" y="3039889"/>
              <a:ext cx="6382147"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21" name="Line 41"/>
            <p:cNvSpPr>
              <a:spLocks noChangeShapeType="1"/>
            </p:cNvSpPr>
            <p:nvPr/>
          </p:nvSpPr>
          <p:spPr bwMode="auto">
            <a:xfrm>
              <a:off x="1840178" y="3533602"/>
              <a:ext cx="6382147"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22" name="Oval 42"/>
            <p:cNvSpPr>
              <a:spLocks noChangeArrowheads="1"/>
            </p:cNvSpPr>
            <p:nvPr/>
          </p:nvSpPr>
          <p:spPr bwMode="auto">
            <a:xfrm>
              <a:off x="1442906" y="2357265"/>
              <a:ext cx="397272" cy="377825"/>
            </a:xfrm>
            <a:prstGeom prst="ellipse">
              <a:avLst/>
            </a:prstGeom>
            <a:solidFill>
              <a:srgbClr val="99FFCC"/>
            </a:solidFill>
            <a:ln w="9525">
              <a:solidFill>
                <a:schemeClr val="tx1"/>
              </a:solidFill>
              <a:round/>
            </a:ln>
            <a:effectLst/>
          </p:spPr>
          <p:txBody>
            <a:bodyPr wrap="none" anchor="ctr"/>
            <a:lstStyle/>
            <a:p>
              <a:pPr algn="ctr"/>
              <a:r>
                <a:rPr lang="en-US" altLang="zh-CN" sz="1400" b="1" dirty="0">
                  <a:latin typeface="微软雅黑" panose="020B0503020204020204" pitchFamily="34" charset="-122"/>
                  <a:ea typeface="微软雅黑" panose="020B0503020204020204" pitchFamily="34" charset="-122"/>
                </a:rPr>
                <a:t>A</a:t>
              </a:r>
              <a:r>
                <a:rPr lang="en-US" altLang="zh-CN" sz="1400" b="1" baseline="-25000" dirty="0">
                  <a:latin typeface="微软雅黑" panose="020B0503020204020204" pitchFamily="34" charset="-122"/>
                  <a:ea typeface="微软雅黑" panose="020B0503020204020204" pitchFamily="34" charset="-122"/>
                </a:rPr>
                <a:t>1</a:t>
              </a:r>
            </a:p>
          </p:txBody>
        </p:sp>
        <p:sp>
          <p:nvSpPr>
            <p:cNvPr id="23" name="Oval 43"/>
            <p:cNvSpPr>
              <a:spLocks noChangeArrowheads="1"/>
            </p:cNvSpPr>
            <p:nvPr/>
          </p:nvSpPr>
          <p:spPr bwMode="auto">
            <a:xfrm>
              <a:off x="8144934" y="2357265"/>
              <a:ext cx="397272" cy="377825"/>
            </a:xfrm>
            <a:prstGeom prst="ellipse">
              <a:avLst/>
            </a:prstGeom>
            <a:solidFill>
              <a:srgbClr val="99FFCC"/>
            </a:solidFill>
            <a:ln w="9525">
              <a:solidFill>
                <a:schemeClr val="tx1"/>
              </a:solidFill>
              <a:round/>
            </a:ln>
            <a:effectLst/>
          </p:spPr>
          <p:txBody>
            <a:bodyPr wrap="none" anchor="ctr"/>
            <a:lstStyle/>
            <a:p>
              <a:pPr algn="ctr"/>
              <a:r>
                <a:rPr lang="en-US" altLang="zh-CN" sz="1400" b="1" dirty="0">
                  <a:latin typeface="微软雅黑" panose="020B0503020204020204" pitchFamily="34" charset="-122"/>
                  <a:ea typeface="微软雅黑" panose="020B0503020204020204" pitchFamily="34" charset="-122"/>
                </a:rPr>
                <a:t>A</a:t>
              </a:r>
              <a:r>
                <a:rPr lang="en-US" altLang="zh-CN" sz="1400" b="1" baseline="-25000" dirty="0">
                  <a:latin typeface="微软雅黑" panose="020B0503020204020204" pitchFamily="34" charset="-122"/>
                  <a:ea typeface="微软雅黑" panose="020B0503020204020204" pitchFamily="34" charset="-122"/>
                </a:rPr>
                <a:t>2</a:t>
              </a:r>
            </a:p>
          </p:txBody>
        </p:sp>
        <p:sp>
          <p:nvSpPr>
            <p:cNvPr id="24" name="Oval 44"/>
            <p:cNvSpPr>
              <a:spLocks noChangeArrowheads="1"/>
            </p:cNvSpPr>
            <p:nvPr/>
          </p:nvSpPr>
          <p:spPr bwMode="auto">
            <a:xfrm>
              <a:off x="1442906" y="2850978"/>
              <a:ext cx="397272" cy="377825"/>
            </a:xfrm>
            <a:prstGeom prst="ellipse">
              <a:avLst/>
            </a:prstGeom>
            <a:solidFill>
              <a:srgbClr val="99FFCC"/>
            </a:solidFill>
            <a:ln w="9525">
              <a:solidFill>
                <a:schemeClr val="tx1"/>
              </a:solidFill>
              <a:round/>
            </a:ln>
            <a:effectLst/>
          </p:spPr>
          <p:txBody>
            <a:bodyPr wrap="none" anchor="ctr"/>
            <a:lstStyle/>
            <a:p>
              <a:pPr algn="ctr"/>
              <a:r>
                <a:rPr lang="en-US" altLang="zh-CN" sz="1400" b="1">
                  <a:latin typeface="微软雅黑" panose="020B0503020204020204" pitchFamily="34" charset="-122"/>
                  <a:ea typeface="微软雅黑" panose="020B0503020204020204" pitchFamily="34" charset="-122"/>
                </a:rPr>
                <a:t>B</a:t>
              </a:r>
              <a:r>
                <a:rPr lang="en-US" altLang="zh-CN" sz="1400" b="1" baseline="-25000">
                  <a:latin typeface="微软雅黑" panose="020B0503020204020204" pitchFamily="34" charset="-122"/>
                  <a:ea typeface="微软雅黑" panose="020B0503020204020204" pitchFamily="34" charset="-122"/>
                </a:rPr>
                <a:t>1</a:t>
              </a:r>
            </a:p>
          </p:txBody>
        </p:sp>
        <p:sp>
          <p:nvSpPr>
            <p:cNvPr id="25" name="Oval 45"/>
            <p:cNvSpPr>
              <a:spLocks noChangeArrowheads="1"/>
            </p:cNvSpPr>
            <p:nvPr/>
          </p:nvSpPr>
          <p:spPr bwMode="auto">
            <a:xfrm>
              <a:off x="8144934" y="2850978"/>
              <a:ext cx="397272" cy="377825"/>
            </a:xfrm>
            <a:prstGeom prst="ellipse">
              <a:avLst/>
            </a:prstGeom>
            <a:solidFill>
              <a:srgbClr val="99FFCC"/>
            </a:solidFill>
            <a:ln w="9525">
              <a:solidFill>
                <a:schemeClr val="tx1"/>
              </a:solidFill>
              <a:round/>
            </a:ln>
            <a:effectLst/>
          </p:spPr>
          <p:txBody>
            <a:bodyPr wrap="none" anchor="ctr"/>
            <a:lstStyle/>
            <a:p>
              <a:pPr algn="ctr"/>
              <a:r>
                <a:rPr lang="en-US" altLang="zh-CN" sz="1400" b="1">
                  <a:latin typeface="微软雅黑" panose="020B0503020204020204" pitchFamily="34" charset="-122"/>
                  <a:ea typeface="微软雅黑" panose="020B0503020204020204" pitchFamily="34" charset="-122"/>
                </a:rPr>
                <a:t>B</a:t>
              </a:r>
              <a:r>
                <a:rPr lang="en-US" altLang="zh-CN" sz="1400" b="1" baseline="-25000">
                  <a:latin typeface="微软雅黑" panose="020B0503020204020204" pitchFamily="34" charset="-122"/>
                  <a:ea typeface="微软雅黑" panose="020B0503020204020204" pitchFamily="34" charset="-122"/>
                </a:rPr>
                <a:t>2</a:t>
              </a:r>
            </a:p>
          </p:txBody>
        </p:sp>
        <p:sp>
          <p:nvSpPr>
            <p:cNvPr id="26" name="Oval 46"/>
            <p:cNvSpPr>
              <a:spLocks noChangeArrowheads="1"/>
            </p:cNvSpPr>
            <p:nvPr/>
          </p:nvSpPr>
          <p:spPr bwMode="auto">
            <a:xfrm>
              <a:off x="1442906" y="3344689"/>
              <a:ext cx="397272" cy="377825"/>
            </a:xfrm>
            <a:prstGeom prst="ellipse">
              <a:avLst/>
            </a:prstGeom>
            <a:solidFill>
              <a:srgbClr val="99FFCC"/>
            </a:solidFill>
            <a:ln w="9525">
              <a:solidFill>
                <a:schemeClr val="tx1"/>
              </a:solidFill>
              <a:round/>
            </a:ln>
            <a:effectLst/>
          </p:spPr>
          <p:txBody>
            <a:bodyPr wrap="none" anchor="ctr"/>
            <a:lstStyle/>
            <a:p>
              <a:pPr algn="ctr"/>
              <a:r>
                <a:rPr lang="en-US" altLang="zh-CN" sz="1400" b="1" dirty="0">
                  <a:latin typeface="微软雅黑" panose="020B0503020204020204" pitchFamily="34" charset="-122"/>
                  <a:ea typeface="微软雅黑" panose="020B0503020204020204" pitchFamily="34" charset="-122"/>
                </a:rPr>
                <a:t>C</a:t>
              </a:r>
              <a:r>
                <a:rPr lang="en-US" altLang="zh-CN" sz="1400" b="1" baseline="-25000" dirty="0">
                  <a:latin typeface="微软雅黑" panose="020B0503020204020204" pitchFamily="34" charset="-122"/>
                  <a:ea typeface="微软雅黑" panose="020B0503020204020204" pitchFamily="34" charset="-122"/>
                </a:rPr>
                <a:t>1</a:t>
              </a:r>
            </a:p>
          </p:txBody>
        </p:sp>
        <p:sp>
          <p:nvSpPr>
            <p:cNvPr id="27" name="Oval 47"/>
            <p:cNvSpPr>
              <a:spLocks noChangeArrowheads="1"/>
            </p:cNvSpPr>
            <p:nvPr/>
          </p:nvSpPr>
          <p:spPr bwMode="auto">
            <a:xfrm>
              <a:off x="8144934" y="3344689"/>
              <a:ext cx="397272" cy="377825"/>
            </a:xfrm>
            <a:prstGeom prst="ellipse">
              <a:avLst/>
            </a:prstGeom>
            <a:solidFill>
              <a:srgbClr val="99FFCC"/>
            </a:solidFill>
            <a:ln w="9525">
              <a:solidFill>
                <a:schemeClr val="tx1"/>
              </a:solidFill>
              <a:round/>
            </a:ln>
            <a:effectLst/>
          </p:spPr>
          <p:txBody>
            <a:bodyPr wrap="none" anchor="ctr"/>
            <a:lstStyle/>
            <a:p>
              <a:pPr algn="ctr"/>
              <a:r>
                <a:rPr lang="en-US" altLang="zh-CN" sz="1400" b="1">
                  <a:latin typeface="微软雅黑" panose="020B0503020204020204" pitchFamily="34" charset="-122"/>
                  <a:ea typeface="微软雅黑" panose="020B0503020204020204" pitchFamily="34" charset="-122"/>
                </a:rPr>
                <a:t>C</a:t>
              </a:r>
              <a:r>
                <a:rPr lang="en-US" altLang="zh-CN" sz="1400" b="1" baseline="-25000">
                  <a:latin typeface="微软雅黑" panose="020B0503020204020204" pitchFamily="34" charset="-122"/>
                  <a:ea typeface="微软雅黑" panose="020B0503020204020204" pitchFamily="34" charset="-122"/>
                </a:rPr>
                <a:t>2</a:t>
              </a:r>
            </a:p>
          </p:txBody>
        </p:sp>
        <p:sp>
          <p:nvSpPr>
            <p:cNvPr id="28" name="Text Box 60"/>
            <p:cNvSpPr txBox="1">
              <a:spLocks noChangeArrowheads="1"/>
            </p:cNvSpPr>
            <p:nvPr/>
          </p:nvSpPr>
          <p:spPr bwMode="auto">
            <a:xfrm>
              <a:off x="3766221" y="3591424"/>
              <a:ext cx="2389571" cy="422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400" b="1" dirty="0">
                  <a:latin typeface="微软雅黑" panose="020B0503020204020204" pitchFamily="34" charset="-122"/>
                  <a:ea typeface="微软雅黑" panose="020B0503020204020204" pitchFamily="34" charset="-122"/>
                </a:rPr>
                <a:t>(a) </a:t>
              </a:r>
              <a:r>
                <a:rPr lang="zh-CN" altLang="en-US" sz="1400" b="1" dirty="0">
                  <a:latin typeface="微软雅黑" panose="020B0503020204020204" pitchFamily="34" charset="-122"/>
                  <a:ea typeface="微软雅黑" panose="020B0503020204020204" pitchFamily="34" charset="-122"/>
                </a:rPr>
                <a:t>使用单独的信道</a:t>
              </a:r>
            </a:p>
          </p:txBody>
        </p:sp>
        <p:sp>
          <p:nvSpPr>
            <p:cNvPr id="29" name="Line 64"/>
            <p:cNvSpPr>
              <a:spLocks noChangeShapeType="1"/>
            </p:cNvSpPr>
            <p:nvPr/>
          </p:nvSpPr>
          <p:spPr bwMode="auto">
            <a:xfrm>
              <a:off x="3676915" y="2431877"/>
              <a:ext cx="2390510" cy="0"/>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0" name="Line 65"/>
            <p:cNvSpPr>
              <a:spLocks noChangeShapeType="1"/>
            </p:cNvSpPr>
            <p:nvPr/>
          </p:nvSpPr>
          <p:spPr bwMode="auto">
            <a:xfrm>
              <a:off x="3676915" y="2912889"/>
              <a:ext cx="2390510" cy="0"/>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1" name="Line 66"/>
            <p:cNvSpPr>
              <a:spLocks noChangeShapeType="1"/>
            </p:cNvSpPr>
            <p:nvPr/>
          </p:nvSpPr>
          <p:spPr bwMode="auto">
            <a:xfrm>
              <a:off x="3676915" y="3417714"/>
              <a:ext cx="2390510" cy="0"/>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2" name="AutoShape 78"/>
            <p:cNvSpPr>
              <a:spLocks noChangeArrowheads="1"/>
            </p:cNvSpPr>
            <p:nvPr/>
          </p:nvSpPr>
          <p:spPr bwMode="auto">
            <a:xfrm>
              <a:off x="4793060" y="3192289"/>
              <a:ext cx="178858" cy="171450"/>
            </a:xfrm>
            <a:prstGeom prst="star5">
              <a:avLst/>
            </a:prstGeom>
            <a:solidFill>
              <a:srgbClr val="FFFF00"/>
            </a:solidFill>
            <a:ln w="9525">
              <a:solidFill>
                <a:srgbClr val="000099"/>
              </a:solidFill>
              <a:miter lim="800000"/>
            </a:ln>
            <a:effec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33" name="Oval 80"/>
            <p:cNvSpPr>
              <a:spLocks noChangeArrowheads="1"/>
            </p:cNvSpPr>
            <p:nvPr/>
          </p:nvSpPr>
          <p:spPr bwMode="auto">
            <a:xfrm>
              <a:off x="1921008" y="2357264"/>
              <a:ext cx="159940" cy="152400"/>
            </a:xfrm>
            <a:prstGeom prst="ellipse">
              <a:avLst/>
            </a:prstGeom>
            <a:solidFill>
              <a:schemeClr val="accent6"/>
            </a:solidFill>
            <a:ln w="9525">
              <a:solidFill>
                <a:srgbClr val="000099"/>
              </a:solidFill>
              <a:round/>
            </a:ln>
            <a:effec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34" name="Oval 81"/>
            <p:cNvSpPr>
              <a:spLocks noChangeArrowheads="1"/>
            </p:cNvSpPr>
            <p:nvPr/>
          </p:nvSpPr>
          <p:spPr bwMode="auto">
            <a:xfrm>
              <a:off x="4801658" y="2204864"/>
              <a:ext cx="159941" cy="152400"/>
            </a:xfrm>
            <a:prstGeom prst="ellipse">
              <a:avLst/>
            </a:prstGeom>
            <a:solidFill>
              <a:schemeClr val="accent6"/>
            </a:solidFill>
            <a:ln w="9525">
              <a:solidFill>
                <a:srgbClr val="000099"/>
              </a:solidFill>
              <a:round/>
            </a:ln>
            <a:effec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35" name="Oval 82"/>
            <p:cNvSpPr>
              <a:spLocks noChangeArrowheads="1"/>
            </p:cNvSpPr>
            <p:nvPr/>
          </p:nvSpPr>
          <p:spPr bwMode="auto">
            <a:xfrm>
              <a:off x="7904163" y="2357264"/>
              <a:ext cx="159941" cy="152400"/>
            </a:xfrm>
            <a:prstGeom prst="ellipse">
              <a:avLst/>
            </a:prstGeom>
            <a:solidFill>
              <a:schemeClr val="accent6"/>
            </a:solidFill>
            <a:ln w="9525">
              <a:solidFill>
                <a:srgbClr val="000099"/>
              </a:solidFill>
              <a:round/>
            </a:ln>
            <a:effec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36" name="Rectangle 83"/>
            <p:cNvSpPr>
              <a:spLocks noChangeArrowheads="1"/>
            </p:cNvSpPr>
            <p:nvPr/>
          </p:nvSpPr>
          <p:spPr bwMode="auto">
            <a:xfrm>
              <a:off x="7904163" y="2887489"/>
              <a:ext cx="127265" cy="122238"/>
            </a:xfrm>
            <a:prstGeom prst="rect">
              <a:avLst/>
            </a:prstGeom>
            <a:solidFill>
              <a:srgbClr val="0000CC"/>
            </a:solidFill>
            <a:ln w="9525">
              <a:solidFill>
                <a:srgbClr val="000099"/>
              </a:solidFill>
              <a:miter lim="800000"/>
            </a:ln>
            <a:effec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37" name="Rectangle 84"/>
            <p:cNvSpPr>
              <a:spLocks noChangeArrowheads="1"/>
            </p:cNvSpPr>
            <p:nvPr/>
          </p:nvSpPr>
          <p:spPr bwMode="auto">
            <a:xfrm>
              <a:off x="1921008" y="2887489"/>
              <a:ext cx="128984" cy="122238"/>
            </a:xfrm>
            <a:prstGeom prst="rect">
              <a:avLst/>
            </a:prstGeom>
            <a:solidFill>
              <a:srgbClr val="0000CC"/>
            </a:solidFill>
            <a:ln w="9525">
              <a:solidFill>
                <a:srgbClr val="000099"/>
              </a:solidFill>
              <a:miter lim="800000"/>
            </a:ln>
            <a:effec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38" name="Rectangle 85"/>
            <p:cNvSpPr>
              <a:spLocks noChangeArrowheads="1"/>
            </p:cNvSpPr>
            <p:nvPr/>
          </p:nvSpPr>
          <p:spPr bwMode="auto">
            <a:xfrm>
              <a:off x="4817137" y="2736678"/>
              <a:ext cx="128984" cy="122237"/>
            </a:xfrm>
            <a:prstGeom prst="rect">
              <a:avLst/>
            </a:prstGeom>
            <a:solidFill>
              <a:srgbClr val="0000CC"/>
            </a:solidFill>
            <a:ln w="9525">
              <a:solidFill>
                <a:srgbClr val="000099"/>
              </a:solidFill>
              <a:miter lim="800000"/>
            </a:ln>
            <a:effec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39" name="AutoShape 86"/>
            <p:cNvSpPr>
              <a:spLocks noChangeArrowheads="1"/>
            </p:cNvSpPr>
            <p:nvPr/>
          </p:nvSpPr>
          <p:spPr bwMode="auto">
            <a:xfrm>
              <a:off x="7905328" y="3309765"/>
              <a:ext cx="178858" cy="169863"/>
            </a:xfrm>
            <a:prstGeom prst="star5">
              <a:avLst/>
            </a:prstGeom>
            <a:solidFill>
              <a:srgbClr val="FFFF00"/>
            </a:solidFill>
            <a:ln w="9525">
              <a:solidFill>
                <a:srgbClr val="000099"/>
              </a:solidFill>
              <a:miter lim="800000"/>
            </a:ln>
            <a:effec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40" name="AutoShape 87"/>
            <p:cNvSpPr>
              <a:spLocks noChangeArrowheads="1"/>
            </p:cNvSpPr>
            <p:nvPr/>
          </p:nvSpPr>
          <p:spPr bwMode="auto">
            <a:xfrm>
              <a:off x="1895211" y="3324052"/>
              <a:ext cx="178858" cy="171450"/>
            </a:xfrm>
            <a:prstGeom prst="star5">
              <a:avLst/>
            </a:prstGeom>
            <a:solidFill>
              <a:srgbClr val="FFFF00"/>
            </a:solidFill>
            <a:ln w="9525">
              <a:solidFill>
                <a:srgbClr val="000099"/>
              </a:solidFill>
              <a:miter lim="800000"/>
            </a:ln>
            <a:effec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a:off x="2093409" y="3154923"/>
            <a:ext cx="5168206" cy="1130668"/>
            <a:chOff x="1442906" y="4221088"/>
            <a:chExt cx="7099300" cy="1553139"/>
          </a:xfrm>
        </p:grpSpPr>
        <p:sp>
          <p:nvSpPr>
            <p:cNvPr id="42" name="Text Box 92"/>
            <p:cNvSpPr txBox="1">
              <a:spLocks noChangeArrowheads="1"/>
            </p:cNvSpPr>
            <p:nvPr/>
          </p:nvSpPr>
          <p:spPr bwMode="auto">
            <a:xfrm>
              <a:off x="4518274" y="4421112"/>
              <a:ext cx="440834" cy="422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400" b="1">
                  <a:latin typeface="微软雅黑" panose="020B0503020204020204" pitchFamily="34" charset="-122"/>
                  <a:ea typeface="微软雅黑" panose="020B0503020204020204" pitchFamily="34" charset="-122"/>
                </a:rPr>
                <a:t>+</a:t>
              </a:r>
            </a:p>
          </p:txBody>
        </p:sp>
        <p:sp>
          <p:nvSpPr>
            <p:cNvPr id="43" name="Text Box 93"/>
            <p:cNvSpPr txBox="1">
              <a:spLocks noChangeArrowheads="1"/>
            </p:cNvSpPr>
            <p:nvPr/>
          </p:nvSpPr>
          <p:spPr bwMode="auto">
            <a:xfrm>
              <a:off x="3944925" y="4403926"/>
              <a:ext cx="1948046" cy="422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1400" b="1" dirty="0">
                  <a:latin typeface="微软雅黑" panose="020B0503020204020204" pitchFamily="34" charset="-122"/>
                  <a:ea typeface="微软雅黑" panose="020B0503020204020204" pitchFamily="34" charset="-122"/>
                </a:rPr>
                <a:t>(               )</a:t>
              </a:r>
            </a:p>
          </p:txBody>
        </p:sp>
        <p:sp>
          <p:nvSpPr>
            <p:cNvPr id="44" name="Text Box 37"/>
            <p:cNvSpPr txBox="1">
              <a:spLocks noChangeArrowheads="1"/>
            </p:cNvSpPr>
            <p:nvPr/>
          </p:nvSpPr>
          <p:spPr bwMode="auto">
            <a:xfrm>
              <a:off x="4925864" y="4421112"/>
              <a:ext cx="440834" cy="422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400" b="1" dirty="0">
                  <a:latin typeface="微软雅黑" panose="020B0503020204020204" pitchFamily="34" charset="-122"/>
                  <a:ea typeface="微软雅黑" panose="020B0503020204020204" pitchFamily="34" charset="-122"/>
                </a:rPr>
                <a:t>+</a:t>
              </a:r>
            </a:p>
          </p:txBody>
        </p:sp>
        <p:sp>
          <p:nvSpPr>
            <p:cNvPr id="45" name="Line 38"/>
            <p:cNvSpPr>
              <a:spLocks noChangeShapeType="1"/>
            </p:cNvSpPr>
            <p:nvPr/>
          </p:nvSpPr>
          <p:spPr bwMode="auto">
            <a:xfrm>
              <a:off x="1840178" y="4903712"/>
              <a:ext cx="638214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46" name="Line 48"/>
            <p:cNvSpPr>
              <a:spLocks noChangeShapeType="1"/>
            </p:cNvSpPr>
            <p:nvPr/>
          </p:nvSpPr>
          <p:spPr bwMode="auto">
            <a:xfrm>
              <a:off x="2717271" y="4903712"/>
              <a:ext cx="4708790" cy="0"/>
            </a:xfrm>
            <a:prstGeom prst="line">
              <a:avLst/>
            </a:prstGeom>
            <a:noFill/>
            <a:ln w="571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47" name="Line 49"/>
            <p:cNvSpPr>
              <a:spLocks noChangeShapeType="1"/>
            </p:cNvSpPr>
            <p:nvPr/>
          </p:nvSpPr>
          <p:spPr bwMode="auto">
            <a:xfrm>
              <a:off x="7426061" y="4979912"/>
              <a:ext cx="877094" cy="37941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48" name="Line 50"/>
            <p:cNvSpPr>
              <a:spLocks noChangeShapeType="1"/>
            </p:cNvSpPr>
            <p:nvPr/>
          </p:nvSpPr>
          <p:spPr bwMode="auto">
            <a:xfrm flipH="1">
              <a:off x="7426061" y="4448099"/>
              <a:ext cx="877094" cy="3810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49" name="Line 51"/>
            <p:cNvSpPr>
              <a:spLocks noChangeShapeType="1"/>
            </p:cNvSpPr>
            <p:nvPr/>
          </p:nvSpPr>
          <p:spPr bwMode="auto">
            <a:xfrm flipV="1">
              <a:off x="1759347" y="4979912"/>
              <a:ext cx="878813" cy="37941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50" name="Line 52"/>
            <p:cNvSpPr>
              <a:spLocks noChangeShapeType="1"/>
            </p:cNvSpPr>
            <p:nvPr/>
          </p:nvSpPr>
          <p:spPr bwMode="auto">
            <a:xfrm>
              <a:off x="1759347" y="4448099"/>
              <a:ext cx="878813" cy="3810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51" name="Oval 53"/>
            <p:cNvSpPr>
              <a:spLocks noChangeArrowheads="1"/>
            </p:cNvSpPr>
            <p:nvPr/>
          </p:nvSpPr>
          <p:spPr bwMode="auto">
            <a:xfrm>
              <a:off x="1442906" y="4221088"/>
              <a:ext cx="397271" cy="377825"/>
            </a:xfrm>
            <a:prstGeom prst="ellipse">
              <a:avLst/>
            </a:prstGeom>
            <a:solidFill>
              <a:srgbClr val="99FFCC"/>
            </a:solidFill>
            <a:ln w="9525">
              <a:solidFill>
                <a:schemeClr val="tx1"/>
              </a:solidFill>
              <a:round/>
            </a:ln>
            <a:effectLst/>
          </p:spPr>
          <p:txBody>
            <a:bodyPr wrap="none" anchor="ctr"/>
            <a:lstStyle/>
            <a:p>
              <a:pPr algn="ctr"/>
              <a:r>
                <a:rPr lang="en-US" altLang="zh-CN" sz="1400" b="1" dirty="0">
                  <a:latin typeface="微软雅黑" panose="020B0503020204020204" pitchFamily="34" charset="-122"/>
                  <a:ea typeface="微软雅黑" panose="020B0503020204020204" pitchFamily="34" charset="-122"/>
                </a:rPr>
                <a:t>A</a:t>
              </a:r>
              <a:r>
                <a:rPr lang="en-US" altLang="zh-CN" sz="1400" b="1" baseline="-25000" dirty="0">
                  <a:latin typeface="微软雅黑" panose="020B0503020204020204" pitchFamily="34" charset="-122"/>
                  <a:ea typeface="微软雅黑" panose="020B0503020204020204" pitchFamily="34" charset="-122"/>
                </a:rPr>
                <a:t>1</a:t>
              </a:r>
            </a:p>
          </p:txBody>
        </p:sp>
        <p:sp>
          <p:nvSpPr>
            <p:cNvPr id="52" name="Oval 54"/>
            <p:cNvSpPr>
              <a:spLocks noChangeArrowheads="1"/>
            </p:cNvSpPr>
            <p:nvPr/>
          </p:nvSpPr>
          <p:spPr bwMode="auto">
            <a:xfrm>
              <a:off x="8144934" y="4221088"/>
              <a:ext cx="397272" cy="377825"/>
            </a:xfrm>
            <a:prstGeom prst="ellipse">
              <a:avLst/>
            </a:prstGeom>
            <a:solidFill>
              <a:srgbClr val="99FFCC"/>
            </a:solidFill>
            <a:ln w="9525">
              <a:solidFill>
                <a:schemeClr val="tx1"/>
              </a:solidFill>
              <a:round/>
            </a:ln>
            <a:effectLst/>
          </p:spPr>
          <p:txBody>
            <a:bodyPr wrap="none" anchor="ctr"/>
            <a:lstStyle/>
            <a:p>
              <a:pPr algn="ctr"/>
              <a:r>
                <a:rPr lang="en-US" altLang="zh-CN" sz="1400" b="1" dirty="0">
                  <a:latin typeface="微软雅黑" panose="020B0503020204020204" pitchFamily="34" charset="-122"/>
                  <a:ea typeface="微软雅黑" panose="020B0503020204020204" pitchFamily="34" charset="-122"/>
                </a:rPr>
                <a:t>A</a:t>
              </a:r>
              <a:r>
                <a:rPr lang="en-US" altLang="zh-CN" sz="1400" b="1" baseline="-25000" dirty="0">
                  <a:latin typeface="微软雅黑" panose="020B0503020204020204" pitchFamily="34" charset="-122"/>
                  <a:ea typeface="微软雅黑" panose="020B0503020204020204" pitchFamily="34" charset="-122"/>
                </a:rPr>
                <a:t>2</a:t>
              </a:r>
            </a:p>
          </p:txBody>
        </p:sp>
        <p:sp>
          <p:nvSpPr>
            <p:cNvPr id="53" name="Oval 55"/>
            <p:cNvSpPr>
              <a:spLocks noChangeArrowheads="1"/>
            </p:cNvSpPr>
            <p:nvPr/>
          </p:nvSpPr>
          <p:spPr bwMode="auto">
            <a:xfrm>
              <a:off x="1442906" y="4703688"/>
              <a:ext cx="397271" cy="377825"/>
            </a:xfrm>
            <a:prstGeom prst="ellipse">
              <a:avLst/>
            </a:prstGeom>
            <a:solidFill>
              <a:srgbClr val="99FFCC"/>
            </a:solidFill>
            <a:ln w="9525">
              <a:solidFill>
                <a:schemeClr val="tx1"/>
              </a:solidFill>
              <a:round/>
            </a:ln>
            <a:effectLst/>
          </p:spPr>
          <p:txBody>
            <a:bodyPr wrap="none" anchor="ctr"/>
            <a:lstStyle/>
            <a:p>
              <a:pPr algn="ctr"/>
              <a:r>
                <a:rPr lang="en-US" altLang="zh-CN" sz="1400" b="1" dirty="0">
                  <a:latin typeface="微软雅黑" panose="020B0503020204020204" pitchFamily="34" charset="-122"/>
                  <a:ea typeface="微软雅黑" panose="020B0503020204020204" pitchFamily="34" charset="-122"/>
                </a:rPr>
                <a:t>B</a:t>
              </a:r>
              <a:r>
                <a:rPr lang="en-US" altLang="zh-CN" sz="1400" b="1" baseline="-25000" dirty="0">
                  <a:latin typeface="微软雅黑" panose="020B0503020204020204" pitchFamily="34" charset="-122"/>
                  <a:ea typeface="微软雅黑" panose="020B0503020204020204" pitchFamily="34" charset="-122"/>
                </a:rPr>
                <a:t>1</a:t>
              </a:r>
            </a:p>
          </p:txBody>
        </p:sp>
        <p:sp>
          <p:nvSpPr>
            <p:cNvPr id="54" name="Oval 56"/>
            <p:cNvSpPr>
              <a:spLocks noChangeArrowheads="1"/>
            </p:cNvSpPr>
            <p:nvPr/>
          </p:nvSpPr>
          <p:spPr bwMode="auto">
            <a:xfrm>
              <a:off x="8144934" y="4703688"/>
              <a:ext cx="397272" cy="377825"/>
            </a:xfrm>
            <a:prstGeom prst="ellipse">
              <a:avLst/>
            </a:prstGeom>
            <a:solidFill>
              <a:srgbClr val="99FFCC"/>
            </a:solidFill>
            <a:ln w="9525">
              <a:solidFill>
                <a:schemeClr val="tx1"/>
              </a:solidFill>
              <a:round/>
            </a:ln>
            <a:effectLst/>
          </p:spPr>
          <p:txBody>
            <a:bodyPr wrap="none" anchor="ctr"/>
            <a:lstStyle/>
            <a:p>
              <a:pPr algn="ctr"/>
              <a:r>
                <a:rPr lang="en-US" altLang="zh-CN" sz="1400" b="1">
                  <a:latin typeface="微软雅黑" panose="020B0503020204020204" pitchFamily="34" charset="-122"/>
                  <a:ea typeface="微软雅黑" panose="020B0503020204020204" pitchFamily="34" charset="-122"/>
                </a:rPr>
                <a:t>B</a:t>
              </a:r>
              <a:r>
                <a:rPr lang="en-US" altLang="zh-CN" sz="1400" b="1" baseline="-25000">
                  <a:latin typeface="微软雅黑" panose="020B0503020204020204" pitchFamily="34" charset="-122"/>
                  <a:ea typeface="微软雅黑" panose="020B0503020204020204" pitchFamily="34" charset="-122"/>
                </a:rPr>
                <a:t>2</a:t>
              </a:r>
            </a:p>
          </p:txBody>
        </p:sp>
        <p:sp>
          <p:nvSpPr>
            <p:cNvPr id="55" name="Oval 57"/>
            <p:cNvSpPr>
              <a:spLocks noChangeArrowheads="1"/>
            </p:cNvSpPr>
            <p:nvPr/>
          </p:nvSpPr>
          <p:spPr bwMode="auto">
            <a:xfrm>
              <a:off x="1442906" y="5208513"/>
              <a:ext cx="397271" cy="377825"/>
            </a:xfrm>
            <a:prstGeom prst="ellipse">
              <a:avLst/>
            </a:prstGeom>
            <a:solidFill>
              <a:srgbClr val="99FFCC"/>
            </a:solidFill>
            <a:ln w="9525">
              <a:solidFill>
                <a:schemeClr val="tx1"/>
              </a:solidFill>
              <a:round/>
            </a:ln>
            <a:effectLst/>
          </p:spPr>
          <p:txBody>
            <a:bodyPr wrap="none" anchor="ctr"/>
            <a:lstStyle/>
            <a:p>
              <a:pPr algn="ctr"/>
              <a:r>
                <a:rPr lang="en-US" altLang="zh-CN" sz="1400" b="1" dirty="0">
                  <a:latin typeface="微软雅黑" panose="020B0503020204020204" pitchFamily="34" charset="-122"/>
                  <a:ea typeface="微软雅黑" panose="020B0503020204020204" pitchFamily="34" charset="-122"/>
                </a:rPr>
                <a:t>C</a:t>
              </a:r>
              <a:r>
                <a:rPr lang="en-US" altLang="zh-CN" sz="1400" b="1" baseline="-25000" dirty="0">
                  <a:latin typeface="微软雅黑" panose="020B0503020204020204" pitchFamily="34" charset="-122"/>
                  <a:ea typeface="微软雅黑" panose="020B0503020204020204" pitchFamily="34" charset="-122"/>
                </a:rPr>
                <a:t>1</a:t>
              </a:r>
            </a:p>
          </p:txBody>
        </p:sp>
        <p:sp>
          <p:nvSpPr>
            <p:cNvPr id="56" name="Oval 58"/>
            <p:cNvSpPr>
              <a:spLocks noChangeArrowheads="1"/>
            </p:cNvSpPr>
            <p:nvPr/>
          </p:nvSpPr>
          <p:spPr bwMode="auto">
            <a:xfrm>
              <a:off x="8144934" y="5208513"/>
              <a:ext cx="397272" cy="377825"/>
            </a:xfrm>
            <a:prstGeom prst="ellipse">
              <a:avLst/>
            </a:prstGeom>
            <a:solidFill>
              <a:srgbClr val="99FFCC"/>
            </a:solidFill>
            <a:ln w="9525">
              <a:solidFill>
                <a:schemeClr val="tx1"/>
              </a:solidFill>
              <a:round/>
            </a:ln>
            <a:effectLst/>
          </p:spPr>
          <p:txBody>
            <a:bodyPr wrap="none" anchor="ctr"/>
            <a:lstStyle/>
            <a:p>
              <a:pPr algn="ctr"/>
              <a:r>
                <a:rPr lang="en-US" altLang="zh-CN" sz="1400" b="1">
                  <a:latin typeface="微软雅黑" panose="020B0503020204020204" pitchFamily="34" charset="-122"/>
                  <a:ea typeface="微软雅黑" panose="020B0503020204020204" pitchFamily="34" charset="-122"/>
                </a:rPr>
                <a:t>C</a:t>
              </a:r>
              <a:r>
                <a:rPr lang="en-US" altLang="zh-CN" sz="1400" b="1" baseline="-25000">
                  <a:latin typeface="微软雅黑" panose="020B0503020204020204" pitchFamily="34" charset="-122"/>
                  <a:ea typeface="微软雅黑" panose="020B0503020204020204" pitchFamily="34" charset="-122"/>
                </a:rPr>
                <a:t>2</a:t>
              </a:r>
            </a:p>
          </p:txBody>
        </p:sp>
        <p:sp>
          <p:nvSpPr>
            <p:cNvPr id="57" name="Text Box 59"/>
            <p:cNvSpPr txBox="1">
              <a:spLocks noChangeArrowheads="1"/>
            </p:cNvSpPr>
            <p:nvPr/>
          </p:nvSpPr>
          <p:spPr bwMode="auto">
            <a:xfrm>
              <a:off x="4328715" y="4929112"/>
              <a:ext cx="1240145" cy="422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400" b="1" dirty="0">
                  <a:solidFill>
                    <a:srgbClr val="CC00CC"/>
                  </a:solidFill>
                  <a:latin typeface="微软雅黑" panose="020B0503020204020204" pitchFamily="34" charset="-122"/>
                  <a:ea typeface="微软雅黑" panose="020B0503020204020204" pitchFamily="34" charset="-122"/>
                </a:rPr>
                <a:t>共享信道</a:t>
              </a:r>
            </a:p>
          </p:txBody>
        </p:sp>
        <p:sp>
          <p:nvSpPr>
            <p:cNvPr id="58" name="Text Box 61"/>
            <p:cNvSpPr txBox="1">
              <a:spLocks noChangeArrowheads="1"/>
            </p:cNvSpPr>
            <p:nvPr/>
          </p:nvSpPr>
          <p:spPr bwMode="auto">
            <a:xfrm>
              <a:off x="3916411" y="5351450"/>
              <a:ext cx="2164969" cy="422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400" b="1" dirty="0">
                  <a:latin typeface="微软雅黑" panose="020B0503020204020204" pitchFamily="34" charset="-122"/>
                  <a:ea typeface="微软雅黑" panose="020B0503020204020204" pitchFamily="34" charset="-122"/>
                </a:rPr>
                <a:t>(b) </a:t>
              </a:r>
              <a:r>
                <a:rPr lang="zh-CN" altLang="en-US" sz="1400" b="1" dirty="0">
                  <a:latin typeface="微软雅黑" panose="020B0503020204020204" pitchFamily="34" charset="-122"/>
                  <a:ea typeface="微软雅黑" panose="020B0503020204020204" pitchFamily="34" charset="-122"/>
                </a:rPr>
                <a:t>使用共享信道</a:t>
              </a:r>
            </a:p>
          </p:txBody>
        </p:sp>
        <p:sp>
          <p:nvSpPr>
            <p:cNvPr id="59" name="Oval 62"/>
            <p:cNvSpPr>
              <a:spLocks noChangeArrowheads="1"/>
            </p:cNvSpPr>
            <p:nvPr/>
          </p:nvSpPr>
          <p:spPr bwMode="auto">
            <a:xfrm>
              <a:off x="2431785" y="4702100"/>
              <a:ext cx="717154" cy="379413"/>
            </a:xfrm>
            <a:prstGeom prst="ellipse">
              <a:avLst/>
            </a:prstGeom>
            <a:solidFill>
              <a:schemeClr val="bg1"/>
            </a:solidFill>
            <a:ln w="9525">
              <a:solidFill>
                <a:schemeClr val="tx1"/>
              </a:solidFill>
              <a:round/>
            </a:ln>
            <a:effectLst/>
          </p:spPr>
          <p:txBody>
            <a:bodyPr wrap="none" anchor="ctr"/>
            <a:lstStyle/>
            <a:p>
              <a:pPr algn="ctr"/>
              <a:r>
                <a:rPr lang="zh-CN" altLang="en-US" sz="1400" b="1">
                  <a:solidFill>
                    <a:srgbClr val="0000FF"/>
                  </a:solidFill>
                  <a:latin typeface="微软雅黑" panose="020B0503020204020204" pitchFamily="34" charset="-122"/>
                  <a:ea typeface="微软雅黑" panose="020B0503020204020204" pitchFamily="34" charset="-122"/>
                </a:rPr>
                <a:t>复用</a:t>
              </a:r>
            </a:p>
          </p:txBody>
        </p:sp>
        <p:sp>
          <p:nvSpPr>
            <p:cNvPr id="60" name="Oval 63"/>
            <p:cNvSpPr>
              <a:spLocks noChangeArrowheads="1"/>
            </p:cNvSpPr>
            <p:nvPr/>
          </p:nvSpPr>
          <p:spPr bwMode="auto">
            <a:xfrm>
              <a:off x="7047706" y="4716387"/>
              <a:ext cx="717154" cy="379412"/>
            </a:xfrm>
            <a:prstGeom prst="ellipse">
              <a:avLst/>
            </a:prstGeom>
            <a:solidFill>
              <a:schemeClr val="bg1"/>
            </a:solidFill>
            <a:ln w="9525">
              <a:solidFill>
                <a:schemeClr val="tx1"/>
              </a:solidFill>
              <a:round/>
            </a:ln>
            <a:effectLst/>
          </p:spPr>
          <p:txBody>
            <a:bodyPr wrap="none" anchor="ctr"/>
            <a:lstStyle/>
            <a:p>
              <a:pPr algn="ctr"/>
              <a:r>
                <a:rPr lang="zh-CN" altLang="en-US" sz="1400" b="1">
                  <a:solidFill>
                    <a:srgbClr val="0000FF"/>
                  </a:solidFill>
                  <a:latin typeface="微软雅黑" panose="020B0503020204020204" pitchFamily="34" charset="-122"/>
                  <a:ea typeface="微软雅黑" panose="020B0503020204020204" pitchFamily="34" charset="-122"/>
                </a:rPr>
                <a:t>分用</a:t>
              </a:r>
            </a:p>
          </p:txBody>
        </p:sp>
        <p:sp>
          <p:nvSpPr>
            <p:cNvPr id="61" name="Line 67"/>
            <p:cNvSpPr>
              <a:spLocks noChangeShapeType="1"/>
            </p:cNvSpPr>
            <p:nvPr/>
          </p:nvSpPr>
          <p:spPr bwMode="auto">
            <a:xfrm>
              <a:off x="3676915" y="4776712"/>
              <a:ext cx="2390510" cy="0"/>
            </a:xfrm>
            <a:prstGeom prst="line">
              <a:avLst/>
            </a:prstGeom>
            <a:noFill/>
            <a:ln w="28575">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62" name="Line 68"/>
            <p:cNvSpPr>
              <a:spLocks noChangeShapeType="1"/>
            </p:cNvSpPr>
            <p:nvPr/>
          </p:nvSpPr>
          <p:spPr bwMode="auto">
            <a:xfrm>
              <a:off x="1910689" y="4859262"/>
              <a:ext cx="398992" cy="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63" name="Line 69"/>
            <p:cNvSpPr>
              <a:spLocks noChangeShapeType="1"/>
            </p:cNvSpPr>
            <p:nvPr/>
          </p:nvSpPr>
          <p:spPr bwMode="auto">
            <a:xfrm>
              <a:off x="7744222" y="4829099"/>
              <a:ext cx="398992" cy="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64" name="Line 70"/>
            <p:cNvSpPr>
              <a:spLocks noChangeShapeType="1"/>
            </p:cNvSpPr>
            <p:nvPr/>
          </p:nvSpPr>
          <p:spPr bwMode="auto">
            <a:xfrm rot="1484370">
              <a:off x="1979481" y="4554462"/>
              <a:ext cx="398992" cy="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65" name="Line 71"/>
            <p:cNvSpPr>
              <a:spLocks noChangeShapeType="1"/>
            </p:cNvSpPr>
            <p:nvPr/>
          </p:nvSpPr>
          <p:spPr bwMode="auto">
            <a:xfrm rot="1484370">
              <a:off x="7802695" y="5171999"/>
              <a:ext cx="398992" cy="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66" name="Line 72"/>
            <p:cNvSpPr>
              <a:spLocks noChangeShapeType="1"/>
            </p:cNvSpPr>
            <p:nvPr/>
          </p:nvSpPr>
          <p:spPr bwMode="auto">
            <a:xfrm rot="-1648508">
              <a:off x="1922727" y="5138663"/>
              <a:ext cx="398992" cy="1587"/>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67" name="Line 73"/>
            <p:cNvSpPr>
              <a:spLocks noChangeShapeType="1"/>
            </p:cNvSpPr>
            <p:nvPr/>
          </p:nvSpPr>
          <p:spPr bwMode="auto">
            <a:xfrm rot="-1648508">
              <a:off x="7659952" y="4563988"/>
              <a:ext cx="398992" cy="1587"/>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68" name="Oval 74"/>
            <p:cNvSpPr>
              <a:spLocks noChangeArrowheads="1"/>
            </p:cNvSpPr>
            <p:nvPr/>
          </p:nvSpPr>
          <p:spPr bwMode="auto">
            <a:xfrm>
              <a:off x="2098146" y="4293096"/>
              <a:ext cx="159941" cy="152400"/>
            </a:xfrm>
            <a:prstGeom prst="ellipse">
              <a:avLst/>
            </a:prstGeom>
            <a:solidFill>
              <a:schemeClr val="accent6"/>
            </a:solidFill>
            <a:ln w="9525">
              <a:solidFill>
                <a:srgbClr val="000099"/>
              </a:solidFill>
              <a:round/>
            </a:ln>
            <a:effec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69" name="Oval 75"/>
            <p:cNvSpPr>
              <a:spLocks noChangeArrowheads="1"/>
            </p:cNvSpPr>
            <p:nvPr/>
          </p:nvSpPr>
          <p:spPr bwMode="auto">
            <a:xfrm>
              <a:off x="7728744" y="4365104"/>
              <a:ext cx="159941" cy="150812"/>
            </a:xfrm>
            <a:prstGeom prst="ellipse">
              <a:avLst/>
            </a:prstGeom>
            <a:solidFill>
              <a:schemeClr val="accent6"/>
            </a:solidFill>
            <a:ln w="9525">
              <a:solidFill>
                <a:srgbClr val="000099"/>
              </a:solidFill>
              <a:round/>
            </a:ln>
            <a:effec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70" name="Rectangle 76"/>
            <p:cNvSpPr>
              <a:spLocks noChangeArrowheads="1"/>
            </p:cNvSpPr>
            <p:nvPr/>
          </p:nvSpPr>
          <p:spPr bwMode="auto">
            <a:xfrm>
              <a:off x="2012157" y="4692574"/>
              <a:ext cx="128985" cy="122238"/>
            </a:xfrm>
            <a:prstGeom prst="rect">
              <a:avLst/>
            </a:prstGeom>
            <a:solidFill>
              <a:srgbClr val="0000CC"/>
            </a:solidFill>
            <a:ln w="9525">
              <a:solidFill>
                <a:srgbClr val="000099"/>
              </a:solidFill>
              <a:miter lim="800000"/>
            </a:ln>
            <a:effec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71" name="Rectangle 77"/>
            <p:cNvSpPr>
              <a:spLocks noChangeArrowheads="1"/>
            </p:cNvSpPr>
            <p:nvPr/>
          </p:nvSpPr>
          <p:spPr bwMode="auto">
            <a:xfrm>
              <a:off x="7874927" y="4679874"/>
              <a:ext cx="128984" cy="122238"/>
            </a:xfrm>
            <a:prstGeom prst="rect">
              <a:avLst/>
            </a:prstGeom>
            <a:solidFill>
              <a:srgbClr val="0000CC"/>
            </a:solidFill>
            <a:ln w="9525">
              <a:solidFill>
                <a:srgbClr val="000099"/>
              </a:solidFill>
              <a:miter lim="800000"/>
            </a:ln>
            <a:effec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72" name="AutoShape 79"/>
            <p:cNvSpPr>
              <a:spLocks noChangeArrowheads="1"/>
            </p:cNvSpPr>
            <p:nvPr/>
          </p:nvSpPr>
          <p:spPr bwMode="auto">
            <a:xfrm>
              <a:off x="7919641" y="4962449"/>
              <a:ext cx="178858" cy="171450"/>
            </a:xfrm>
            <a:prstGeom prst="star5">
              <a:avLst/>
            </a:prstGeom>
            <a:solidFill>
              <a:srgbClr val="FFFF00"/>
            </a:solidFill>
            <a:ln w="9525">
              <a:solidFill>
                <a:srgbClr val="0000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73" name="AutoShape 88"/>
            <p:cNvSpPr>
              <a:spLocks noChangeArrowheads="1"/>
            </p:cNvSpPr>
            <p:nvPr/>
          </p:nvSpPr>
          <p:spPr bwMode="auto">
            <a:xfrm>
              <a:off x="1943364" y="4978325"/>
              <a:ext cx="180579" cy="169863"/>
            </a:xfrm>
            <a:prstGeom prst="star5">
              <a:avLst/>
            </a:prstGeom>
            <a:solidFill>
              <a:srgbClr val="FFFF00"/>
            </a:solidFill>
            <a:ln w="9525">
              <a:solidFill>
                <a:srgbClr val="000099"/>
              </a:solidFill>
              <a:miter lim="800000"/>
            </a:ln>
            <a:effec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74" name="Oval 89"/>
            <p:cNvSpPr>
              <a:spLocks noChangeArrowheads="1"/>
            </p:cNvSpPr>
            <p:nvPr/>
          </p:nvSpPr>
          <p:spPr bwMode="auto">
            <a:xfrm>
              <a:off x="4428845" y="4548112"/>
              <a:ext cx="159940" cy="152400"/>
            </a:xfrm>
            <a:prstGeom prst="ellipse">
              <a:avLst/>
            </a:prstGeom>
            <a:solidFill>
              <a:schemeClr val="accent6"/>
            </a:solidFill>
            <a:ln w="9525">
              <a:solidFill>
                <a:srgbClr val="000099"/>
              </a:solidFill>
              <a:round/>
            </a:ln>
            <a:effec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75" name="Rectangle 90"/>
            <p:cNvSpPr>
              <a:spLocks noChangeArrowheads="1"/>
            </p:cNvSpPr>
            <p:nvPr/>
          </p:nvSpPr>
          <p:spPr bwMode="auto">
            <a:xfrm>
              <a:off x="4827836" y="4562399"/>
              <a:ext cx="128984" cy="122238"/>
            </a:xfrm>
            <a:prstGeom prst="rect">
              <a:avLst/>
            </a:prstGeom>
            <a:solidFill>
              <a:srgbClr val="0000CC"/>
            </a:solidFill>
            <a:ln w="9525">
              <a:solidFill>
                <a:srgbClr val="000099"/>
              </a:solidFill>
              <a:miter lim="800000"/>
            </a:ln>
            <a:effec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76" name="AutoShape 91"/>
            <p:cNvSpPr>
              <a:spLocks noChangeArrowheads="1"/>
            </p:cNvSpPr>
            <p:nvPr/>
          </p:nvSpPr>
          <p:spPr bwMode="auto">
            <a:xfrm>
              <a:off x="5206190" y="4536999"/>
              <a:ext cx="178858" cy="171450"/>
            </a:xfrm>
            <a:prstGeom prst="star5">
              <a:avLst/>
            </a:prstGeom>
            <a:solidFill>
              <a:srgbClr val="FFFF00"/>
            </a:solidFill>
            <a:ln w="9525">
              <a:solidFill>
                <a:srgbClr val="000099"/>
              </a:solidFill>
              <a:miter lim="800000"/>
            </a:ln>
            <a:effec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5"/>
          <p:cNvSpPr>
            <a:spLocks noChangeArrowheads="1"/>
          </p:cNvSpPr>
          <p:nvPr/>
        </p:nvSpPr>
        <p:spPr bwMode="auto">
          <a:xfrm>
            <a:off x="556963" y="670390"/>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8" name="Rectangle 6"/>
          <p:cNvSpPr>
            <a:spLocks noChangeArrowheads="1"/>
          </p:cNvSpPr>
          <p:nvPr/>
        </p:nvSpPr>
        <p:spPr bwMode="auto">
          <a:xfrm>
            <a:off x="1370218" y="637179"/>
            <a:ext cx="64222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频分复用 </a:t>
            </a:r>
            <a:r>
              <a:rPr lang="en-US" altLang="zh-CN" sz="2000" b="1" dirty="0">
                <a:solidFill>
                  <a:schemeClr val="bg1"/>
                </a:solidFill>
                <a:latin typeface="微软雅黑" panose="020B0503020204020204" pitchFamily="34" charset="-122"/>
                <a:ea typeface="微软雅黑" panose="020B0503020204020204" pitchFamily="34" charset="-122"/>
              </a:rPr>
              <a:t>FDM (Frequency Division Multiplexing) </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9" name="Rectangle 68"/>
          <p:cNvSpPr>
            <a:spLocks noChangeArrowheads="1"/>
          </p:cNvSpPr>
          <p:nvPr/>
        </p:nvSpPr>
        <p:spPr bwMode="auto">
          <a:xfrm>
            <a:off x="138895" y="1161505"/>
            <a:ext cx="5066771" cy="39010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将整个带宽分为多份，用户在分配到一定的频带后，在通信过程中自始至终都占用这个频带。</a:t>
            </a:r>
          </a:p>
          <a:p>
            <a:pPr marL="285750" indent="-285750" eaLnBrk="0" hangingPunct="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频分复用</a:t>
            </a:r>
            <a:r>
              <a:rPr lang="zh-CN" altLang="en-US" sz="2000" b="1" dirty="0">
                <a:latin typeface="微软雅黑" panose="020B0503020204020204" pitchFamily="34" charset="-122"/>
                <a:ea typeface="微软雅黑" panose="020B0503020204020204" pitchFamily="34" charset="-122"/>
              </a:rPr>
              <a:t>的所有用户在同样的时间</a:t>
            </a:r>
            <a:r>
              <a:rPr lang="zh-CN" altLang="en-US" sz="2000" b="1" dirty="0">
                <a:solidFill>
                  <a:srgbClr val="0000FF"/>
                </a:solidFill>
                <a:latin typeface="微软雅黑" panose="020B0503020204020204" pitchFamily="34" charset="-122"/>
                <a:ea typeface="微软雅黑" panose="020B0503020204020204" pitchFamily="34" charset="-122"/>
              </a:rPr>
              <a:t>占用不同的带宽资源</a:t>
            </a:r>
            <a:r>
              <a:rPr lang="zh-CN" altLang="en-US" sz="2000" b="1" dirty="0">
                <a:latin typeface="微软雅黑" panose="020B0503020204020204" pitchFamily="34" charset="-122"/>
                <a:ea typeface="微软雅黑" panose="020B0503020204020204" pitchFamily="34" charset="-122"/>
              </a:rPr>
              <a:t>（请注意，这里的“带宽”是频率带宽而不是数据的发送速率）</a:t>
            </a:r>
            <a:r>
              <a:rPr lang="zh-CN" altLang="en-US" sz="2000" b="1">
                <a:latin typeface="微软雅黑" panose="020B0503020204020204" pitchFamily="34" charset="-122"/>
                <a:ea typeface="微软雅黑" panose="020B0503020204020204" pitchFamily="34" charset="-122"/>
              </a:rPr>
              <a:t>。 </a:t>
            </a:r>
            <a:endParaRPr lang="en-US" altLang="zh-CN" sz="2000" b="1">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a:latin typeface="微软雅黑" panose="020B0503020204020204" pitchFamily="34" charset="-122"/>
                <a:ea typeface="微软雅黑" panose="020B0503020204020204" pitchFamily="34" charset="-122"/>
              </a:rPr>
              <a:t>例：广播、有限电视；</a:t>
            </a:r>
            <a:endParaRPr lang="en-US" altLang="zh-CN" sz="2000" b="1">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a:latin typeface="微软雅黑" panose="020B0503020204020204" pitchFamily="34" charset="-122"/>
                <a:ea typeface="微软雅黑" panose="020B0503020204020204" pitchFamily="34" charset="-122"/>
              </a:rPr>
              <a:t>重复利用带宽，效率高；技术成熟，容易实现。</a:t>
            </a:r>
            <a:endParaRPr lang="zh-CN" altLang="en-US" sz="2000" b="1" dirty="0">
              <a:latin typeface="微软雅黑" panose="020B0503020204020204" pitchFamily="34" charset="-122"/>
              <a:ea typeface="微软雅黑" panose="020B0503020204020204" pitchFamily="34" charset="-122"/>
            </a:endParaRPr>
          </a:p>
        </p:txBody>
      </p:sp>
      <p:grpSp>
        <p:nvGrpSpPr>
          <p:cNvPr id="10" name="组合 9"/>
          <p:cNvGrpSpPr/>
          <p:nvPr/>
        </p:nvGrpSpPr>
        <p:grpSpPr>
          <a:xfrm>
            <a:off x="5205666" y="1455133"/>
            <a:ext cx="3486136" cy="2732273"/>
            <a:chOff x="1729417" y="3361217"/>
            <a:chExt cx="7058759" cy="2982879"/>
          </a:xfrm>
        </p:grpSpPr>
        <p:sp>
          <p:nvSpPr>
            <p:cNvPr id="11" name="Text Box 29"/>
            <p:cNvSpPr txBox="1">
              <a:spLocks noChangeArrowheads="1"/>
            </p:cNvSpPr>
            <p:nvPr/>
          </p:nvSpPr>
          <p:spPr bwMode="auto">
            <a:xfrm>
              <a:off x="1729417" y="3361217"/>
              <a:ext cx="902049"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zh-CN" altLang="en-US" sz="1400" b="1" dirty="0">
                  <a:solidFill>
                    <a:srgbClr val="008000"/>
                  </a:solidFill>
                  <a:latin typeface="微软雅黑" panose="020B0503020204020204" pitchFamily="34" charset="-122"/>
                  <a:ea typeface="微软雅黑" panose="020B0503020204020204" pitchFamily="34" charset="-122"/>
                </a:rPr>
                <a:t>频率</a:t>
              </a:r>
            </a:p>
          </p:txBody>
        </p:sp>
        <p:sp>
          <p:nvSpPr>
            <p:cNvPr id="12" name="Text Box 30"/>
            <p:cNvSpPr txBox="1">
              <a:spLocks noChangeArrowheads="1"/>
            </p:cNvSpPr>
            <p:nvPr/>
          </p:nvSpPr>
          <p:spPr bwMode="auto">
            <a:xfrm>
              <a:off x="7886127" y="6057864"/>
              <a:ext cx="902049"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zh-CN" altLang="en-US" sz="1400" b="1" dirty="0">
                  <a:solidFill>
                    <a:srgbClr val="008000"/>
                  </a:solidFill>
                  <a:latin typeface="微软雅黑" panose="020B0503020204020204" pitchFamily="34" charset="-122"/>
                  <a:ea typeface="微软雅黑" panose="020B0503020204020204" pitchFamily="34" charset="-122"/>
                </a:rPr>
                <a:t>时间</a:t>
              </a:r>
            </a:p>
          </p:txBody>
        </p:sp>
        <p:sp>
          <p:nvSpPr>
            <p:cNvPr id="13" name="Rectangle 31"/>
            <p:cNvSpPr>
              <a:spLocks noChangeArrowheads="1"/>
            </p:cNvSpPr>
            <p:nvPr/>
          </p:nvSpPr>
          <p:spPr bwMode="auto">
            <a:xfrm>
              <a:off x="2192736" y="3915303"/>
              <a:ext cx="6005512" cy="387350"/>
            </a:xfrm>
            <a:prstGeom prst="rect">
              <a:avLst/>
            </a:prstGeom>
            <a:solidFill>
              <a:srgbClr val="66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4" name="Rectangle 32"/>
            <p:cNvSpPr>
              <a:spLocks noChangeArrowheads="1"/>
            </p:cNvSpPr>
            <p:nvPr/>
          </p:nvSpPr>
          <p:spPr bwMode="auto">
            <a:xfrm>
              <a:off x="2192736" y="4302653"/>
              <a:ext cx="6005512" cy="387350"/>
            </a:xfrm>
            <a:prstGeom prst="rect">
              <a:avLst/>
            </a:prstGeom>
            <a:solidFill>
              <a:srgbClr val="00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5" name="Rectangle 34"/>
            <p:cNvSpPr>
              <a:spLocks noChangeArrowheads="1"/>
            </p:cNvSpPr>
            <p:nvPr/>
          </p:nvSpPr>
          <p:spPr bwMode="auto">
            <a:xfrm>
              <a:off x="2192736" y="5077353"/>
              <a:ext cx="6005512" cy="38735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6" name="Rectangle 35"/>
            <p:cNvSpPr>
              <a:spLocks noChangeArrowheads="1"/>
            </p:cNvSpPr>
            <p:nvPr/>
          </p:nvSpPr>
          <p:spPr bwMode="auto">
            <a:xfrm>
              <a:off x="2192736" y="5464703"/>
              <a:ext cx="6005512" cy="387350"/>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7" name="Text Box 36"/>
            <p:cNvSpPr txBox="1">
              <a:spLocks noChangeArrowheads="1"/>
            </p:cNvSpPr>
            <p:nvPr/>
          </p:nvSpPr>
          <p:spPr bwMode="auto">
            <a:xfrm>
              <a:off x="4765546" y="5521853"/>
              <a:ext cx="1173301"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zh-CN" altLang="en-US" sz="1400" b="1">
                  <a:latin typeface="微软雅黑" panose="020B0503020204020204" pitchFamily="34" charset="-122"/>
                  <a:ea typeface="微软雅黑" panose="020B0503020204020204" pitchFamily="34" charset="-122"/>
                </a:rPr>
                <a:t>频带 </a:t>
              </a:r>
              <a:r>
                <a:rPr kumimoji="1" lang="en-US" altLang="zh-CN" sz="1400" b="1">
                  <a:latin typeface="微软雅黑" panose="020B0503020204020204" pitchFamily="34" charset="-122"/>
                  <a:ea typeface="微软雅黑" panose="020B0503020204020204" pitchFamily="34" charset="-122"/>
                </a:rPr>
                <a:t>1</a:t>
              </a:r>
            </a:p>
          </p:txBody>
        </p:sp>
        <p:sp>
          <p:nvSpPr>
            <p:cNvPr id="18" name="Text Box 37"/>
            <p:cNvSpPr txBox="1">
              <a:spLocks noChangeArrowheads="1"/>
            </p:cNvSpPr>
            <p:nvPr/>
          </p:nvSpPr>
          <p:spPr bwMode="auto">
            <a:xfrm>
              <a:off x="4765546" y="5132916"/>
              <a:ext cx="1173301"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zh-CN" altLang="en-US" sz="1400" b="1">
                  <a:latin typeface="微软雅黑" panose="020B0503020204020204" pitchFamily="34" charset="-122"/>
                  <a:ea typeface="微软雅黑" panose="020B0503020204020204" pitchFamily="34" charset="-122"/>
                </a:rPr>
                <a:t>频带 </a:t>
              </a:r>
              <a:r>
                <a:rPr kumimoji="1" lang="en-US" altLang="zh-CN" sz="1400" b="1">
                  <a:latin typeface="微软雅黑" panose="020B0503020204020204" pitchFamily="34" charset="-122"/>
                  <a:ea typeface="微软雅黑" panose="020B0503020204020204" pitchFamily="34" charset="-122"/>
                </a:rPr>
                <a:t>2</a:t>
              </a:r>
            </a:p>
          </p:txBody>
        </p:sp>
        <p:sp>
          <p:nvSpPr>
            <p:cNvPr id="19" name="Text Box 39"/>
            <p:cNvSpPr txBox="1">
              <a:spLocks noChangeArrowheads="1"/>
            </p:cNvSpPr>
            <p:nvPr/>
          </p:nvSpPr>
          <p:spPr bwMode="auto">
            <a:xfrm>
              <a:off x="4915163" y="4307733"/>
              <a:ext cx="604202"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1400" b="1" dirty="0">
                  <a:latin typeface="微软雅黑" panose="020B0503020204020204" pitchFamily="34" charset="-122"/>
                  <a:ea typeface="微软雅黑" panose="020B0503020204020204" pitchFamily="34" charset="-122"/>
                  <a:sym typeface="Symbol" panose="05050102010706020507" pitchFamily="18" charset="2"/>
                </a:rPr>
                <a:t></a:t>
              </a:r>
              <a:endParaRPr kumimoji="1" lang="zh-CN" altLang="zh-CN" sz="1400" b="1" dirty="0">
                <a:latin typeface="微软雅黑" panose="020B0503020204020204" pitchFamily="34" charset="-122"/>
                <a:ea typeface="微软雅黑" panose="020B0503020204020204" pitchFamily="34" charset="-122"/>
                <a:sym typeface="Symbol" panose="05050102010706020507" pitchFamily="18" charset="2"/>
              </a:endParaRPr>
            </a:p>
          </p:txBody>
        </p:sp>
        <p:sp>
          <p:nvSpPr>
            <p:cNvPr id="20" name="Text Box 40"/>
            <p:cNvSpPr txBox="1">
              <a:spLocks noChangeArrowheads="1"/>
            </p:cNvSpPr>
            <p:nvPr/>
          </p:nvSpPr>
          <p:spPr bwMode="auto">
            <a:xfrm>
              <a:off x="4765546" y="3958166"/>
              <a:ext cx="1183938"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zh-CN" altLang="en-US" sz="1400" b="1" dirty="0">
                  <a:latin typeface="微软雅黑" panose="020B0503020204020204" pitchFamily="34" charset="-122"/>
                  <a:ea typeface="微软雅黑" panose="020B0503020204020204" pitchFamily="34" charset="-122"/>
                </a:rPr>
                <a:t>频带 </a:t>
              </a:r>
              <a:r>
                <a:rPr kumimoji="1" lang="en-US" altLang="zh-CN" sz="1400" b="1" dirty="0">
                  <a:latin typeface="微软雅黑" panose="020B0503020204020204" pitchFamily="34" charset="-122"/>
                  <a:ea typeface="微软雅黑" panose="020B0503020204020204" pitchFamily="34" charset="-122"/>
                </a:rPr>
                <a:t>n</a:t>
              </a:r>
            </a:p>
          </p:txBody>
        </p:sp>
        <p:sp>
          <p:nvSpPr>
            <p:cNvPr id="22" name="Rectangle 34"/>
            <p:cNvSpPr>
              <a:spLocks noChangeArrowheads="1"/>
            </p:cNvSpPr>
            <p:nvPr/>
          </p:nvSpPr>
          <p:spPr bwMode="auto">
            <a:xfrm>
              <a:off x="2199896" y="4690002"/>
              <a:ext cx="6005512" cy="387351"/>
            </a:xfrm>
            <a:prstGeom prst="rect">
              <a:avLst/>
            </a:prstGeom>
            <a:solidFill>
              <a:srgbClr val="B1D8F9"/>
            </a:solidFill>
            <a:ln>
              <a:noFill/>
            </a:ln>
            <a:effec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3" name="Text Box 38"/>
            <p:cNvSpPr txBox="1">
              <a:spLocks noChangeArrowheads="1"/>
            </p:cNvSpPr>
            <p:nvPr/>
          </p:nvSpPr>
          <p:spPr bwMode="auto">
            <a:xfrm>
              <a:off x="4765546" y="4753572"/>
              <a:ext cx="1173301"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zh-CN" altLang="en-US" sz="1400" b="1" dirty="0">
                  <a:latin typeface="微软雅黑" panose="020B0503020204020204" pitchFamily="34" charset="-122"/>
                  <a:ea typeface="微软雅黑" panose="020B0503020204020204" pitchFamily="34" charset="-122"/>
                </a:rPr>
                <a:t>频带 </a:t>
              </a:r>
              <a:r>
                <a:rPr kumimoji="1" lang="en-US" altLang="zh-CN" sz="1400" b="1" dirty="0">
                  <a:latin typeface="微软雅黑" panose="020B0503020204020204" pitchFamily="34" charset="-122"/>
                  <a:ea typeface="微软雅黑" panose="020B0503020204020204" pitchFamily="34" charset="-122"/>
                </a:rPr>
                <a:t>3</a:t>
              </a:r>
            </a:p>
          </p:txBody>
        </p:sp>
        <p:cxnSp>
          <p:nvCxnSpPr>
            <p:cNvPr id="24" name="直接箭头连接符 23"/>
            <p:cNvCxnSpPr>
              <a:stCxn id="21" idx="0"/>
            </p:cNvCxnSpPr>
            <p:nvPr/>
          </p:nvCxnSpPr>
          <p:spPr bwMode="auto">
            <a:xfrm>
              <a:off x="2192735" y="6030580"/>
              <a:ext cx="6432673" cy="0"/>
            </a:xfrm>
            <a:prstGeom prst="straightConnector1">
              <a:avLst/>
            </a:prstGeom>
            <a:solidFill>
              <a:schemeClr val="accent1"/>
            </a:solidFill>
            <a:ln w="28575" cap="flat" cmpd="sng" algn="ctr">
              <a:solidFill>
                <a:srgbClr val="00B05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Line 41"/>
            <p:cNvSpPr>
              <a:spLocks noChangeShapeType="1"/>
            </p:cNvSpPr>
            <p:nvPr/>
          </p:nvSpPr>
          <p:spPr bwMode="auto">
            <a:xfrm rot="-5400000">
              <a:off x="983457" y="4821302"/>
              <a:ext cx="2418555" cy="0"/>
            </a:xfrm>
            <a:prstGeom prst="line">
              <a:avLst/>
            </a:prstGeom>
            <a:noFill/>
            <a:ln w="28575">
              <a:solidFill>
                <a:srgbClr val="00B050"/>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grpSp>
      <p:sp>
        <p:nvSpPr>
          <p:cNvPr id="26" name="矩形 25"/>
          <p:cNvSpPr/>
          <p:nvPr/>
        </p:nvSpPr>
        <p:spPr>
          <a:xfrm>
            <a:off x="6207904" y="4002740"/>
            <a:ext cx="1107996" cy="369332"/>
          </a:xfrm>
          <a:prstGeom prst="rect">
            <a:avLst/>
          </a:prstGeom>
        </p:spPr>
        <p:txBody>
          <a:bodyPr wrap="none">
            <a:spAutoFit/>
          </a:bodyPr>
          <a:lstStyle/>
          <a:p>
            <a:pPr algn="ctr"/>
            <a:r>
              <a:rPr lang="zh-CN" altLang="en-US" b="1" dirty="0">
                <a:latin typeface="微软雅黑" panose="020B0503020204020204" pitchFamily="34" charset="-122"/>
                <a:ea typeface="微软雅黑" panose="020B0503020204020204" pitchFamily="34" charset="-122"/>
              </a:rPr>
              <a:t>频分复用</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utoShape 5"/>
          <p:cNvSpPr>
            <a:spLocks noChangeArrowheads="1"/>
          </p:cNvSpPr>
          <p:nvPr/>
        </p:nvSpPr>
        <p:spPr bwMode="auto">
          <a:xfrm>
            <a:off x="556963" y="98451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6" name="Rectangle 6"/>
          <p:cNvSpPr>
            <a:spLocks noChangeArrowheads="1"/>
          </p:cNvSpPr>
          <p:nvPr/>
        </p:nvSpPr>
        <p:spPr bwMode="auto">
          <a:xfrm>
            <a:off x="1747886" y="951304"/>
            <a:ext cx="56669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时分复用</a:t>
            </a:r>
            <a:r>
              <a:rPr lang="en-US" altLang="zh-CN" sz="2000" b="1" dirty="0">
                <a:solidFill>
                  <a:schemeClr val="bg1"/>
                </a:solidFill>
                <a:latin typeface="微软雅黑" panose="020B0503020204020204" pitchFamily="34" charset="-122"/>
                <a:ea typeface="微软雅黑" panose="020B0503020204020204" pitchFamily="34" charset="-122"/>
              </a:rPr>
              <a:t>TDM (Time Division Multiplexing) </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7" name="Rectangle 68"/>
          <p:cNvSpPr>
            <a:spLocks noChangeArrowheads="1"/>
          </p:cNvSpPr>
          <p:nvPr/>
        </p:nvSpPr>
        <p:spPr bwMode="auto">
          <a:xfrm>
            <a:off x="556963" y="1475630"/>
            <a:ext cx="8048775"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时分复用</a:t>
            </a:r>
            <a:r>
              <a:rPr lang="zh-CN" altLang="en-US" sz="2000" b="1" dirty="0">
                <a:latin typeface="微软雅黑" panose="020B0503020204020204" pitchFamily="34" charset="-122"/>
                <a:ea typeface="微软雅黑" panose="020B0503020204020204" pitchFamily="34" charset="-122"/>
              </a:rPr>
              <a:t>则是将时间划分为一段段等长的</a:t>
            </a:r>
            <a:r>
              <a:rPr lang="zh-CN" altLang="en-US" sz="2000" b="1" dirty="0">
                <a:solidFill>
                  <a:srgbClr val="0000FF"/>
                </a:solidFill>
                <a:latin typeface="微软雅黑" panose="020B0503020204020204" pitchFamily="34" charset="-122"/>
                <a:ea typeface="微软雅黑" panose="020B0503020204020204" pitchFamily="34" charset="-122"/>
              </a:rPr>
              <a:t>时分复用帧</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TDM</a:t>
            </a:r>
            <a:r>
              <a:rPr lang="zh-CN" altLang="en-US" sz="2000" b="1" dirty="0">
                <a:latin typeface="微软雅黑" panose="020B0503020204020204" pitchFamily="34" charset="-122"/>
                <a:ea typeface="微软雅黑" panose="020B0503020204020204" pitchFamily="34" charset="-122"/>
              </a:rPr>
              <a:t>帧）。每一个时分复用的用户在每一个 </a:t>
            </a:r>
            <a:r>
              <a:rPr lang="en-US" altLang="zh-CN" sz="2000" b="1" dirty="0">
                <a:latin typeface="微软雅黑" panose="020B0503020204020204" pitchFamily="34" charset="-122"/>
                <a:ea typeface="微软雅黑" panose="020B0503020204020204" pitchFamily="34" charset="-122"/>
              </a:rPr>
              <a:t>TDM </a:t>
            </a:r>
            <a:r>
              <a:rPr lang="zh-CN" altLang="en-US" sz="2000" b="1" dirty="0">
                <a:latin typeface="微软雅黑" panose="020B0503020204020204" pitchFamily="34" charset="-122"/>
                <a:ea typeface="微软雅黑" panose="020B0503020204020204" pitchFamily="34" charset="-122"/>
              </a:rPr>
              <a:t>帧中占用固定序号的时隙。</a:t>
            </a: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每一个用户所占用的时隙是</a:t>
            </a:r>
            <a:r>
              <a:rPr lang="zh-CN" altLang="en-US" sz="2000" b="1" dirty="0">
                <a:solidFill>
                  <a:srgbClr val="0000FF"/>
                </a:solidFill>
                <a:latin typeface="微软雅黑" panose="020B0503020204020204" pitchFamily="34" charset="-122"/>
                <a:ea typeface="微软雅黑" panose="020B0503020204020204" pitchFamily="34" charset="-122"/>
              </a:rPr>
              <a:t>周期性地出现</a:t>
            </a:r>
            <a:r>
              <a:rPr lang="zh-CN" altLang="en-US" sz="2000" b="1" dirty="0">
                <a:latin typeface="微软雅黑" panose="020B0503020204020204" pitchFamily="34" charset="-122"/>
                <a:ea typeface="微软雅黑" panose="020B0503020204020204" pitchFamily="34" charset="-122"/>
              </a:rPr>
              <a:t>（其周期就是</a:t>
            </a:r>
            <a:r>
              <a:rPr lang="en-US" altLang="zh-CN" sz="2000" b="1" dirty="0">
                <a:latin typeface="微软雅黑" panose="020B0503020204020204" pitchFamily="34" charset="-122"/>
                <a:ea typeface="微软雅黑" panose="020B0503020204020204" pitchFamily="34" charset="-122"/>
              </a:rPr>
              <a:t>TDM</a:t>
            </a:r>
            <a:r>
              <a:rPr lang="zh-CN" altLang="en-US" sz="2000" b="1" dirty="0">
                <a:latin typeface="微软雅黑" panose="020B0503020204020204" pitchFamily="34" charset="-122"/>
                <a:ea typeface="微软雅黑" panose="020B0503020204020204" pitchFamily="34" charset="-122"/>
              </a:rPr>
              <a:t>帧的长度）的。</a:t>
            </a:r>
          </a:p>
          <a:p>
            <a:pPr marL="285750" indent="-28575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TDM </a:t>
            </a:r>
            <a:r>
              <a:rPr lang="zh-CN" altLang="en-US" sz="2000" b="1" dirty="0">
                <a:latin typeface="微软雅黑" panose="020B0503020204020204" pitchFamily="34" charset="-122"/>
                <a:ea typeface="微软雅黑" panose="020B0503020204020204" pitchFamily="34" charset="-122"/>
              </a:rPr>
              <a:t>信号也称为</a:t>
            </a:r>
            <a:r>
              <a:rPr lang="zh-CN" altLang="en-US" sz="2000" b="1" dirty="0">
                <a:solidFill>
                  <a:srgbClr val="0000FF"/>
                </a:solidFill>
                <a:latin typeface="微软雅黑" panose="020B0503020204020204" pitchFamily="34" charset="-122"/>
                <a:ea typeface="微软雅黑" panose="020B0503020204020204" pitchFamily="34" charset="-122"/>
              </a:rPr>
              <a:t>等时</a:t>
            </a: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(isochronous) </a:t>
            </a:r>
            <a:r>
              <a:rPr lang="zh-CN" altLang="en-US" sz="2000" b="1" dirty="0">
                <a:latin typeface="微软雅黑" panose="020B0503020204020204" pitchFamily="34" charset="-122"/>
                <a:ea typeface="微软雅黑" panose="020B0503020204020204" pitchFamily="34" charset="-122"/>
              </a:rPr>
              <a:t>信号。</a:t>
            </a:r>
          </a:p>
          <a:p>
            <a:pPr marL="285750" indent="-285750" eaLnBrk="0" hangingPunct="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时分复用的所有用户</a:t>
            </a:r>
            <a:r>
              <a:rPr lang="zh-CN" altLang="en-US" sz="2000" b="1" dirty="0">
                <a:solidFill>
                  <a:srgbClr val="CC00CC"/>
                </a:solidFill>
                <a:latin typeface="微软雅黑" panose="020B0503020204020204" pitchFamily="34" charset="-122"/>
                <a:ea typeface="微软雅黑" panose="020B0503020204020204" pitchFamily="34" charset="-122"/>
              </a:rPr>
              <a:t>在不同的时间</a:t>
            </a:r>
            <a:r>
              <a:rPr lang="zh-CN" altLang="en-US" sz="2000" b="1" dirty="0">
                <a:solidFill>
                  <a:srgbClr val="0000FF"/>
                </a:solidFill>
                <a:latin typeface="微软雅黑" panose="020B0503020204020204" pitchFamily="34" charset="-122"/>
                <a:ea typeface="微软雅黑" panose="020B0503020204020204" pitchFamily="34" charset="-122"/>
              </a:rPr>
              <a:t>占用</a:t>
            </a:r>
            <a:r>
              <a:rPr lang="zh-CN" altLang="en-US" sz="2000" b="1" dirty="0">
                <a:solidFill>
                  <a:srgbClr val="CC00CC"/>
                </a:solidFill>
                <a:latin typeface="微软雅黑" panose="020B0503020204020204" pitchFamily="34" charset="-122"/>
                <a:ea typeface="微软雅黑" panose="020B0503020204020204" pitchFamily="34" charset="-122"/>
              </a:rPr>
              <a:t>同样的频带宽度</a:t>
            </a:r>
            <a:r>
              <a:rPr lang="zh-CN" altLang="en-US" sz="2000" b="1" dirty="0">
                <a:solidFill>
                  <a:srgbClr val="0000FF"/>
                </a:solidFill>
                <a:latin typeface="微软雅黑" panose="020B0503020204020204" pitchFamily="34" charset="-122"/>
                <a:ea typeface="微软雅黑" panose="020B0503020204020204" pitchFamily="34" charset="-122"/>
              </a:rPr>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115568"/>
            <a:ext cx="8048776" cy="325644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AutoShape 5"/>
          <p:cNvSpPr>
            <a:spLocks noChangeArrowheads="1"/>
          </p:cNvSpPr>
          <p:nvPr/>
        </p:nvSpPr>
        <p:spPr bwMode="auto">
          <a:xfrm>
            <a:off x="556963" y="675199"/>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7" name="Rectangle 6"/>
          <p:cNvSpPr>
            <a:spLocks noChangeArrowheads="1"/>
          </p:cNvSpPr>
          <p:nvPr/>
        </p:nvSpPr>
        <p:spPr bwMode="auto">
          <a:xfrm>
            <a:off x="3623398" y="641988"/>
            <a:ext cx="19159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时分复用</a:t>
            </a:r>
            <a:r>
              <a:rPr lang="en-US" altLang="zh-CN" sz="2000" b="1" dirty="0">
                <a:solidFill>
                  <a:schemeClr val="bg1"/>
                </a:solidFill>
                <a:latin typeface="微软雅黑" panose="020B0503020204020204" pitchFamily="34" charset="-122"/>
                <a:ea typeface="微软雅黑" panose="020B0503020204020204" pitchFamily="34" charset="-122"/>
              </a:rPr>
              <a:t>TDM </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8" name="Line 3"/>
          <p:cNvSpPr>
            <a:spLocks noChangeShapeType="1"/>
          </p:cNvSpPr>
          <p:nvPr/>
        </p:nvSpPr>
        <p:spPr bwMode="auto">
          <a:xfrm flipV="1">
            <a:off x="1318254" y="4142724"/>
            <a:ext cx="6053803" cy="10153"/>
          </a:xfrm>
          <a:prstGeom prst="line">
            <a:avLst/>
          </a:prstGeom>
          <a:noFill/>
          <a:ln w="28575">
            <a:solidFill>
              <a:srgbClr val="00B050"/>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9" name="Text Box 4"/>
          <p:cNvSpPr txBox="1">
            <a:spLocks noChangeArrowheads="1"/>
          </p:cNvSpPr>
          <p:nvPr/>
        </p:nvSpPr>
        <p:spPr bwMode="auto">
          <a:xfrm>
            <a:off x="816098" y="1398643"/>
            <a:ext cx="543739"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zh-CN" altLang="en-US" sz="1400" b="1">
                <a:latin typeface="微软雅黑" panose="020B0503020204020204" pitchFamily="34" charset="-122"/>
                <a:ea typeface="微软雅黑" panose="020B0503020204020204" pitchFamily="34" charset="-122"/>
              </a:rPr>
              <a:t>频率</a:t>
            </a:r>
          </a:p>
        </p:txBody>
      </p:sp>
      <p:sp>
        <p:nvSpPr>
          <p:cNvPr id="10" name="Text Box 5"/>
          <p:cNvSpPr txBox="1">
            <a:spLocks noChangeArrowheads="1"/>
          </p:cNvSpPr>
          <p:nvPr/>
        </p:nvSpPr>
        <p:spPr bwMode="auto">
          <a:xfrm>
            <a:off x="7372057" y="3978713"/>
            <a:ext cx="543739"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zh-CN" altLang="en-US" sz="1400" b="1" dirty="0">
                <a:latin typeface="微软雅黑" panose="020B0503020204020204" pitchFamily="34" charset="-122"/>
                <a:ea typeface="微软雅黑" panose="020B0503020204020204" pitchFamily="34" charset="-122"/>
              </a:rPr>
              <a:t>时间</a:t>
            </a:r>
          </a:p>
        </p:txBody>
      </p:sp>
      <p:sp>
        <p:nvSpPr>
          <p:cNvPr id="11" name="Rectangle 6"/>
          <p:cNvSpPr>
            <a:spLocks noChangeArrowheads="1"/>
          </p:cNvSpPr>
          <p:nvPr/>
        </p:nvSpPr>
        <p:spPr bwMode="auto">
          <a:xfrm>
            <a:off x="1602641" y="1849750"/>
            <a:ext cx="284385" cy="1709940"/>
          </a:xfrm>
          <a:prstGeom prst="rect">
            <a:avLst/>
          </a:prstGeom>
          <a:solidFill>
            <a:srgbClr val="FFFF00"/>
          </a:solidFill>
          <a:ln>
            <a:noFill/>
          </a:ln>
          <a:effectLst/>
        </p:spPr>
        <p:txBody>
          <a:bodyPr wrap="none" anchor="ctr"/>
          <a:lstStyle/>
          <a:p>
            <a:r>
              <a:rPr lang="en-US" altLang="zh-CN" sz="1400" b="1">
                <a:latin typeface="微软雅黑" panose="020B0503020204020204" pitchFamily="34" charset="-122"/>
                <a:ea typeface="微软雅黑" panose="020B0503020204020204" pitchFamily="34" charset="-122"/>
              </a:rPr>
              <a:t>B</a:t>
            </a:r>
          </a:p>
        </p:txBody>
      </p:sp>
      <p:sp>
        <p:nvSpPr>
          <p:cNvPr id="12" name="Rectangle 7"/>
          <p:cNvSpPr>
            <a:spLocks noChangeArrowheads="1"/>
          </p:cNvSpPr>
          <p:nvPr/>
        </p:nvSpPr>
        <p:spPr bwMode="auto">
          <a:xfrm>
            <a:off x="1888598" y="1849750"/>
            <a:ext cx="284385" cy="1709940"/>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400" b="1">
                <a:latin typeface="微软雅黑" panose="020B0503020204020204" pitchFamily="34" charset="-122"/>
                <a:ea typeface="微软雅黑" panose="020B0503020204020204" pitchFamily="34" charset="-122"/>
              </a:rPr>
              <a:t>C</a:t>
            </a:r>
          </a:p>
        </p:txBody>
      </p:sp>
      <p:sp>
        <p:nvSpPr>
          <p:cNvPr id="13" name="Rectangle 8"/>
          <p:cNvSpPr>
            <a:spLocks noChangeArrowheads="1"/>
          </p:cNvSpPr>
          <p:nvPr/>
        </p:nvSpPr>
        <p:spPr bwMode="auto">
          <a:xfrm>
            <a:off x="2172983" y="1849750"/>
            <a:ext cx="284386" cy="1709940"/>
          </a:xfrm>
          <a:prstGeom prst="rect">
            <a:avLst/>
          </a:prstGeom>
          <a:solidFill>
            <a:srgbClr val="00B0F0"/>
          </a:solidFill>
          <a:ln>
            <a:noFill/>
          </a:ln>
          <a:effectLst/>
        </p:spPr>
        <p:txBody>
          <a:bodyPr wrap="none" anchor="ctr"/>
          <a:lstStyle/>
          <a:p>
            <a:r>
              <a:rPr lang="en-US" altLang="zh-CN" sz="1400" b="1">
                <a:latin typeface="微软雅黑" panose="020B0503020204020204" pitchFamily="34" charset="-122"/>
                <a:ea typeface="微软雅黑" panose="020B0503020204020204" pitchFamily="34" charset="-122"/>
              </a:rPr>
              <a:t>D</a:t>
            </a:r>
          </a:p>
        </p:txBody>
      </p:sp>
      <p:sp>
        <p:nvSpPr>
          <p:cNvPr id="14" name="Rectangle 9"/>
          <p:cNvSpPr>
            <a:spLocks noChangeArrowheads="1"/>
          </p:cNvSpPr>
          <p:nvPr/>
        </p:nvSpPr>
        <p:spPr bwMode="auto">
          <a:xfrm>
            <a:off x="2743326" y="1849750"/>
            <a:ext cx="284385" cy="1709940"/>
          </a:xfrm>
          <a:prstGeom prst="rect">
            <a:avLst/>
          </a:prstGeom>
          <a:solidFill>
            <a:srgbClr val="FFFF00"/>
          </a:solidFill>
          <a:ln>
            <a:noFill/>
          </a:ln>
          <a:effectLst/>
        </p:spPr>
        <p:txBody>
          <a:bodyPr wrap="none" anchor="ctr"/>
          <a:lstStyle/>
          <a:p>
            <a:r>
              <a:rPr lang="en-US" altLang="zh-CN" sz="1400" b="1">
                <a:latin typeface="微软雅黑" panose="020B0503020204020204" pitchFamily="34" charset="-122"/>
                <a:ea typeface="微软雅黑" panose="020B0503020204020204" pitchFamily="34" charset="-122"/>
              </a:rPr>
              <a:t>B</a:t>
            </a:r>
          </a:p>
        </p:txBody>
      </p:sp>
      <p:sp>
        <p:nvSpPr>
          <p:cNvPr id="15" name="Rectangle 10"/>
          <p:cNvSpPr>
            <a:spLocks noChangeArrowheads="1"/>
          </p:cNvSpPr>
          <p:nvPr/>
        </p:nvSpPr>
        <p:spPr bwMode="auto">
          <a:xfrm>
            <a:off x="3029283" y="1849750"/>
            <a:ext cx="284385" cy="1709940"/>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400" b="1">
                <a:latin typeface="微软雅黑" panose="020B0503020204020204" pitchFamily="34" charset="-122"/>
                <a:ea typeface="微软雅黑" panose="020B0503020204020204" pitchFamily="34" charset="-122"/>
              </a:rPr>
              <a:t>C</a:t>
            </a:r>
          </a:p>
        </p:txBody>
      </p:sp>
      <p:sp>
        <p:nvSpPr>
          <p:cNvPr id="16" name="Rectangle 11"/>
          <p:cNvSpPr>
            <a:spLocks noChangeArrowheads="1"/>
          </p:cNvSpPr>
          <p:nvPr/>
        </p:nvSpPr>
        <p:spPr bwMode="auto">
          <a:xfrm>
            <a:off x="3313668" y="1849750"/>
            <a:ext cx="284386" cy="1709940"/>
          </a:xfrm>
          <a:prstGeom prst="rect">
            <a:avLst/>
          </a:prstGeom>
          <a:solidFill>
            <a:srgbClr val="00B0F0"/>
          </a:solidFill>
          <a:ln>
            <a:noFill/>
          </a:ln>
          <a:effectLst/>
        </p:spPr>
        <p:txBody>
          <a:bodyPr wrap="none" anchor="ctr"/>
          <a:lstStyle/>
          <a:p>
            <a:r>
              <a:rPr lang="en-US" altLang="zh-CN" sz="1400" b="1">
                <a:latin typeface="微软雅黑" panose="020B0503020204020204" pitchFamily="34" charset="-122"/>
                <a:ea typeface="微软雅黑" panose="020B0503020204020204" pitchFamily="34" charset="-122"/>
              </a:rPr>
              <a:t>D</a:t>
            </a:r>
          </a:p>
        </p:txBody>
      </p:sp>
      <p:sp>
        <p:nvSpPr>
          <p:cNvPr id="17" name="Rectangle 12"/>
          <p:cNvSpPr>
            <a:spLocks noChangeArrowheads="1"/>
          </p:cNvSpPr>
          <p:nvPr/>
        </p:nvSpPr>
        <p:spPr bwMode="auto">
          <a:xfrm>
            <a:off x="3884011" y="1849750"/>
            <a:ext cx="284385" cy="1709940"/>
          </a:xfrm>
          <a:prstGeom prst="rect">
            <a:avLst/>
          </a:prstGeom>
          <a:solidFill>
            <a:srgbClr val="FFFF00"/>
          </a:solidFill>
          <a:ln>
            <a:noFill/>
          </a:ln>
          <a:effectLst/>
        </p:spPr>
        <p:txBody>
          <a:bodyPr wrap="none" anchor="ctr"/>
          <a:lstStyle/>
          <a:p>
            <a:r>
              <a:rPr lang="en-US" altLang="zh-CN" sz="1400" b="1">
                <a:latin typeface="微软雅黑" panose="020B0503020204020204" pitchFamily="34" charset="-122"/>
                <a:ea typeface="微软雅黑" panose="020B0503020204020204" pitchFamily="34" charset="-122"/>
              </a:rPr>
              <a:t>B</a:t>
            </a:r>
          </a:p>
        </p:txBody>
      </p:sp>
      <p:sp>
        <p:nvSpPr>
          <p:cNvPr id="18" name="Rectangle 13"/>
          <p:cNvSpPr>
            <a:spLocks noChangeArrowheads="1"/>
          </p:cNvSpPr>
          <p:nvPr/>
        </p:nvSpPr>
        <p:spPr bwMode="auto">
          <a:xfrm>
            <a:off x="4169968" y="1849750"/>
            <a:ext cx="284385" cy="1709940"/>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400" b="1">
                <a:latin typeface="微软雅黑" panose="020B0503020204020204" pitchFamily="34" charset="-122"/>
                <a:ea typeface="微软雅黑" panose="020B0503020204020204" pitchFamily="34" charset="-122"/>
              </a:rPr>
              <a:t>C</a:t>
            </a:r>
          </a:p>
        </p:txBody>
      </p:sp>
      <p:sp>
        <p:nvSpPr>
          <p:cNvPr id="19" name="Rectangle 14"/>
          <p:cNvSpPr>
            <a:spLocks noChangeArrowheads="1"/>
          </p:cNvSpPr>
          <p:nvPr/>
        </p:nvSpPr>
        <p:spPr bwMode="auto">
          <a:xfrm>
            <a:off x="4454353" y="1849750"/>
            <a:ext cx="284386" cy="1709940"/>
          </a:xfrm>
          <a:prstGeom prst="rect">
            <a:avLst/>
          </a:prstGeom>
          <a:solidFill>
            <a:srgbClr val="00B0F0"/>
          </a:solidFill>
          <a:ln>
            <a:noFill/>
          </a:ln>
          <a:effectLst/>
        </p:spPr>
        <p:txBody>
          <a:bodyPr wrap="none" anchor="ctr"/>
          <a:lstStyle/>
          <a:p>
            <a:r>
              <a:rPr lang="en-US" altLang="zh-CN" sz="1400" b="1">
                <a:latin typeface="微软雅黑" panose="020B0503020204020204" pitchFamily="34" charset="-122"/>
                <a:ea typeface="微软雅黑" panose="020B0503020204020204" pitchFamily="34" charset="-122"/>
              </a:rPr>
              <a:t>D</a:t>
            </a:r>
          </a:p>
        </p:txBody>
      </p:sp>
      <p:sp>
        <p:nvSpPr>
          <p:cNvPr id="20" name="Rectangle 15"/>
          <p:cNvSpPr>
            <a:spLocks noChangeArrowheads="1"/>
          </p:cNvSpPr>
          <p:nvPr/>
        </p:nvSpPr>
        <p:spPr bwMode="auto">
          <a:xfrm>
            <a:off x="5024697" y="1849750"/>
            <a:ext cx="284385" cy="1709940"/>
          </a:xfrm>
          <a:prstGeom prst="rect">
            <a:avLst/>
          </a:prstGeom>
          <a:solidFill>
            <a:srgbClr val="FFFF00"/>
          </a:solidFill>
          <a:ln>
            <a:noFill/>
          </a:ln>
          <a:effectLst/>
        </p:spPr>
        <p:txBody>
          <a:bodyPr wrap="none" anchor="ctr"/>
          <a:lstStyle/>
          <a:p>
            <a:r>
              <a:rPr lang="en-US" altLang="zh-CN" sz="1400" b="1">
                <a:latin typeface="微软雅黑" panose="020B0503020204020204" pitchFamily="34" charset="-122"/>
                <a:ea typeface="微软雅黑" panose="020B0503020204020204" pitchFamily="34" charset="-122"/>
              </a:rPr>
              <a:t>B</a:t>
            </a:r>
          </a:p>
        </p:txBody>
      </p:sp>
      <p:sp>
        <p:nvSpPr>
          <p:cNvPr id="21" name="Rectangle 16"/>
          <p:cNvSpPr>
            <a:spLocks noChangeArrowheads="1"/>
          </p:cNvSpPr>
          <p:nvPr/>
        </p:nvSpPr>
        <p:spPr bwMode="auto">
          <a:xfrm>
            <a:off x="5310654" y="1849750"/>
            <a:ext cx="284385" cy="1709940"/>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400" b="1">
                <a:latin typeface="微软雅黑" panose="020B0503020204020204" pitchFamily="34" charset="-122"/>
                <a:ea typeface="微软雅黑" panose="020B0503020204020204" pitchFamily="34" charset="-122"/>
              </a:rPr>
              <a:t>C</a:t>
            </a:r>
          </a:p>
        </p:txBody>
      </p:sp>
      <p:sp>
        <p:nvSpPr>
          <p:cNvPr id="22" name="Rectangle 17"/>
          <p:cNvSpPr>
            <a:spLocks noChangeArrowheads="1"/>
          </p:cNvSpPr>
          <p:nvPr/>
        </p:nvSpPr>
        <p:spPr bwMode="auto">
          <a:xfrm>
            <a:off x="5595038" y="1849750"/>
            <a:ext cx="284386" cy="1709940"/>
          </a:xfrm>
          <a:prstGeom prst="rect">
            <a:avLst/>
          </a:prstGeom>
          <a:solidFill>
            <a:srgbClr val="00B0F0"/>
          </a:solidFill>
          <a:ln>
            <a:noFill/>
          </a:ln>
          <a:effectLst/>
        </p:spPr>
        <p:txBody>
          <a:bodyPr wrap="none" anchor="ctr"/>
          <a:lstStyle/>
          <a:p>
            <a:r>
              <a:rPr lang="en-US" altLang="zh-CN" sz="1400" b="1">
                <a:latin typeface="微软雅黑" panose="020B0503020204020204" pitchFamily="34" charset="-122"/>
                <a:ea typeface="微软雅黑" panose="020B0503020204020204" pitchFamily="34" charset="-122"/>
              </a:rPr>
              <a:t>D</a:t>
            </a:r>
          </a:p>
        </p:txBody>
      </p:sp>
      <p:grpSp>
        <p:nvGrpSpPr>
          <p:cNvPr id="23" name="Group 18"/>
          <p:cNvGrpSpPr/>
          <p:nvPr/>
        </p:nvGrpSpPr>
        <p:grpSpPr bwMode="auto">
          <a:xfrm>
            <a:off x="1318255" y="1849750"/>
            <a:ext cx="3706442" cy="1709940"/>
            <a:chOff x="930" y="1661"/>
            <a:chExt cx="2359" cy="1179"/>
          </a:xfrm>
        </p:grpSpPr>
        <p:sp>
          <p:nvSpPr>
            <p:cNvPr id="24" name="Rectangle 19"/>
            <p:cNvSpPr>
              <a:spLocks noChangeArrowheads="1"/>
            </p:cNvSpPr>
            <p:nvPr/>
          </p:nvSpPr>
          <p:spPr bwMode="auto">
            <a:xfrm>
              <a:off x="930" y="1661"/>
              <a:ext cx="181" cy="1179"/>
            </a:xfrm>
            <a:prstGeom prst="rect">
              <a:avLst/>
            </a:prstGeom>
            <a:solidFill>
              <a:srgbClr val="66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400" b="1" dirty="0">
                  <a:latin typeface="微软雅黑" panose="020B0503020204020204" pitchFamily="34" charset="-122"/>
                  <a:ea typeface="微软雅黑" panose="020B0503020204020204" pitchFamily="34" charset="-122"/>
                </a:rPr>
                <a:t>A</a:t>
              </a:r>
            </a:p>
          </p:txBody>
        </p:sp>
        <p:sp>
          <p:nvSpPr>
            <p:cNvPr id="25" name="Rectangle 20"/>
            <p:cNvSpPr>
              <a:spLocks noChangeArrowheads="1"/>
            </p:cNvSpPr>
            <p:nvPr/>
          </p:nvSpPr>
          <p:spPr bwMode="auto">
            <a:xfrm>
              <a:off x="1656" y="1661"/>
              <a:ext cx="181" cy="1179"/>
            </a:xfrm>
            <a:prstGeom prst="rect">
              <a:avLst/>
            </a:prstGeom>
            <a:solidFill>
              <a:srgbClr val="66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400" b="1">
                  <a:latin typeface="微软雅黑" panose="020B0503020204020204" pitchFamily="34" charset="-122"/>
                  <a:ea typeface="微软雅黑" panose="020B0503020204020204" pitchFamily="34" charset="-122"/>
                </a:rPr>
                <a:t>A</a:t>
              </a:r>
            </a:p>
          </p:txBody>
        </p:sp>
        <p:sp>
          <p:nvSpPr>
            <p:cNvPr id="26" name="Rectangle 21"/>
            <p:cNvSpPr>
              <a:spLocks noChangeArrowheads="1"/>
            </p:cNvSpPr>
            <p:nvPr/>
          </p:nvSpPr>
          <p:spPr bwMode="auto">
            <a:xfrm>
              <a:off x="2382" y="1661"/>
              <a:ext cx="181" cy="1179"/>
            </a:xfrm>
            <a:prstGeom prst="rect">
              <a:avLst/>
            </a:prstGeom>
            <a:solidFill>
              <a:srgbClr val="66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400" b="1">
                  <a:latin typeface="微软雅黑" panose="020B0503020204020204" pitchFamily="34" charset="-122"/>
                  <a:ea typeface="微软雅黑" panose="020B0503020204020204" pitchFamily="34" charset="-122"/>
                </a:rPr>
                <a:t>A</a:t>
              </a:r>
            </a:p>
          </p:txBody>
        </p:sp>
        <p:sp>
          <p:nvSpPr>
            <p:cNvPr id="27" name="Rectangle 22"/>
            <p:cNvSpPr>
              <a:spLocks noChangeArrowheads="1"/>
            </p:cNvSpPr>
            <p:nvPr/>
          </p:nvSpPr>
          <p:spPr bwMode="auto">
            <a:xfrm>
              <a:off x="3108" y="1661"/>
              <a:ext cx="181" cy="1179"/>
            </a:xfrm>
            <a:prstGeom prst="rect">
              <a:avLst/>
            </a:prstGeom>
            <a:solidFill>
              <a:srgbClr val="66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400" b="1">
                  <a:latin typeface="微软雅黑" panose="020B0503020204020204" pitchFamily="34" charset="-122"/>
                  <a:ea typeface="微软雅黑" panose="020B0503020204020204" pitchFamily="34" charset="-122"/>
                </a:rPr>
                <a:t>A</a:t>
              </a:r>
            </a:p>
          </p:txBody>
        </p:sp>
      </p:grpSp>
      <p:grpSp>
        <p:nvGrpSpPr>
          <p:cNvPr id="32" name="Group 30"/>
          <p:cNvGrpSpPr/>
          <p:nvPr/>
        </p:nvGrpSpPr>
        <p:grpSpPr bwMode="auto">
          <a:xfrm>
            <a:off x="1318254" y="3626406"/>
            <a:ext cx="1139115" cy="416246"/>
            <a:chOff x="930" y="2886"/>
            <a:chExt cx="725" cy="287"/>
          </a:xfrm>
        </p:grpSpPr>
        <p:sp>
          <p:nvSpPr>
            <p:cNvPr id="33" name="Text Box 31"/>
            <p:cNvSpPr txBox="1">
              <a:spLocks noChangeArrowheads="1"/>
            </p:cNvSpPr>
            <p:nvPr/>
          </p:nvSpPr>
          <p:spPr bwMode="auto">
            <a:xfrm>
              <a:off x="1017" y="2976"/>
              <a:ext cx="545"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1400" b="1" dirty="0">
                  <a:solidFill>
                    <a:srgbClr val="CC00CC"/>
                  </a:solidFill>
                  <a:latin typeface="微软雅黑" panose="020B0503020204020204" pitchFamily="34" charset="-122"/>
                  <a:ea typeface="微软雅黑" panose="020B0503020204020204" pitchFamily="34" charset="-122"/>
                </a:rPr>
                <a:t>TDM </a:t>
              </a:r>
              <a:r>
                <a:rPr kumimoji="1" lang="zh-CN" altLang="en-US" sz="1400" b="1" dirty="0">
                  <a:solidFill>
                    <a:srgbClr val="CC00CC"/>
                  </a:solidFill>
                  <a:latin typeface="微软雅黑" panose="020B0503020204020204" pitchFamily="34" charset="-122"/>
                  <a:ea typeface="微软雅黑" panose="020B0503020204020204" pitchFamily="34" charset="-122"/>
                </a:rPr>
                <a:t>帧</a:t>
              </a:r>
            </a:p>
          </p:txBody>
        </p:sp>
        <p:sp>
          <p:nvSpPr>
            <p:cNvPr id="34" name="AutoShape 32"/>
            <p:cNvSpPr/>
            <p:nvPr/>
          </p:nvSpPr>
          <p:spPr bwMode="auto">
            <a:xfrm rot="16200000" flipV="1">
              <a:off x="1248" y="2568"/>
              <a:ext cx="90" cy="725"/>
            </a:xfrm>
            <a:prstGeom prst="leftBrace">
              <a:avLst>
                <a:gd name="adj1" fmla="val 67130"/>
                <a:gd name="adj2" fmla="val 50000"/>
              </a:avLst>
            </a:prstGeom>
            <a:noFill/>
            <a:ln w="19050">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grpSp>
      <p:grpSp>
        <p:nvGrpSpPr>
          <p:cNvPr id="35" name="Group 33"/>
          <p:cNvGrpSpPr/>
          <p:nvPr/>
        </p:nvGrpSpPr>
        <p:grpSpPr bwMode="auto">
          <a:xfrm>
            <a:off x="2457370" y="3626406"/>
            <a:ext cx="1139113" cy="416246"/>
            <a:chOff x="1655" y="2886"/>
            <a:chExt cx="725" cy="287"/>
          </a:xfrm>
        </p:grpSpPr>
        <p:sp>
          <p:nvSpPr>
            <p:cNvPr id="36" name="Text Box 34"/>
            <p:cNvSpPr txBox="1">
              <a:spLocks noChangeArrowheads="1"/>
            </p:cNvSpPr>
            <p:nvPr/>
          </p:nvSpPr>
          <p:spPr bwMode="auto">
            <a:xfrm>
              <a:off x="1748" y="2976"/>
              <a:ext cx="545"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1400" b="1" dirty="0">
                  <a:solidFill>
                    <a:srgbClr val="CC00CC"/>
                  </a:solidFill>
                  <a:latin typeface="微软雅黑" panose="020B0503020204020204" pitchFamily="34" charset="-122"/>
                  <a:ea typeface="微软雅黑" panose="020B0503020204020204" pitchFamily="34" charset="-122"/>
                </a:rPr>
                <a:t>TDM </a:t>
              </a:r>
              <a:r>
                <a:rPr kumimoji="1" lang="zh-CN" altLang="en-US" sz="1400" b="1" dirty="0">
                  <a:solidFill>
                    <a:srgbClr val="CC00CC"/>
                  </a:solidFill>
                  <a:latin typeface="微软雅黑" panose="020B0503020204020204" pitchFamily="34" charset="-122"/>
                  <a:ea typeface="微软雅黑" panose="020B0503020204020204" pitchFamily="34" charset="-122"/>
                </a:rPr>
                <a:t>帧</a:t>
              </a:r>
            </a:p>
          </p:txBody>
        </p:sp>
        <p:sp>
          <p:nvSpPr>
            <p:cNvPr id="37" name="AutoShape 35"/>
            <p:cNvSpPr/>
            <p:nvPr/>
          </p:nvSpPr>
          <p:spPr bwMode="auto">
            <a:xfrm rot="16200000" flipV="1">
              <a:off x="1973" y="2568"/>
              <a:ext cx="90" cy="725"/>
            </a:xfrm>
            <a:prstGeom prst="leftBrace">
              <a:avLst>
                <a:gd name="adj1" fmla="val 67130"/>
                <a:gd name="adj2" fmla="val 50000"/>
              </a:avLst>
            </a:prstGeom>
            <a:noFill/>
            <a:ln w="19050">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grpSp>
      <p:grpSp>
        <p:nvGrpSpPr>
          <p:cNvPr id="38" name="Group 36"/>
          <p:cNvGrpSpPr/>
          <p:nvPr/>
        </p:nvGrpSpPr>
        <p:grpSpPr bwMode="auto">
          <a:xfrm>
            <a:off x="3596482" y="3626406"/>
            <a:ext cx="1139115" cy="416246"/>
            <a:chOff x="2380" y="2886"/>
            <a:chExt cx="725" cy="287"/>
          </a:xfrm>
        </p:grpSpPr>
        <p:sp>
          <p:nvSpPr>
            <p:cNvPr id="39" name="Text Box 37"/>
            <p:cNvSpPr txBox="1">
              <a:spLocks noChangeArrowheads="1"/>
            </p:cNvSpPr>
            <p:nvPr/>
          </p:nvSpPr>
          <p:spPr bwMode="auto">
            <a:xfrm>
              <a:off x="2474" y="2976"/>
              <a:ext cx="545"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1400" b="1" dirty="0">
                  <a:solidFill>
                    <a:srgbClr val="CC00CC"/>
                  </a:solidFill>
                  <a:latin typeface="微软雅黑" panose="020B0503020204020204" pitchFamily="34" charset="-122"/>
                  <a:ea typeface="微软雅黑" panose="020B0503020204020204" pitchFamily="34" charset="-122"/>
                </a:rPr>
                <a:t>TDM </a:t>
              </a:r>
              <a:r>
                <a:rPr kumimoji="1" lang="zh-CN" altLang="en-US" sz="1400" b="1" dirty="0">
                  <a:solidFill>
                    <a:srgbClr val="CC00CC"/>
                  </a:solidFill>
                  <a:latin typeface="微软雅黑" panose="020B0503020204020204" pitchFamily="34" charset="-122"/>
                  <a:ea typeface="微软雅黑" panose="020B0503020204020204" pitchFamily="34" charset="-122"/>
                </a:rPr>
                <a:t>帧</a:t>
              </a:r>
            </a:p>
          </p:txBody>
        </p:sp>
        <p:sp>
          <p:nvSpPr>
            <p:cNvPr id="40" name="AutoShape 38"/>
            <p:cNvSpPr/>
            <p:nvPr/>
          </p:nvSpPr>
          <p:spPr bwMode="auto">
            <a:xfrm rot="16200000" flipV="1">
              <a:off x="2698" y="2568"/>
              <a:ext cx="90" cy="725"/>
            </a:xfrm>
            <a:prstGeom prst="leftBrace">
              <a:avLst>
                <a:gd name="adj1" fmla="val 67130"/>
                <a:gd name="adj2" fmla="val 50000"/>
              </a:avLst>
            </a:prstGeom>
            <a:noFill/>
            <a:ln w="19050">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grpSp>
      <p:grpSp>
        <p:nvGrpSpPr>
          <p:cNvPr id="41" name="Group 39"/>
          <p:cNvGrpSpPr/>
          <p:nvPr/>
        </p:nvGrpSpPr>
        <p:grpSpPr bwMode="auto">
          <a:xfrm>
            <a:off x="4735597" y="3626406"/>
            <a:ext cx="1139113" cy="416246"/>
            <a:chOff x="3105" y="2886"/>
            <a:chExt cx="725" cy="287"/>
          </a:xfrm>
        </p:grpSpPr>
        <p:sp>
          <p:nvSpPr>
            <p:cNvPr id="42" name="Text Box 40"/>
            <p:cNvSpPr txBox="1">
              <a:spLocks noChangeArrowheads="1"/>
            </p:cNvSpPr>
            <p:nvPr/>
          </p:nvSpPr>
          <p:spPr bwMode="auto">
            <a:xfrm>
              <a:off x="3200" y="2976"/>
              <a:ext cx="545"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1400" b="1" dirty="0">
                  <a:solidFill>
                    <a:srgbClr val="CC00CC"/>
                  </a:solidFill>
                  <a:latin typeface="微软雅黑" panose="020B0503020204020204" pitchFamily="34" charset="-122"/>
                  <a:ea typeface="微软雅黑" panose="020B0503020204020204" pitchFamily="34" charset="-122"/>
                </a:rPr>
                <a:t>TDM </a:t>
              </a:r>
              <a:r>
                <a:rPr kumimoji="1" lang="zh-CN" altLang="en-US" sz="1400" b="1" dirty="0">
                  <a:solidFill>
                    <a:srgbClr val="CC00CC"/>
                  </a:solidFill>
                  <a:latin typeface="微软雅黑" panose="020B0503020204020204" pitchFamily="34" charset="-122"/>
                  <a:ea typeface="微软雅黑" panose="020B0503020204020204" pitchFamily="34" charset="-122"/>
                </a:rPr>
                <a:t>帧</a:t>
              </a:r>
            </a:p>
          </p:txBody>
        </p:sp>
        <p:sp>
          <p:nvSpPr>
            <p:cNvPr id="43" name="AutoShape 41"/>
            <p:cNvSpPr/>
            <p:nvPr/>
          </p:nvSpPr>
          <p:spPr bwMode="auto">
            <a:xfrm rot="16200000" flipV="1">
              <a:off x="3423" y="2568"/>
              <a:ext cx="90" cy="725"/>
            </a:xfrm>
            <a:prstGeom prst="leftBrace">
              <a:avLst>
                <a:gd name="adj1" fmla="val 67130"/>
                <a:gd name="adj2" fmla="val 50000"/>
              </a:avLst>
            </a:prstGeom>
            <a:noFill/>
            <a:ln w="19050">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grpSp>
      <p:sp>
        <p:nvSpPr>
          <p:cNvPr id="44" name="Rectangle 42"/>
          <p:cNvSpPr>
            <a:spLocks noChangeArrowheads="1"/>
          </p:cNvSpPr>
          <p:nvPr/>
        </p:nvSpPr>
        <p:spPr bwMode="auto">
          <a:xfrm>
            <a:off x="6247559" y="2474537"/>
            <a:ext cx="355868"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en-US" altLang="zh-CN" sz="1400" b="1">
                <a:latin typeface="微软雅黑" panose="020B0503020204020204" pitchFamily="34" charset="-122"/>
                <a:ea typeface="微软雅黑" panose="020B0503020204020204" pitchFamily="34" charset="-122"/>
              </a:rPr>
              <a:t>…</a:t>
            </a:r>
          </a:p>
        </p:txBody>
      </p:sp>
      <p:sp>
        <p:nvSpPr>
          <p:cNvPr id="45" name="Line 43"/>
          <p:cNvSpPr>
            <a:spLocks noChangeShapeType="1"/>
          </p:cNvSpPr>
          <p:nvPr/>
        </p:nvSpPr>
        <p:spPr bwMode="auto">
          <a:xfrm rot="16200000">
            <a:off x="-37805" y="2792466"/>
            <a:ext cx="2712119" cy="0"/>
          </a:xfrm>
          <a:prstGeom prst="line">
            <a:avLst/>
          </a:prstGeom>
          <a:noFill/>
          <a:ln w="28575">
            <a:solidFill>
              <a:srgbClr val="00B050"/>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grpSp>
        <p:nvGrpSpPr>
          <p:cNvPr id="46" name="Group 44"/>
          <p:cNvGrpSpPr/>
          <p:nvPr/>
        </p:nvGrpSpPr>
        <p:grpSpPr bwMode="auto">
          <a:xfrm>
            <a:off x="5879425" y="3626406"/>
            <a:ext cx="1139113" cy="416246"/>
            <a:chOff x="3105" y="2886"/>
            <a:chExt cx="725" cy="287"/>
          </a:xfrm>
        </p:grpSpPr>
        <p:sp>
          <p:nvSpPr>
            <p:cNvPr id="47" name="Text Box 45"/>
            <p:cNvSpPr txBox="1">
              <a:spLocks noChangeArrowheads="1"/>
            </p:cNvSpPr>
            <p:nvPr/>
          </p:nvSpPr>
          <p:spPr bwMode="auto">
            <a:xfrm>
              <a:off x="3200" y="2976"/>
              <a:ext cx="545"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1400" b="1" dirty="0">
                  <a:solidFill>
                    <a:srgbClr val="CC00CC"/>
                  </a:solidFill>
                  <a:latin typeface="微软雅黑" panose="020B0503020204020204" pitchFamily="34" charset="-122"/>
                  <a:ea typeface="微软雅黑" panose="020B0503020204020204" pitchFamily="34" charset="-122"/>
                </a:rPr>
                <a:t>TDM </a:t>
              </a:r>
              <a:r>
                <a:rPr kumimoji="1" lang="zh-CN" altLang="en-US" sz="1400" b="1" dirty="0">
                  <a:solidFill>
                    <a:srgbClr val="CC00CC"/>
                  </a:solidFill>
                  <a:latin typeface="微软雅黑" panose="020B0503020204020204" pitchFamily="34" charset="-122"/>
                  <a:ea typeface="微软雅黑" panose="020B0503020204020204" pitchFamily="34" charset="-122"/>
                </a:rPr>
                <a:t>帧</a:t>
              </a:r>
            </a:p>
          </p:txBody>
        </p:sp>
        <p:sp>
          <p:nvSpPr>
            <p:cNvPr id="48" name="AutoShape 46"/>
            <p:cNvSpPr/>
            <p:nvPr/>
          </p:nvSpPr>
          <p:spPr bwMode="auto">
            <a:xfrm rot="16200000" flipV="1">
              <a:off x="3423" y="2568"/>
              <a:ext cx="90" cy="725"/>
            </a:xfrm>
            <a:prstGeom prst="leftBrace">
              <a:avLst>
                <a:gd name="adj1" fmla="val 67130"/>
                <a:gd name="adj2" fmla="val 50000"/>
              </a:avLst>
            </a:prstGeom>
            <a:noFill/>
            <a:ln w="19050">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grpSp>
      <p:grpSp>
        <p:nvGrpSpPr>
          <p:cNvPr id="49" name="Group 52"/>
          <p:cNvGrpSpPr/>
          <p:nvPr/>
        </p:nvGrpSpPr>
        <p:grpSpPr bwMode="auto">
          <a:xfrm>
            <a:off x="2457369" y="1717770"/>
            <a:ext cx="4562741" cy="2171146"/>
            <a:chOff x="1655" y="1570"/>
            <a:chExt cx="2904" cy="1497"/>
          </a:xfrm>
        </p:grpSpPr>
        <p:sp>
          <p:nvSpPr>
            <p:cNvPr id="50" name="Line 47"/>
            <p:cNvSpPr>
              <a:spLocks noChangeShapeType="1"/>
            </p:cNvSpPr>
            <p:nvPr/>
          </p:nvSpPr>
          <p:spPr bwMode="auto">
            <a:xfrm>
              <a:off x="1655" y="1570"/>
              <a:ext cx="0" cy="1497"/>
            </a:xfrm>
            <a:prstGeom prst="line">
              <a:avLst/>
            </a:prstGeom>
            <a:noFill/>
            <a:ln w="28575">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51" name="Line 48"/>
            <p:cNvSpPr>
              <a:spLocks noChangeShapeType="1"/>
            </p:cNvSpPr>
            <p:nvPr/>
          </p:nvSpPr>
          <p:spPr bwMode="auto">
            <a:xfrm>
              <a:off x="2381" y="1570"/>
              <a:ext cx="0" cy="1497"/>
            </a:xfrm>
            <a:prstGeom prst="line">
              <a:avLst/>
            </a:prstGeom>
            <a:noFill/>
            <a:ln w="28575">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52" name="Line 49"/>
            <p:cNvSpPr>
              <a:spLocks noChangeShapeType="1"/>
            </p:cNvSpPr>
            <p:nvPr/>
          </p:nvSpPr>
          <p:spPr bwMode="auto">
            <a:xfrm>
              <a:off x="3107" y="1570"/>
              <a:ext cx="0" cy="1497"/>
            </a:xfrm>
            <a:prstGeom prst="line">
              <a:avLst/>
            </a:prstGeom>
            <a:noFill/>
            <a:ln w="28575">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53" name="Line 50"/>
            <p:cNvSpPr>
              <a:spLocks noChangeShapeType="1"/>
            </p:cNvSpPr>
            <p:nvPr/>
          </p:nvSpPr>
          <p:spPr bwMode="auto">
            <a:xfrm>
              <a:off x="3833" y="1570"/>
              <a:ext cx="0" cy="1497"/>
            </a:xfrm>
            <a:prstGeom prst="line">
              <a:avLst/>
            </a:prstGeom>
            <a:noFill/>
            <a:ln w="28575">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54" name="Line 51"/>
            <p:cNvSpPr>
              <a:spLocks noChangeShapeType="1"/>
            </p:cNvSpPr>
            <p:nvPr/>
          </p:nvSpPr>
          <p:spPr bwMode="auto">
            <a:xfrm>
              <a:off x="4559" y="1570"/>
              <a:ext cx="0" cy="1497"/>
            </a:xfrm>
            <a:prstGeom prst="line">
              <a:avLst/>
            </a:prstGeom>
            <a:noFill/>
            <a:ln w="28575">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grpSp>
      <p:sp>
        <p:nvSpPr>
          <p:cNvPr id="55" name="Text Box 53"/>
          <p:cNvSpPr txBox="1">
            <a:spLocks noChangeArrowheads="1"/>
          </p:cNvSpPr>
          <p:nvPr/>
        </p:nvSpPr>
        <p:spPr bwMode="auto">
          <a:xfrm>
            <a:off x="2654080" y="1206691"/>
            <a:ext cx="1082349"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zh-CN" altLang="en-US" sz="1400" b="1" dirty="0">
                <a:latin typeface="微软雅黑" panose="020B0503020204020204" pitchFamily="34" charset="-122"/>
                <a:ea typeface="微软雅黑" panose="020B0503020204020204" pitchFamily="34" charset="-122"/>
              </a:rPr>
              <a:t>周期性出现</a:t>
            </a:r>
          </a:p>
        </p:txBody>
      </p:sp>
      <p:sp>
        <p:nvSpPr>
          <p:cNvPr id="58" name="矩形 57"/>
          <p:cNvSpPr/>
          <p:nvPr/>
        </p:nvSpPr>
        <p:spPr>
          <a:xfrm>
            <a:off x="7213743" y="1269835"/>
            <a:ext cx="1107997" cy="369332"/>
          </a:xfrm>
          <a:prstGeom prst="rect">
            <a:avLst/>
          </a:prstGeom>
        </p:spPr>
        <p:txBody>
          <a:bodyPr wrap="none">
            <a:spAutoFit/>
          </a:bodyPr>
          <a:lstStyle/>
          <a:p>
            <a:pPr algn="ctr"/>
            <a:r>
              <a:rPr lang="zh-CN" altLang="en-US" b="1" dirty="0">
                <a:latin typeface="微软雅黑" panose="020B0503020204020204" pitchFamily="34" charset="-122"/>
                <a:ea typeface="微软雅黑" panose="020B0503020204020204" pitchFamily="34" charset="-122"/>
              </a:rPr>
              <a:t>时分复用</a:t>
            </a:r>
          </a:p>
        </p:txBody>
      </p:sp>
      <p:sp>
        <p:nvSpPr>
          <p:cNvPr id="28" name="Line 26"/>
          <p:cNvSpPr>
            <a:spLocks noChangeShapeType="1"/>
          </p:cNvSpPr>
          <p:nvPr/>
        </p:nvSpPr>
        <p:spPr bwMode="auto">
          <a:xfrm flipH="1">
            <a:off x="1459661" y="1455260"/>
            <a:ext cx="1711814" cy="329225"/>
          </a:xfrm>
          <a:prstGeom prst="line">
            <a:avLst/>
          </a:prstGeom>
          <a:noFill/>
          <a:ln w="28575">
            <a:solidFill>
              <a:srgbClr val="00B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29" name="Line 27"/>
          <p:cNvSpPr>
            <a:spLocks noChangeShapeType="1"/>
          </p:cNvSpPr>
          <p:nvPr/>
        </p:nvSpPr>
        <p:spPr bwMode="auto">
          <a:xfrm flipH="1">
            <a:off x="2594060" y="1455260"/>
            <a:ext cx="577414" cy="329226"/>
          </a:xfrm>
          <a:prstGeom prst="line">
            <a:avLst/>
          </a:prstGeom>
          <a:noFill/>
          <a:ln w="28575">
            <a:solidFill>
              <a:srgbClr val="00B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0" name="Line 28"/>
          <p:cNvSpPr>
            <a:spLocks noChangeShapeType="1"/>
          </p:cNvSpPr>
          <p:nvPr/>
        </p:nvSpPr>
        <p:spPr bwMode="auto">
          <a:xfrm>
            <a:off x="3171475" y="1455260"/>
            <a:ext cx="558559" cy="329225"/>
          </a:xfrm>
          <a:prstGeom prst="line">
            <a:avLst/>
          </a:prstGeom>
          <a:noFill/>
          <a:ln w="28575">
            <a:solidFill>
              <a:srgbClr val="00B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1" name="Line 29"/>
          <p:cNvSpPr>
            <a:spLocks noChangeShapeType="1"/>
          </p:cNvSpPr>
          <p:nvPr/>
        </p:nvSpPr>
        <p:spPr bwMode="auto">
          <a:xfrm>
            <a:off x="3171475" y="1455260"/>
            <a:ext cx="1692960" cy="329225"/>
          </a:xfrm>
          <a:prstGeom prst="line">
            <a:avLst/>
          </a:prstGeom>
          <a:noFill/>
          <a:ln w="28575">
            <a:solidFill>
              <a:srgbClr val="00B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1500"/>
                            </p:stCondLst>
                            <p:childTnLst>
                              <p:par>
                                <p:cTn id="9" presetID="10" presetClass="entr" presetSubtype="0" fill="hold" nodeType="afterEffect">
                                  <p:stCondLst>
                                    <p:cond delay="25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par>
                          <p:cTn id="12" fill="hold">
                            <p:stCondLst>
                              <p:cond delay="2250"/>
                            </p:stCondLst>
                            <p:childTnLst>
                              <p:par>
                                <p:cTn id="13" presetID="10" presetClass="entr" presetSubtype="0" fill="hold" nodeType="afterEffect">
                                  <p:stCondLst>
                                    <p:cond delay="25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par>
                          <p:cTn id="16" fill="hold">
                            <p:stCondLst>
                              <p:cond delay="3000"/>
                            </p:stCondLst>
                            <p:childTnLst>
                              <p:par>
                                <p:cTn id="17" presetID="10" presetClass="entr" presetSubtype="0" fill="hold" nodeType="afterEffect">
                                  <p:stCondLst>
                                    <p:cond delay="25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3750"/>
                            </p:stCondLst>
                            <p:childTnLst>
                              <p:par>
                                <p:cTn id="21" presetID="10" presetClass="entr" presetSubtype="0" fill="hold" nodeType="afterEffect">
                                  <p:stCondLst>
                                    <p:cond delay="25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childTnLst>
                          </p:cTn>
                        </p:par>
                        <p:par>
                          <p:cTn id="24" fill="hold">
                            <p:stCondLst>
                              <p:cond delay="4500"/>
                            </p:stCondLst>
                            <p:childTnLst>
                              <p:par>
                                <p:cTn id="25" presetID="35" presetClass="emph" presetSubtype="0" repeatCount="4000" fill="hold" nodeType="afterEffect">
                                  <p:stCondLst>
                                    <p:cond delay="500"/>
                                  </p:stCondLst>
                                  <p:childTnLst>
                                    <p:anim calcmode="discrete" valueType="str">
                                      <p:cBhvr>
                                        <p:cTn id="26" dur="500" fill="hold"/>
                                        <p:tgtEl>
                                          <p:spTgt spid="2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圆角矩形 17"/>
          <p:cNvSpPr/>
          <p:nvPr/>
        </p:nvSpPr>
        <p:spPr>
          <a:xfrm>
            <a:off x="556963" y="1552575"/>
            <a:ext cx="8048776" cy="279086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AutoShape 5"/>
          <p:cNvSpPr>
            <a:spLocks noChangeArrowheads="1"/>
          </p:cNvSpPr>
          <p:nvPr/>
        </p:nvSpPr>
        <p:spPr bwMode="auto">
          <a:xfrm>
            <a:off x="556963" y="637837"/>
            <a:ext cx="8041894"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矩形 15"/>
          <p:cNvSpPr/>
          <p:nvPr/>
        </p:nvSpPr>
        <p:spPr>
          <a:xfrm>
            <a:off x="2396745" y="595597"/>
            <a:ext cx="4365298" cy="400110"/>
          </a:xfrm>
          <a:prstGeom prst="rect">
            <a:avLst/>
          </a:prstGeom>
        </p:spPr>
        <p:txBody>
          <a:bodyPr wrap="none">
            <a:spAutoFit/>
          </a:bodyPr>
          <a:lstStyle/>
          <a:p>
            <a:pPr algn="ctr"/>
            <a:r>
              <a:rPr lang="zh-CN" altLang="en-US" sz="2000" b="1" dirty="0">
                <a:latin typeface="微软雅黑" panose="020B0503020204020204" pitchFamily="34" charset="-122"/>
                <a:ea typeface="微软雅黑" panose="020B0503020204020204" pitchFamily="34" charset="-122"/>
              </a:rPr>
              <a:t>时分复用可能会造成线路资源的浪费 </a:t>
            </a:r>
          </a:p>
        </p:txBody>
      </p:sp>
      <p:sp>
        <p:nvSpPr>
          <p:cNvPr id="109" name="Rectangle 68"/>
          <p:cNvSpPr>
            <a:spLocks noChangeArrowheads="1"/>
          </p:cNvSpPr>
          <p:nvPr/>
        </p:nvSpPr>
        <p:spPr bwMode="auto">
          <a:xfrm>
            <a:off x="652660" y="914091"/>
            <a:ext cx="7853465" cy="6577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2200"/>
              </a:lnSpc>
              <a:buClr>
                <a:srgbClr val="0070C0"/>
              </a:buClr>
            </a:pPr>
            <a:r>
              <a:rPr lang="zh-CN" altLang="en-US" sz="1600" b="1" dirty="0">
                <a:solidFill>
                  <a:srgbClr val="0000FF"/>
                </a:solidFill>
                <a:latin typeface="微软雅黑" panose="020B0503020204020204" pitchFamily="34" charset="-122"/>
                <a:ea typeface="微软雅黑" panose="020B0503020204020204" pitchFamily="34" charset="-122"/>
              </a:rPr>
              <a:t>使用时分复用系统传送计算机数据时，由于计算机数据的</a:t>
            </a:r>
            <a:r>
              <a:rPr lang="zh-CN" altLang="en-US" sz="1600" b="1" dirty="0">
                <a:solidFill>
                  <a:srgbClr val="FF0000"/>
                </a:solidFill>
                <a:latin typeface="微软雅黑" panose="020B0503020204020204" pitchFamily="34" charset="-122"/>
                <a:ea typeface="微软雅黑" panose="020B0503020204020204" pitchFamily="34" charset="-122"/>
              </a:rPr>
              <a:t>突发</a:t>
            </a:r>
            <a:r>
              <a:rPr lang="zh-CN" altLang="en-US" sz="1600" b="1" dirty="0">
                <a:solidFill>
                  <a:srgbClr val="0000FF"/>
                </a:solidFill>
                <a:latin typeface="微软雅黑" panose="020B0503020204020204" pitchFamily="34" charset="-122"/>
                <a:ea typeface="微软雅黑" panose="020B0503020204020204" pitchFamily="34" charset="-122"/>
              </a:rPr>
              <a:t>性质，用户对分配到的子信道的利用率一般是不高的。</a:t>
            </a:r>
          </a:p>
        </p:txBody>
      </p:sp>
      <p:sp>
        <p:nvSpPr>
          <p:cNvPr id="2" name="矩形 1"/>
          <p:cNvSpPr/>
          <p:nvPr/>
        </p:nvSpPr>
        <p:spPr>
          <a:xfrm>
            <a:off x="2708777" y="3986200"/>
            <a:ext cx="3877985" cy="369332"/>
          </a:xfrm>
          <a:prstGeom prst="rect">
            <a:avLst/>
          </a:prstGeom>
        </p:spPr>
        <p:txBody>
          <a:bodyPr wrap="none">
            <a:spAutoFit/>
          </a:bodyPr>
          <a:lstStyle/>
          <a:p>
            <a:pPr algn="ctr"/>
            <a:r>
              <a:rPr lang="zh-CN" altLang="zh-CN" b="1" dirty="0">
                <a:latin typeface="微软雅黑" panose="020B0503020204020204" pitchFamily="34" charset="-122"/>
                <a:ea typeface="微软雅黑" panose="020B0503020204020204" pitchFamily="34" charset="-122"/>
              </a:rPr>
              <a:t>时分复用可能会造成线路资源的浪费</a:t>
            </a:r>
            <a:endParaRPr lang="zh-CN" altLang="en-US" b="1" dirty="0">
              <a:latin typeface="微软雅黑" panose="020B0503020204020204" pitchFamily="34" charset="-122"/>
              <a:ea typeface="微软雅黑" panose="020B0503020204020204" pitchFamily="34" charset="-122"/>
            </a:endParaRPr>
          </a:p>
        </p:txBody>
      </p:sp>
      <p:grpSp>
        <p:nvGrpSpPr>
          <p:cNvPr id="6" name="组合 5"/>
          <p:cNvGrpSpPr/>
          <p:nvPr/>
        </p:nvGrpSpPr>
        <p:grpSpPr>
          <a:xfrm>
            <a:off x="642688" y="1675980"/>
            <a:ext cx="8061238" cy="2289027"/>
            <a:chOff x="518863" y="1990305"/>
            <a:chExt cx="8061238" cy="2289027"/>
          </a:xfrm>
        </p:grpSpPr>
        <p:sp>
          <p:nvSpPr>
            <p:cNvPr id="20" name="Freeform 3"/>
            <p:cNvSpPr/>
            <p:nvPr/>
          </p:nvSpPr>
          <p:spPr bwMode="auto">
            <a:xfrm>
              <a:off x="6024015" y="2934795"/>
              <a:ext cx="211025" cy="302442"/>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00FFCC"/>
            </a:solidFill>
            <a:ln w="19050">
              <a:solidFill>
                <a:schemeClr val="tx1"/>
              </a:solidFill>
              <a:round/>
            </a:ln>
            <a:effec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1" name="Freeform 4"/>
            <p:cNvSpPr/>
            <p:nvPr/>
          </p:nvSpPr>
          <p:spPr bwMode="auto">
            <a:xfrm>
              <a:off x="6866730" y="2934795"/>
              <a:ext cx="209638" cy="302442"/>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00FFCC"/>
            </a:solidFill>
            <a:ln w="19050">
              <a:solidFill>
                <a:schemeClr val="tx1"/>
              </a:solidFill>
              <a:round/>
            </a:ln>
            <a:effec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2" name="Freeform 5"/>
            <p:cNvSpPr/>
            <p:nvPr/>
          </p:nvSpPr>
          <p:spPr bwMode="auto">
            <a:xfrm>
              <a:off x="7287393" y="2934795"/>
              <a:ext cx="211025" cy="302442"/>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CCFF"/>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3" name="Freeform 6"/>
            <p:cNvSpPr/>
            <p:nvPr/>
          </p:nvSpPr>
          <p:spPr bwMode="auto">
            <a:xfrm>
              <a:off x="7919082" y="2934795"/>
              <a:ext cx="209638" cy="302442"/>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66FF33"/>
            </a:solidFill>
            <a:ln w="19050">
              <a:solidFill>
                <a:schemeClr val="tx1"/>
              </a:solidFill>
              <a:round/>
            </a:ln>
            <a:effec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4" name="Freeform 7"/>
            <p:cNvSpPr/>
            <p:nvPr/>
          </p:nvSpPr>
          <p:spPr bwMode="auto">
            <a:xfrm>
              <a:off x="5814378" y="2934795"/>
              <a:ext cx="209638" cy="302442"/>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FF66"/>
            </a:solidFill>
            <a:ln w="19050">
              <a:solidFill>
                <a:schemeClr val="tx1"/>
              </a:solidFill>
              <a:round/>
            </a:ln>
            <a:effec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5" name="Freeform 8"/>
            <p:cNvSpPr/>
            <p:nvPr/>
          </p:nvSpPr>
          <p:spPr bwMode="auto">
            <a:xfrm>
              <a:off x="4971663" y="2937359"/>
              <a:ext cx="211025" cy="303723"/>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FF66"/>
            </a:solidFill>
            <a:ln w="19050">
              <a:solidFill>
                <a:schemeClr val="tx1"/>
              </a:solidFill>
              <a:round/>
            </a:ln>
            <a:effec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6" name="Freeform 9"/>
            <p:cNvSpPr/>
            <p:nvPr/>
          </p:nvSpPr>
          <p:spPr bwMode="auto">
            <a:xfrm>
              <a:off x="4762026" y="2937359"/>
              <a:ext cx="209638" cy="303723"/>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CCFF"/>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7" name="Freeform 10"/>
            <p:cNvSpPr/>
            <p:nvPr/>
          </p:nvSpPr>
          <p:spPr bwMode="auto">
            <a:xfrm>
              <a:off x="2796154" y="2023625"/>
              <a:ext cx="491468" cy="303724"/>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FFCCFF"/>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8" name="Freeform 11"/>
            <p:cNvSpPr/>
            <p:nvPr/>
          </p:nvSpPr>
          <p:spPr bwMode="auto">
            <a:xfrm>
              <a:off x="1323139" y="2631071"/>
              <a:ext cx="982936" cy="303724"/>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FFFF66"/>
            </a:solidFill>
            <a:ln w="19050">
              <a:solidFill>
                <a:schemeClr val="tx1"/>
              </a:solidFill>
              <a:round/>
            </a:ln>
            <a:effec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9" name="Freeform 12"/>
            <p:cNvSpPr/>
            <p:nvPr/>
          </p:nvSpPr>
          <p:spPr bwMode="auto">
            <a:xfrm>
              <a:off x="1814606" y="3237237"/>
              <a:ext cx="981547" cy="303723"/>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00FFCC"/>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0" name="Freeform 13"/>
            <p:cNvSpPr/>
            <p:nvPr/>
          </p:nvSpPr>
          <p:spPr bwMode="auto">
            <a:xfrm>
              <a:off x="2796154" y="3844684"/>
              <a:ext cx="491468" cy="303723"/>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66FF33"/>
            </a:solidFill>
            <a:ln w="19050">
              <a:solidFill>
                <a:schemeClr val="tx1"/>
              </a:solidFill>
              <a:round/>
            </a:ln>
            <a:effec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1" name="Text Box 14"/>
            <p:cNvSpPr txBox="1">
              <a:spLocks noChangeArrowheads="1"/>
            </p:cNvSpPr>
            <p:nvPr/>
          </p:nvSpPr>
          <p:spPr bwMode="auto">
            <a:xfrm>
              <a:off x="949678" y="2005686"/>
              <a:ext cx="3193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anose="020B0503020204020204" pitchFamily="34" charset="-122"/>
                  <a:ea typeface="微软雅黑" panose="020B0503020204020204" pitchFamily="34" charset="-122"/>
                </a:rPr>
                <a:t>A</a:t>
              </a:r>
            </a:p>
          </p:txBody>
        </p:sp>
        <p:sp>
          <p:nvSpPr>
            <p:cNvPr id="32" name="Text Box 15"/>
            <p:cNvSpPr txBox="1">
              <a:spLocks noChangeArrowheads="1"/>
            </p:cNvSpPr>
            <p:nvPr/>
          </p:nvSpPr>
          <p:spPr bwMode="auto">
            <a:xfrm>
              <a:off x="949678" y="2613131"/>
              <a:ext cx="30809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anose="020B0503020204020204" pitchFamily="34" charset="-122"/>
                  <a:ea typeface="微软雅黑" panose="020B0503020204020204" pitchFamily="34" charset="-122"/>
                </a:rPr>
                <a:t>B</a:t>
              </a:r>
            </a:p>
          </p:txBody>
        </p:sp>
        <p:sp>
          <p:nvSpPr>
            <p:cNvPr id="33" name="Text Box 16"/>
            <p:cNvSpPr txBox="1">
              <a:spLocks noChangeArrowheads="1"/>
            </p:cNvSpPr>
            <p:nvPr/>
          </p:nvSpPr>
          <p:spPr bwMode="auto">
            <a:xfrm>
              <a:off x="949678" y="3220578"/>
              <a:ext cx="30489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anose="020B0503020204020204" pitchFamily="34" charset="-122"/>
                  <a:ea typeface="微软雅黑" panose="020B0503020204020204" pitchFamily="34" charset="-122"/>
                </a:rPr>
                <a:t>C</a:t>
              </a:r>
            </a:p>
          </p:txBody>
        </p:sp>
        <p:sp>
          <p:nvSpPr>
            <p:cNvPr id="34" name="Text Box 17"/>
            <p:cNvSpPr txBox="1">
              <a:spLocks noChangeArrowheads="1"/>
            </p:cNvSpPr>
            <p:nvPr/>
          </p:nvSpPr>
          <p:spPr bwMode="auto">
            <a:xfrm>
              <a:off x="949678" y="3828022"/>
              <a:ext cx="32733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99"/>
                  </a:solidFill>
                  <a:latin typeface="微软雅黑" panose="020B0503020204020204" pitchFamily="34" charset="-122"/>
                  <a:ea typeface="微软雅黑" panose="020B0503020204020204" pitchFamily="34" charset="-122"/>
                </a:rPr>
                <a:t>D</a:t>
              </a:r>
            </a:p>
          </p:txBody>
        </p:sp>
        <p:sp>
          <p:nvSpPr>
            <p:cNvPr id="35" name="Line 18"/>
            <p:cNvSpPr>
              <a:spLocks noChangeShapeType="1"/>
            </p:cNvSpPr>
            <p:nvPr/>
          </p:nvSpPr>
          <p:spPr bwMode="auto">
            <a:xfrm>
              <a:off x="4620416" y="3237237"/>
              <a:ext cx="3719329" cy="0"/>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6" name="Line 19"/>
            <p:cNvSpPr>
              <a:spLocks noChangeShapeType="1"/>
            </p:cNvSpPr>
            <p:nvPr/>
          </p:nvSpPr>
          <p:spPr bwMode="auto">
            <a:xfrm>
              <a:off x="5182689" y="3161627"/>
              <a:ext cx="0" cy="7561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7" name="Text Box 20"/>
            <p:cNvSpPr txBox="1">
              <a:spLocks noChangeArrowheads="1"/>
            </p:cNvSpPr>
            <p:nvPr/>
          </p:nvSpPr>
          <p:spPr bwMode="auto">
            <a:xfrm>
              <a:off x="2901665" y="1992868"/>
              <a:ext cx="3032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latin typeface="微软雅黑" panose="020B0503020204020204" pitchFamily="34" charset="-122"/>
                  <a:ea typeface="微软雅黑" panose="020B0503020204020204" pitchFamily="34" charset="-122"/>
                </a:rPr>
                <a:t>a</a:t>
              </a:r>
            </a:p>
          </p:txBody>
        </p:sp>
        <p:sp>
          <p:nvSpPr>
            <p:cNvPr id="40" name="Text Box 23"/>
            <p:cNvSpPr txBox="1">
              <a:spLocks noChangeArrowheads="1"/>
            </p:cNvSpPr>
            <p:nvPr/>
          </p:nvSpPr>
          <p:spPr bwMode="auto">
            <a:xfrm>
              <a:off x="1413380" y="2628510"/>
              <a:ext cx="32092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latin typeface="微软雅黑" panose="020B0503020204020204" pitchFamily="34" charset="-122"/>
                  <a:ea typeface="微软雅黑" panose="020B0503020204020204" pitchFamily="34" charset="-122"/>
                </a:rPr>
                <a:t>b</a:t>
              </a:r>
            </a:p>
          </p:txBody>
        </p:sp>
        <p:sp>
          <p:nvSpPr>
            <p:cNvPr id="41" name="Text Box 24"/>
            <p:cNvSpPr txBox="1">
              <a:spLocks noChangeArrowheads="1"/>
            </p:cNvSpPr>
            <p:nvPr/>
          </p:nvSpPr>
          <p:spPr bwMode="auto">
            <a:xfrm>
              <a:off x="2422695" y="3212888"/>
              <a:ext cx="29046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latin typeface="微软雅黑" panose="020B0503020204020204" pitchFamily="34" charset="-122"/>
                  <a:ea typeface="微软雅黑" panose="020B0503020204020204" pitchFamily="34" charset="-122"/>
                </a:rPr>
                <a:t>c</a:t>
              </a:r>
            </a:p>
          </p:txBody>
        </p:sp>
        <p:sp>
          <p:nvSpPr>
            <p:cNvPr id="42" name="Text Box 25"/>
            <p:cNvSpPr txBox="1">
              <a:spLocks noChangeArrowheads="1"/>
            </p:cNvSpPr>
            <p:nvPr/>
          </p:nvSpPr>
          <p:spPr bwMode="auto">
            <a:xfrm>
              <a:off x="2872513" y="3824181"/>
              <a:ext cx="32092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latin typeface="微软雅黑" panose="020B0503020204020204" pitchFamily="34" charset="-122"/>
                  <a:ea typeface="微软雅黑" panose="020B0503020204020204" pitchFamily="34" charset="-122"/>
                </a:rPr>
                <a:t>d</a:t>
              </a:r>
            </a:p>
          </p:txBody>
        </p:sp>
        <p:sp>
          <p:nvSpPr>
            <p:cNvPr id="46" name="Text Box 29"/>
            <p:cNvSpPr txBox="1">
              <a:spLocks noChangeArrowheads="1"/>
            </p:cNvSpPr>
            <p:nvPr/>
          </p:nvSpPr>
          <p:spPr bwMode="auto">
            <a:xfrm>
              <a:off x="3480599" y="2005686"/>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99"/>
                  </a:solidFill>
                  <a:latin typeface="微软雅黑" panose="020B0503020204020204" pitchFamily="34" charset="-122"/>
                  <a:ea typeface="微软雅黑" panose="020B0503020204020204" pitchFamily="34" charset="-122"/>
                </a:rPr>
                <a:t>t</a:t>
              </a:r>
            </a:p>
          </p:txBody>
        </p:sp>
        <p:sp>
          <p:nvSpPr>
            <p:cNvPr id="47" name="Text Box 30"/>
            <p:cNvSpPr txBox="1">
              <a:spLocks noChangeArrowheads="1"/>
            </p:cNvSpPr>
            <p:nvPr/>
          </p:nvSpPr>
          <p:spPr bwMode="auto">
            <a:xfrm>
              <a:off x="3480599" y="2627227"/>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anose="020B0503020204020204" pitchFamily="34" charset="-122"/>
                  <a:ea typeface="微软雅黑" panose="020B0503020204020204" pitchFamily="34" charset="-122"/>
                </a:rPr>
                <a:t>t</a:t>
              </a:r>
            </a:p>
          </p:txBody>
        </p:sp>
        <p:sp>
          <p:nvSpPr>
            <p:cNvPr id="48" name="Text Box 31"/>
            <p:cNvSpPr txBox="1">
              <a:spLocks noChangeArrowheads="1"/>
            </p:cNvSpPr>
            <p:nvPr/>
          </p:nvSpPr>
          <p:spPr bwMode="auto">
            <a:xfrm>
              <a:off x="3480599" y="3248771"/>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anose="020B0503020204020204" pitchFamily="34" charset="-122"/>
                  <a:ea typeface="微软雅黑" panose="020B0503020204020204" pitchFamily="34" charset="-122"/>
                </a:rPr>
                <a:t>t</a:t>
              </a:r>
            </a:p>
          </p:txBody>
        </p:sp>
        <p:sp>
          <p:nvSpPr>
            <p:cNvPr id="49" name="Text Box 32"/>
            <p:cNvSpPr txBox="1">
              <a:spLocks noChangeArrowheads="1"/>
            </p:cNvSpPr>
            <p:nvPr/>
          </p:nvSpPr>
          <p:spPr bwMode="auto">
            <a:xfrm>
              <a:off x="3480599" y="3870314"/>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anose="020B0503020204020204" pitchFamily="34" charset="-122"/>
                  <a:ea typeface="微软雅黑" panose="020B0503020204020204" pitchFamily="34" charset="-122"/>
                </a:rPr>
                <a:t>t</a:t>
              </a:r>
            </a:p>
          </p:txBody>
        </p:sp>
        <p:sp>
          <p:nvSpPr>
            <p:cNvPr id="50" name="Text Box 33"/>
            <p:cNvSpPr txBox="1">
              <a:spLocks noChangeArrowheads="1"/>
            </p:cNvSpPr>
            <p:nvPr/>
          </p:nvSpPr>
          <p:spPr bwMode="auto">
            <a:xfrm>
              <a:off x="8321697" y="3170678"/>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99"/>
                  </a:solidFill>
                  <a:latin typeface="微软雅黑" panose="020B0503020204020204" pitchFamily="34" charset="-122"/>
                  <a:ea typeface="微软雅黑" panose="020B0503020204020204" pitchFamily="34" charset="-122"/>
                </a:rPr>
                <a:t>t</a:t>
              </a:r>
            </a:p>
          </p:txBody>
        </p:sp>
        <p:sp>
          <p:nvSpPr>
            <p:cNvPr id="51" name="Line 34"/>
            <p:cNvSpPr>
              <a:spLocks noChangeShapeType="1"/>
            </p:cNvSpPr>
            <p:nvPr/>
          </p:nvSpPr>
          <p:spPr bwMode="auto">
            <a:xfrm>
              <a:off x="6655703" y="3161627"/>
              <a:ext cx="0" cy="7561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2" name="Line 35"/>
            <p:cNvSpPr>
              <a:spLocks noChangeShapeType="1"/>
            </p:cNvSpPr>
            <p:nvPr/>
          </p:nvSpPr>
          <p:spPr bwMode="auto">
            <a:xfrm>
              <a:off x="1814606" y="2857903"/>
              <a:ext cx="0" cy="7689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3" name="Line 36"/>
            <p:cNvSpPr>
              <a:spLocks noChangeShapeType="1"/>
            </p:cNvSpPr>
            <p:nvPr/>
          </p:nvSpPr>
          <p:spPr bwMode="auto">
            <a:xfrm>
              <a:off x="2306075" y="3465349"/>
              <a:ext cx="0" cy="7561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4" name="Line 37"/>
            <p:cNvSpPr>
              <a:spLocks noChangeShapeType="1"/>
            </p:cNvSpPr>
            <p:nvPr/>
          </p:nvSpPr>
          <p:spPr bwMode="auto">
            <a:xfrm>
              <a:off x="2796153" y="2857903"/>
              <a:ext cx="0" cy="7689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5" name="Line 38"/>
            <p:cNvSpPr>
              <a:spLocks noChangeShapeType="1"/>
            </p:cNvSpPr>
            <p:nvPr/>
          </p:nvSpPr>
          <p:spPr bwMode="auto">
            <a:xfrm>
              <a:off x="1814606" y="4072796"/>
              <a:ext cx="0" cy="7561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6" name="Line 39"/>
            <p:cNvSpPr>
              <a:spLocks noChangeShapeType="1"/>
            </p:cNvSpPr>
            <p:nvPr/>
          </p:nvSpPr>
          <p:spPr bwMode="auto">
            <a:xfrm>
              <a:off x="3287622" y="3465349"/>
              <a:ext cx="0" cy="7561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7" name="Line 40"/>
            <p:cNvSpPr>
              <a:spLocks noChangeShapeType="1"/>
            </p:cNvSpPr>
            <p:nvPr/>
          </p:nvSpPr>
          <p:spPr bwMode="auto">
            <a:xfrm>
              <a:off x="2796153" y="4072796"/>
              <a:ext cx="0" cy="7561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8" name="Line 41"/>
            <p:cNvSpPr>
              <a:spLocks noChangeShapeType="1"/>
            </p:cNvSpPr>
            <p:nvPr/>
          </p:nvSpPr>
          <p:spPr bwMode="auto">
            <a:xfrm>
              <a:off x="4762025" y="3314129"/>
              <a:ext cx="0" cy="15122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9" name="Line 42"/>
            <p:cNvSpPr>
              <a:spLocks noChangeShapeType="1"/>
            </p:cNvSpPr>
            <p:nvPr/>
          </p:nvSpPr>
          <p:spPr bwMode="auto">
            <a:xfrm>
              <a:off x="5603351" y="3314129"/>
              <a:ext cx="0" cy="15122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0" name="Line 43"/>
            <p:cNvSpPr>
              <a:spLocks noChangeShapeType="1"/>
            </p:cNvSpPr>
            <p:nvPr/>
          </p:nvSpPr>
          <p:spPr bwMode="auto">
            <a:xfrm>
              <a:off x="6444678" y="3314129"/>
              <a:ext cx="0" cy="15122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1" name="Line 44"/>
            <p:cNvSpPr>
              <a:spLocks noChangeShapeType="1"/>
            </p:cNvSpPr>
            <p:nvPr/>
          </p:nvSpPr>
          <p:spPr bwMode="auto">
            <a:xfrm>
              <a:off x="7287393" y="3314129"/>
              <a:ext cx="0" cy="15122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2" name="Line 45"/>
            <p:cNvSpPr>
              <a:spLocks noChangeShapeType="1"/>
            </p:cNvSpPr>
            <p:nvPr/>
          </p:nvSpPr>
          <p:spPr bwMode="auto">
            <a:xfrm>
              <a:off x="4762026" y="3389739"/>
              <a:ext cx="841327" cy="0"/>
            </a:xfrm>
            <a:prstGeom prst="line">
              <a:avLst/>
            </a:prstGeom>
            <a:noFill/>
            <a:ln w="28575">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3" name="Line 46"/>
            <p:cNvSpPr>
              <a:spLocks noChangeShapeType="1"/>
            </p:cNvSpPr>
            <p:nvPr/>
          </p:nvSpPr>
          <p:spPr bwMode="auto">
            <a:xfrm>
              <a:off x="5603352" y="3389739"/>
              <a:ext cx="841327" cy="0"/>
            </a:xfrm>
            <a:prstGeom prst="line">
              <a:avLst/>
            </a:prstGeom>
            <a:noFill/>
            <a:ln w="28575">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4" name="Line 47"/>
            <p:cNvSpPr>
              <a:spLocks noChangeShapeType="1"/>
            </p:cNvSpPr>
            <p:nvPr/>
          </p:nvSpPr>
          <p:spPr bwMode="auto">
            <a:xfrm>
              <a:off x="6444679" y="3389739"/>
              <a:ext cx="842715" cy="0"/>
            </a:xfrm>
            <a:prstGeom prst="line">
              <a:avLst/>
            </a:prstGeom>
            <a:noFill/>
            <a:ln w="28575">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5" name="Text Box 48"/>
            <p:cNvSpPr txBox="1">
              <a:spLocks noChangeArrowheads="1"/>
            </p:cNvSpPr>
            <p:nvPr/>
          </p:nvSpPr>
          <p:spPr bwMode="auto">
            <a:xfrm>
              <a:off x="5747700" y="3971555"/>
              <a:ext cx="14253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FF"/>
                  </a:solidFill>
                  <a:latin typeface="微软雅黑" panose="020B0503020204020204" pitchFamily="34" charset="-122"/>
                  <a:ea typeface="微软雅黑" panose="020B0503020204020204" pitchFamily="34" charset="-122"/>
                </a:rPr>
                <a:t>4 </a:t>
              </a:r>
              <a:r>
                <a:rPr kumimoji="1" lang="zh-CN" altLang="en-US" sz="1400" b="1" dirty="0">
                  <a:solidFill>
                    <a:srgbClr val="0000FF"/>
                  </a:solidFill>
                  <a:latin typeface="微软雅黑" panose="020B0503020204020204" pitchFamily="34" charset="-122"/>
                  <a:ea typeface="微软雅黑" panose="020B0503020204020204" pitchFamily="34" charset="-122"/>
                </a:rPr>
                <a:t>个时分复用帧</a:t>
              </a:r>
            </a:p>
          </p:txBody>
        </p:sp>
        <p:sp>
          <p:nvSpPr>
            <p:cNvPr id="66" name="Text Box 49"/>
            <p:cNvSpPr txBox="1">
              <a:spLocks noChangeArrowheads="1"/>
            </p:cNvSpPr>
            <p:nvPr/>
          </p:nvSpPr>
          <p:spPr bwMode="auto">
            <a:xfrm>
              <a:off x="4971663" y="3348731"/>
              <a:ext cx="4106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FF"/>
                  </a:solidFill>
                  <a:latin typeface="微软雅黑" panose="020B0503020204020204" pitchFamily="34" charset="-122"/>
                  <a:ea typeface="微软雅黑" panose="020B0503020204020204" pitchFamily="34" charset="-122"/>
                </a:rPr>
                <a:t>#1</a:t>
              </a:r>
            </a:p>
          </p:txBody>
        </p:sp>
        <p:sp>
          <p:nvSpPr>
            <p:cNvPr id="67" name="Line 50"/>
            <p:cNvSpPr>
              <a:spLocks noChangeShapeType="1"/>
            </p:cNvSpPr>
            <p:nvPr/>
          </p:nvSpPr>
          <p:spPr bwMode="auto">
            <a:xfrm>
              <a:off x="3631927" y="2370921"/>
              <a:ext cx="919073" cy="563874"/>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8" name="Line 51"/>
            <p:cNvSpPr>
              <a:spLocks noChangeShapeType="1"/>
            </p:cNvSpPr>
            <p:nvPr/>
          </p:nvSpPr>
          <p:spPr bwMode="auto">
            <a:xfrm>
              <a:off x="3631927" y="2952736"/>
              <a:ext cx="848268" cy="133279"/>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9" name="Line 52"/>
            <p:cNvSpPr>
              <a:spLocks noChangeShapeType="1"/>
            </p:cNvSpPr>
            <p:nvPr/>
          </p:nvSpPr>
          <p:spPr bwMode="auto">
            <a:xfrm flipV="1">
              <a:off x="3694402" y="3237237"/>
              <a:ext cx="785793" cy="296034"/>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0" name="Line 53"/>
            <p:cNvSpPr>
              <a:spLocks noChangeShapeType="1"/>
            </p:cNvSpPr>
            <p:nvPr/>
          </p:nvSpPr>
          <p:spPr bwMode="auto">
            <a:xfrm flipV="1">
              <a:off x="3708285" y="3389739"/>
              <a:ext cx="842714" cy="683057"/>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1" name="Text Box 54"/>
            <p:cNvSpPr txBox="1">
              <a:spLocks noChangeArrowheads="1"/>
            </p:cNvSpPr>
            <p:nvPr/>
          </p:nvSpPr>
          <p:spPr bwMode="auto">
            <a:xfrm>
              <a:off x="3694401" y="3592222"/>
              <a:ext cx="3642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99"/>
                  </a:solidFill>
                  <a:latin typeface="微软雅黑" panose="020B0503020204020204" pitchFamily="34" charset="-122"/>
                  <a:ea typeface="微软雅黑" panose="020B0503020204020204" pitchFamily="34" charset="-122"/>
                </a:rPr>
                <a:t>④</a:t>
              </a:r>
            </a:p>
          </p:txBody>
        </p:sp>
        <p:sp>
          <p:nvSpPr>
            <p:cNvPr id="72" name="Text Box 55"/>
            <p:cNvSpPr txBox="1">
              <a:spLocks noChangeArrowheads="1"/>
            </p:cNvSpPr>
            <p:nvPr/>
          </p:nvSpPr>
          <p:spPr bwMode="auto">
            <a:xfrm>
              <a:off x="3694401" y="3146594"/>
              <a:ext cx="3642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99"/>
                  </a:solidFill>
                  <a:latin typeface="微软雅黑" panose="020B0503020204020204" pitchFamily="34" charset="-122"/>
                  <a:ea typeface="微软雅黑" panose="020B0503020204020204" pitchFamily="34" charset="-122"/>
                </a:rPr>
                <a:t>③</a:t>
              </a:r>
            </a:p>
          </p:txBody>
        </p:sp>
        <p:sp>
          <p:nvSpPr>
            <p:cNvPr id="73" name="Text Box 56"/>
            <p:cNvSpPr txBox="1">
              <a:spLocks noChangeArrowheads="1"/>
            </p:cNvSpPr>
            <p:nvPr/>
          </p:nvSpPr>
          <p:spPr bwMode="auto">
            <a:xfrm>
              <a:off x="3694401" y="2661829"/>
              <a:ext cx="3642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anose="020B0503020204020204" pitchFamily="34" charset="-122"/>
                  <a:ea typeface="微软雅黑" panose="020B0503020204020204" pitchFamily="34" charset="-122"/>
                </a:rPr>
                <a:t>②</a:t>
              </a:r>
            </a:p>
          </p:txBody>
        </p:sp>
        <p:sp>
          <p:nvSpPr>
            <p:cNvPr id="74" name="Text Box 57"/>
            <p:cNvSpPr txBox="1">
              <a:spLocks noChangeArrowheads="1"/>
            </p:cNvSpPr>
            <p:nvPr/>
          </p:nvSpPr>
          <p:spPr bwMode="auto">
            <a:xfrm>
              <a:off x="3694401" y="2196631"/>
              <a:ext cx="3642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99"/>
                  </a:solidFill>
                  <a:latin typeface="微软雅黑" panose="020B0503020204020204" pitchFamily="34" charset="-122"/>
                  <a:ea typeface="微软雅黑" panose="020B0503020204020204" pitchFamily="34" charset="-122"/>
                </a:rPr>
                <a:t>①</a:t>
              </a:r>
            </a:p>
          </p:txBody>
        </p:sp>
        <p:sp>
          <p:nvSpPr>
            <p:cNvPr id="75" name="Freeform 58"/>
            <p:cNvSpPr/>
            <p:nvPr/>
          </p:nvSpPr>
          <p:spPr bwMode="auto">
            <a:xfrm>
              <a:off x="1323139" y="2023625"/>
              <a:ext cx="491468" cy="303724"/>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FFCCFF"/>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6" name="Line 59"/>
            <p:cNvSpPr>
              <a:spLocks noChangeShapeType="1"/>
            </p:cNvSpPr>
            <p:nvPr/>
          </p:nvSpPr>
          <p:spPr bwMode="auto">
            <a:xfrm>
              <a:off x="3287622" y="2857903"/>
              <a:ext cx="0" cy="7689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7" name="Line 60"/>
            <p:cNvSpPr>
              <a:spLocks noChangeShapeType="1"/>
            </p:cNvSpPr>
            <p:nvPr/>
          </p:nvSpPr>
          <p:spPr bwMode="auto">
            <a:xfrm>
              <a:off x="1323139" y="4057417"/>
              <a:ext cx="0" cy="7561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8" name="Text Box 61"/>
            <p:cNvSpPr txBox="1">
              <a:spLocks noChangeArrowheads="1"/>
            </p:cNvSpPr>
            <p:nvPr/>
          </p:nvSpPr>
          <p:spPr bwMode="auto">
            <a:xfrm>
              <a:off x="1413380" y="1990305"/>
              <a:ext cx="3032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dirty="0">
                  <a:latin typeface="微软雅黑" panose="020B0503020204020204" pitchFamily="34" charset="-122"/>
                  <a:ea typeface="微软雅黑" panose="020B0503020204020204" pitchFamily="34" charset="-122"/>
                </a:rPr>
                <a:t>a</a:t>
              </a:r>
            </a:p>
          </p:txBody>
        </p:sp>
        <p:sp>
          <p:nvSpPr>
            <p:cNvPr id="79" name="Text Box 62"/>
            <p:cNvSpPr txBox="1">
              <a:spLocks noChangeArrowheads="1"/>
            </p:cNvSpPr>
            <p:nvPr/>
          </p:nvSpPr>
          <p:spPr bwMode="auto">
            <a:xfrm>
              <a:off x="1928449" y="3202636"/>
              <a:ext cx="29046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latin typeface="微软雅黑" panose="020B0503020204020204" pitchFamily="34" charset="-122"/>
                  <a:ea typeface="微软雅黑" panose="020B0503020204020204" pitchFamily="34" charset="-122"/>
                </a:rPr>
                <a:t>c</a:t>
              </a:r>
            </a:p>
          </p:txBody>
        </p:sp>
        <p:sp>
          <p:nvSpPr>
            <p:cNvPr id="80" name="Text Box 63"/>
            <p:cNvSpPr txBox="1">
              <a:spLocks noChangeArrowheads="1"/>
            </p:cNvSpPr>
            <p:nvPr/>
          </p:nvSpPr>
          <p:spPr bwMode="auto">
            <a:xfrm>
              <a:off x="1952050" y="2631073"/>
              <a:ext cx="32092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latin typeface="微软雅黑" panose="020B0503020204020204" pitchFamily="34" charset="-122"/>
                  <a:ea typeface="微软雅黑" panose="020B0503020204020204" pitchFamily="34" charset="-122"/>
                </a:rPr>
                <a:t>b</a:t>
              </a:r>
            </a:p>
          </p:txBody>
        </p:sp>
        <p:sp>
          <p:nvSpPr>
            <p:cNvPr id="81" name="Line 64"/>
            <p:cNvSpPr>
              <a:spLocks noChangeShapeType="1"/>
            </p:cNvSpPr>
            <p:nvPr/>
          </p:nvSpPr>
          <p:spPr bwMode="auto">
            <a:xfrm>
              <a:off x="5392326" y="3161627"/>
              <a:ext cx="0" cy="7561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2" name="Line 65"/>
            <p:cNvSpPr>
              <a:spLocks noChangeShapeType="1"/>
            </p:cNvSpPr>
            <p:nvPr/>
          </p:nvSpPr>
          <p:spPr bwMode="auto">
            <a:xfrm>
              <a:off x="5603351" y="3161627"/>
              <a:ext cx="0" cy="7561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3" name="Line 66"/>
            <p:cNvSpPr>
              <a:spLocks noChangeShapeType="1"/>
            </p:cNvSpPr>
            <p:nvPr/>
          </p:nvSpPr>
          <p:spPr bwMode="auto">
            <a:xfrm>
              <a:off x="7287393" y="3389739"/>
              <a:ext cx="841327" cy="0"/>
            </a:xfrm>
            <a:prstGeom prst="line">
              <a:avLst/>
            </a:prstGeom>
            <a:noFill/>
            <a:ln w="28575">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4" name="Line 67"/>
            <p:cNvSpPr>
              <a:spLocks noChangeShapeType="1"/>
            </p:cNvSpPr>
            <p:nvPr/>
          </p:nvSpPr>
          <p:spPr bwMode="auto">
            <a:xfrm>
              <a:off x="8128720" y="3314129"/>
              <a:ext cx="0" cy="15122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5" name="Line 68"/>
            <p:cNvSpPr>
              <a:spLocks noChangeShapeType="1"/>
            </p:cNvSpPr>
            <p:nvPr/>
          </p:nvSpPr>
          <p:spPr bwMode="auto">
            <a:xfrm>
              <a:off x="7708056" y="3161627"/>
              <a:ext cx="0" cy="7561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6" name="Line 69"/>
            <p:cNvSpPr>
              <a:spLocks noChangeShapeType="1"/>
            </p:cNvSpPr>
            <p:nvPr/>
          </p:nvSpPr>
          <p:spPr bwMode="auto">
            <a:xfrm>
              <a:off x="6444678" y="3161627"/>
              <a:ext cx="0" cy="7561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9" name="Text Box 72"/>
            <p:cNvSpPr txBox="1">
              <a:spLocks noChangeArrowheads="1"/>
            </p:cNvSpPr>
            <p:nvPr/>
          </p:nvSpPr>
          <p:spPr bwMode="auto">
            <a:xfrm>
              <a:off x="3807039" y="3918907"/>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400" b="1" dirty="0">
                  <a:solidFill>
                    <a:srgbClr val="CC00CC"/>
                  </a:solidFill>
                  <a:latin typeface="微软雅黑" panose="020B0503020204020204" pitchFamily="34" charset="-122"/>
                  <a:ea typeface="微软雅黑" panose="020B0503020204020204" pitchFamily="34" charset="-122"/>
                </a:rPr>
                <a:t>时分复用</a:t>
              </a:r>
            </a:p>
          </p:txBody>
        </p:sp>
        <p:sp>
          <p:nvSpPr>
            <p:cNvPr id="90" name="Text Box 73"/>
            <p:cNvSpPr txBox="1">
              <a:spLocks noChangeArrowheads="1"/>
            </p:cNvSpPr>
            <p:nvPr/>
          </p:nvSpPr>
          <p:spPr bwMode="auto">
            <a:xfrm>
              <a:off x="5814378" y="3348731"/>
              <a:ext cx="4106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FF"/>
                  </a:solidFill>
                  <a:latin typeface="微软雅黑" panose="020B0503020204020204" pitchFamily="34" charset="-122"/>
                  <a:ea typeface="微软雅黑" panose="020B0503020204020204" pitchFamily="34" charset="-122"/>
                </a:rPr>
                <a:t>#2</a:t>
              </a:r>
            </a:p>
          </p:txBody>
        </p:sp>
        <p:sp>
          <p:nvSpPr>
            <p:cNvPr id="91" name="Text Box 74"/>
            <p:cNvSpPr txBox="1">
              <a:spLocks noChangeArrowheads="1"/>
            </p:cNvSpPr>
            <p:nvPr/>
          </p:nvSpPr>
          <p:spPr bwMode="auto">
            <a:xfrm>
              <a:off x="6697353" y="3348731"/>
              <a:ext cx="4106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FF"/>
                  </a:solidFill>
                  <a:latin typeface="微软雅黑" panose="020B0503020204020204" pitchFamily="34" charset="-122"/>
                  <a:ea typeface="微软雅黑" panose="020B0503020204020204" pitchFamily="34" charset="-122"/>
                </a:rPr>
                <a:t>#3</a:t>
              </a:r>
            </a:p>
          </p:txBody>
        </p:sp>
        <p:sp>
          <p:nvSpPr>
            <p:cNvPr id="92" name="Text Box 75"/>
            <p:cNvSpPr txBox="1">
              <a:spLocks noChangeArrowheads="1"/>
            </p:cNvSpPr>
            <p:nvPr/>
          </p:nvSpPr>
          <p:spPr bwMode="auto">
            <a:xfrm>
              <a:off x="7538680" y="3348731"/>
              <a:ext cx="4106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FF"/>
                  </a:solidFill>
                  <a:latin typeface="微软雅黑" panose="020B0503020204020204" pitchFamily="34" charset="-122"/>
                  <a:ea typeface="微软雅黑" panose="020B0503020204020204" pitchFamily="34" charset="-122"/>
                </a:rPr>
                <a:t>#4</a:t>
              </a:r>
            </a:p>
          </p:txBody>
        </p:sp>
        <p:sp>
          <p:nvSpPr>
            <p:cNvPr id="93" name="Line 76"/>
            <p:cNvSpPr>
              <a:spLocks noChangeShapeType="1"/>
            </p:cNvSpPr>
            <p:nvPr/>
          </p:nvSpPr>
          <p:spPr bwMode="auto">
            <a:xfrm>
              <a:off x="5252106" y="3669113"/>
              <a:ext cx="1052352" cy="30372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4" name="Line 77"/>
            <p:cNvSpPr>
              <a:spLocks noChangeShapeType="1"/>
            </p:cNvSpPr>
            <p:nvPr/>
          </p:nvSpPr>
          <p:spPr bwMode="auto">
            <a:xfrm>
              <a:off x="6024015" y="3669113"/>
              <a:ext cx="420662" cy="30372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5" name="Line 78"/>
            <p:cNvSpPr>
              <a:spLocks noChangeShapeType="1"/>
            </p:cNvSpPr>
            <p:nvPr/>
          </p:nvSpPr>
          <p:spPr bwMode="auto">
            <a:xfrm flipH="1">
              <a:off x="6515483" y="3669113"/>
              <a:ext cx="351247" cy="30372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6" name="Line 79"/>
            <p:cNvSpPr>
              <a:spLocks noChangeShapeType="1"/>
            </p:cNvSpPr>
            <p:nvPr/>
          </p:nvSpPr>
          <p:spPr bwMode="auto">
            <a:xfrm flipV="1">
              <a:off x="6655704" y="3669113"/>
              <a:ext cx="1052352" cy="30372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7" name="Text Box 80"/>
            <p:cNvSpPr txBox="1">
              <a:spLocks noChangeArrowheads="1"/>
            </p:cNvSpPr>
            <p:nvPr/>
          </p:nvSpPr>
          <p:spPr bwMode="auto">
            <a:xfrm>
              <a:off x="518863" y="1993171"/>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400" b="1" dirty="0">
                  <a:solidFill>
                    <a:srgbClr val="000099"/>
                  </a:solidFill>
                  <a:latin typeface="微软雅黑" panose="020B0503020204020204" pitchFamily="34" charset="-122"/>
                  <a:ea typeface="微软雅黑" panose="020B0503020204020204" pitchFamily="34" charset="-122"/>
                </a:rPr>
                <a:t>用户</a:t>
              </a:r>
            </a:p>
          </p:txBody>
        </p:sp>
        <p:sp>
          <p:nvSpPr>
            <p:cNvPr id="98" name="Line 81"/>
            <p:cNvSpPr>
              <a:spLocks noChangeShapeType="1"/>
            </p:cNvSpPr>
            <p:nvPr/>
          </p:nvSpPr>
          <p:spPr bwMode="auto">
            <a:xfrm>
              <a:off x="1253723" y="2327349"/>
              <a:ext cx="2314341" cy="0"/>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9" name="Line 82"/>
            <p:cNvSpPr>
              <a:spLocks noChangeShapeType="1"/>
            </p:cNvSpPr>
            <p:nvPr/>
          </p:nvSpPr>
          <p:spPr bwMode="auto">
            <a:xfrm>
              <a:off x="1253723" y="2934795"/>
              <a:ext cx="2314341" cy="0"/>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0" name="Line 83"/>
            <p:cNvSpPr>
              <a:spLocks noChangeShapeType="1"/>
            </p:cNvSpPr>
            <p:nvPr/>
          </p:nvSpPr>
          <p:spPr bwMode="auto">
            <a:xfrm>
              <a:off x="1253723" y="3540959"/>
              <a:ext cx="2314341" cy="0"/>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1" name="Line 84"/>
            <p:cNvSpPr>
              <a:spLocks noChangeShapeType="1"/>
            </p:cNvSpPr>
            <p:nvPr/>
          </p:nvSpPr>
          <p:spPr bwMode="auto">
            <a:xfrm>
              <a:off x="1253723" y="4148406"/>
              <a:ext cx="2314341" cy="0"/>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nvGrpSpPr>
            <p:cNvPr id="102" name="Group 85"/>
            <p:cNvGrpSpPr/>
            <p:nvPr/>
          </p:nvGrpSpPr>
          <p:grpSpPr bwMode="auto">
            <a:xfrm>
              <a:off x="4764802" y="2778448"/>
              <a:ext cx="3367338" cy="871442"/>
              <a:chOff x="1655" y="1570"/>
              <a:chExt cx="2919" cy="1497"/>
            </a:xfrm>
          </p:grpSpPr>
          <p:sp>
            <p:nvSpPr>
              <p:cNvPr id="104" name="Line 86"/>
              <p:cNvSpPr>
                <a:spLocks noChangeShapeType="1"/>
              </p:cNvSpPr>
              <p:nvPr/>
            </p:nvSpPr>
            <p:spPr bwMode="auto">
              <a:xfrm>
                <a:off x="1655" y="1570"/>
                <a:ext cx="0" cy="1497"/>
              </a:xfrm>
              <a:prstGeom prst="line">
                <a:avLst/>
              </a:prstGeom>
              <a:noFill/>
              <a:ln w="28575">
                <a:solidFill>
                  <a:srgbClr val="0099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5" name="Line 87"/>
              <p:cNvSpPr>
                <a:spLocks noChangeShapeType="1"/>
              </p:cNvSpPr>
              <p:nvPr/>
            </p:nvSpPr>
            <p:spPr bwMode="auto">
              <a:xfrm>
                <a:off x="2381" y="1570"/>
                <a:ext cx="0" cy="1497"/>
              </a:xfrm>
              <a:prstGeom prst="line">
                <a:avLst/>
              </a:prstGeom>
              <a:noFill/>
              <a:ln w="28575">
                <a:solidFill>
                  <a:srgbClr val="0099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6" name="Line 88"/>
              <p:cNvSpPr>
                <a:spLocks noChangeShapeType="1"/>
              </p:cNvSpPr>
              <p:nvPr/>
            </p:nvSpPr>
            <p:spPr bwMode="auto">
              <a:xfrm>
                <a:off x="3107" y="1570"/>
                <a:ext cx="0" cy="1497"/>
              </a:xfrm>
              <a:prstGeom prst="line">
                <a:avLst/>
              </a:prstGeom>
              <a:noFill/>
              <a:ln w="28575">
                <a:solidFill>
                  <a:srgbClr val="0099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7" name="Line 89"/>
              <p:cNvSpPr>
                <a:spLocks noChangeShapeType="1"/>
              </p:cNvSpPr>
              <p:nvPr/>
            </p:nvSpPr>
            <p:spPr bwMode="auto">
              <a:xfrm>
                <a:off x="3833" y="1570"/>
                <a:ext cx="0" cy="1497"/>
              </a:xfrm>
              <a:prstGeom prst="line">
                <a:avLst/>
              </a:prstGeom>
              <a:noFill/>
              <a:ln w="28575">
                <a:solidFill>
                  <a:srgbClr val="0099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8" name="Line 90"/>
              <p:cNvSpPr>
                <a:spLocks noChangeShapeType="1"/>
              </p:cNvSpPr>
              <p:nvPr/>
            </p:nvSpPr>
            <p:spPr bwMode="auto">
              <a:xfrm>
                <a:off x="4574" y="1570"/>
                <a:ext cx="0" cy="1497"/>
              </a:xfrm>
              <a:prstGeom prst="line">
                <a:avLst/>
              </a:prstGeom>
              <a:noFill/>
              <a:ln w="28575">
                <a:solidFill>
                  <a:srgbClr val="0099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sp>
          <p:nvSpPr>
            <p:cNvPr id="112" name="矩形 111"/>
            <p:cNvSpPr/>
            <p:nvPr/>
          </p:nvSpPr>
          <p:spPr>
            <a:xfrm>
              <a:off x="4660026" y="2061335"/>
              <a:ext cx="3679183" cy="533818"/>
            </a:xfrm>
            <a:prstGeom prst="rect">
              <a:avLst/>
            </a:prstGeom>
            <a:solidFill>
              <a:schemeClr val="bg1"/>
            </a:solidFill>
            <a:ln>
              <a:noFill/>
            </a:ln>
          </p:spPr>
          <p:txBody>
            <a:bodyPr wrap="square">
              <a:spAutoFit/>
            </a:bodyPr>
            <a:lstStyle/>
            <a:p>
              <a:r>
                <a:rPr lang="zh-CN" altLang="zh-CN" sz="1400" b="1" dirty="0">
                  <a:solidFill>
                    <a:srgbClr val="008000"/>
                  </a:solidFill>
                  <a:latin typeface="微软雅黑" panose="020B0503020204020204" pitchFamily="34" charset="-122"/>
                  <a:ea typeface="微软雅黑" panose="020B0503020204020204" pitchFamily="34" charset="-122"/>
                </a:rPr>
                <a:t>当某用户暂时无数据发送时，在时分复用帧中分配给该用户的时隙只能处于空闲状态</a:t>
              </a:r>
              <a:r>
                <a:rPr lang="zh-CN" altLang="en-US" sz="1400" b="1" dirty="0">
                  <a:solidFill>
                    <a:srgbClr val="008000"/>
                  </a:solidFill>
                  <a:latin typeface="微软雅黑" panose="020B0503020204020204" pitchFamily="34" charset="-122"/>
                  <a:ea typeface="微软雅黑" panose="020B0503020204020204" pitchFamily="34" charset="-122"/>
                </a:rPr>
                <a:t>。</a:t>
              </a:r>
            </a:p>
          </p:txBody>
        </p:sp>
        <p:sp>
          <p:nvSpPr>
            <p:cNvPr id="115" name="Text Box 21"/>
            <p:cNvSpPr txBox="1">
              <a:spLocks noChangeArrowheads="1"/>
            </p:cNvSpPr>
            <p:nvPr/>
          </p:nvSpPr>
          <p:spPr bwMode="auto">
            <a:xfrm>
              <a:off x="7261014" y="2923261"/>
              <a:ext cx="3032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latin typeface="微软雅黑" panose="020B0503020204020204" pitchFamily="34" charset="-122"/>
                  <a:ea typeface="微软雅黑" panose="020B0503020204020204" pitchFamily="34" charset="-122"/>
                </a:rPr>
                <a:t>a</a:t>
              </a:r>
            </a:p>
          </p:txBody>
        </p:sp>
        <p:sp>
          <p:nvSpPr>
            <p:cNvPr id="116" name="Text Box 22"/>
            <p:cNvSpPr txBox="1">
              <a:spLocks noChangeArrowheads="1"/>
            </p:cNvSpPr>
            <p:nvPr/>
          </p:nvSpPr>
          <p:spPr bwMode="auto">
            <a:xfrm>
              <a:off x="4936955" y="2923261"/>
              <a:ext cx="32092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dirty="0">
                  <a:latin typeface="微软雅黑" panose="020B0503020204020204" pitchFamily="34" charset="-122"/>
                  <a:ea typeface="微软雅黑" panose="020B0503020204020204" pitchFamily="34" charset="-122"/>
                </a:rPr>
                <a:t>b</a:t>
              </a:r>
            </a:p>
          </p:txBody>
        </p:sp>
        <p:sp>
          <p:nvSpPr>
            <p:cNvPr id="117" name="Text Box 26"/>
            <p:cNvSpPr txBox="1">
              <a:spLocks noChangeArrowheads="1"/>
            </p:cNvSpPr>
            <p:nvPr/>
          </p:nvSpPr>
          <p:spPr bwMode="auto">
            <a:xfrm>
              <a:off x="5785222" y="2923261"/>
              <a:ext cx="32092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dirty="0">
                  <a:latin typeface="微软雅黑" panose="020B0503020204020204" pitchFamily="34" charset="-122"/>
                  <a:ea typeface="微软雅黑" panose="020B0503020204020204" pitchFamily="34" charset="-122"/>
                </a:rPr>
                <a:t>b</a:t>
              </a:r>
            </a:p>
          </p:txBody>
        </p:sp>
        <p:sp>
          <p:nvSpPr>
            <p:cNvPr id="118" name="Text Box 28"/>
            <p:cNvSpPr txBox="1">
              <a:spLocks noChangeArrowheads="1"/>
            </p:cNvSpPr>
            <p:nvPr/>
          </p:nvSpPr>
          <p:spPr bwMode="auto">
            <a:xfrm>
              <a:off x="4738425" y="2923261"/>
              <a:ext cx="3032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latin typeface="微软雅黑" panose="020B0503020204020204" pitchFamily="34" charset="-122"/>
                  <a:ea typeface="微软雅黑" panose="020B0503020204020204" pitchFamily="34" charset="-122"/>
                </a:rPr>
                <a:t>a</a:t>
              </a:r>
            </a:p>
          </p:txBody>
        </p:sp>
        <p:sp>
          <p:nvSpPr>
            <p:cNvPr id="119" name="Text Box 71"/>
            <p:cNvSpPr txBox="1">
              <a:spLocks noChangeArrowheads="1"/>
            </p:cNvSpPr>
            <p:nvPr/>
          </p:nvSpPr>
          <p:spPr bwMode="auto">
            <a:xfrm>
              <a:off x="7884375" y="2923261"/>
              <a:ext cx="32092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latin typeface="微软雅黑" panose="020B0503020204020204" pitchFamily="34" charset="-122"/>
                  <a:ea typeface="微软雅黑" panose="020B0503020204020204" pitchFamily="34" charset="-122"/>
                </a:rPr>
                <a:t>d</a:t>
              </a:r>
            </a:p>
          </p:txBody>
        </p:sp>
        <p:sp>
          <p:nvSpPr>
            <p:cNvPr id="120" name="Text Box 27"/>
            <p:cNvSpPr txBox="1">
              <a:spLocks noChangeArrowheads="1"/>
            </p:cNvSpPr>
            <p:nvPr/>
          </p:nvSpPr>
          <p:spPr bwMode="auto">
            <a:xfrm>
              <a:off x="5998832" y="2923261"/>
              <a:ext cx="29046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dirty="0">
                  <a:latin typeface="微软雅黑" panose="020B0503020204020204" pitchFamily="34" charset="-122"/>
                  <a:ea typeface="微软雅黑" panose="020B0503020204020204" pitchFamily="34" charset="-122"/>
                </a:rPr>
                <a:t>c</a:t>
              </a:r>
            </a:p>
          </p:txBody>
        </p:sp>
        <p:sp>
          <p:nvSpPr>
            <p:cNvPr id="121" name="Text Box 70"/>
            <p:cNvSpPr txBox="1">
              <a:spLocks noChangeArrowheads="1"/>
            </p:cNvSpPr>
            <p:nvPr/>
          </p:nvSpPr>
          <p:spPr bwMode="auto">
            <a:xfrm>
              <a:off x="6829632" y="2923261"/>
              <a:ext cx="29046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dirty="0">
                  <a:latin typeface="微软雅黑" panose="020B0503020204020204" pitchFamily="34" charset="-122"/>
                  <a:ea typeface="微软雅黑" panose="020B0503020204020204" pitchFamily="34" charset="-122"/>
                </a:rPr>
                <a:t>c</a:t>
              </a: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556963" y="1115568"/>
            <a:ext cx="8048776" cy="325644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AutoShape 5"/>
          <p:cNvSpPr>
            <a:spLocks noChangeArrowheads="1"/>
          </p:cNvSpPr>
          <p:nvPr/>
        </p:nvSpPr>
        <p:spPr bwMode="auto">
          <a:xfrm>
            <a:off x="556963" y="675199"/>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26" name="Rectangle 6"/>
          <p:cNvSpPr>
            <a:spLocks noChangeArrowheads="1"/>
          </p:cNvSpPr>
          <p:nvPr/>
        </p:nvSpPr>
        <p:spPr bwMode="auto">
          <a:xfrm>
            <a:off x="2211506" y="641988"/>
            <a:ext cx="473969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统计时分复用 </a:t>
            </a:r>
            <a:r>
              <a:rPr lang="en-US" altLang="zh-CN" sz="2000" b="1" dirty="0">
                <a:solidFill>
                  <a:schemeClr val="bg1"/>
                </a:solidFill>
                <a:latin typeface="微软雅黑" panose="020B0503020204020204" pitchFamily="34" charset="-122"/>
                <a:ea typeface="微软雅黑" panose="020B0503020204020204" pitchFamily="34" charset="-122"/>
              </a:rPr>
              <a:t>STDM  (Statistic TDM) </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77" name="Freeform 85"/>
          <p:cNvSpPr/>
          <p:nvPr/>
        </p:nvSpPr>
        <p:spPr bwMode="auto">
          <a:xfrm>
            <a:off x="6649986" y="2548895"/>
            <a:ext cx="234229" cy="323044"/>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00FFCC"/>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8" name="Freeform 86"/>
          <p:cNvSpPr/>
          <p:nvPr/>
        </p:nvSpPr>
        <p:spPr bwMode="auto">
          <a:xfrm>
            <a:off x="7591033" y="2548895"/>
            <a:ext cx="234229" cy="323044"/>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CCFF"/>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9" name="Freeform 87"/>
          <p:cNvSpPr/>
          <p:nvPr/>
        </p:nvSpPr>
        <p:spPr bwMode="auto">
          <a:xfrm>
            <a:off x="7276891" y="2548895"/>
            <a:ext cx="235607" cy="323044"/>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66FF33"/>
          </a:solidFill>
          <a:ln w="19050">
            <a:solidFill>
              <a:schemeClr val="tx1"/>
            </a:solidFill>
            <a:round/>
          </a:ln>
          <a:effec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0" name="Freeform 88"/>
          <p:cNvSpPr/>
          <p:nvPr/>
        </p:nvSpPr>
        <p:spPr bwMode="auto">
          <a:xfrm>
            <a:off x="6962749" y="2548895"/>
            <a:ext cx="235607" cy="323044"/>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00FFCC"/>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1" name="Freeform 89"/>
          <p:cNvSpPr/>
          <p:nvPr/>
        </p:nvSpPr>
        <p:spPr bwMode="auto">
          <a:xfrm>
            <a:off x="6335844" y="2548895"/>
            <a:ext cx="235606" cy="323044"/>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FF66"/>
          </a:solidFill>
          <a:ln w="19050">
            <a:solidFill>
              <a:schemeClr val="tx1"/>
            </a:solidFill>
            <a:round/>
          </a:ln>
          <a:effec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2" name="Freeform 90"/>
          <p:cNvSpPr/>
          <p:nvPr/>
        </p:nvSpPr>
        <p:spPr bwMode="auto">
          <a:xfrm>
            <a:off x="6021701" y="2548895"/>
            <a:ext cx="235606" cy="323044"/>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FF66"/>
          </a:solidFill>
          <a:ln w="19050">
            <a:solidFill>
              <a:schemeClr val="tx1"/>
            </a:solidFill>
            <a:round/>
          </a:ln>
          <a:effec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3" name="Freeform 91"/>
          <p:cNvSpPr/>
          <p:nvPr/>
        </p:nvSpPr>
        <p:spPr bwMode="auto">
          <a:xfrm>
            <a:off x="5708937" y="2548895"/>
            <a:ext cx="234229" cy="323044"/>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CCFF"/>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4" name="Text Box 92"/>
          <p:cNvSpPr txBox="1">
            <a:spLocks noChangeArrowheads="1"/>
          </p:cNvSpPr>
          <p:nvPr/>
        </p:nvSpPr>
        <p:spPr bwMode="auto">
          <a:xfrm>
            <a:off x="717510" y="1548435"/>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400" b="1" dirty="0">
                <a:solidFill>
                  <a:srgbClr val="000099"/>
                </a:solidFill>
                <a:latin typeface="微软雅黑" panose="020B0503020204020204" pitchFamily="34" charset="-122"/>
                <a:ea typeface="微软雅黑" panose="020B0503020204020204" pitchFamily="34" charset="-122"/>
              </a:rPr>
              <a:t>用户</a:t>
            </a:r>
          </a:p>
        </p:txBody>
      </p:sp>
      <p:sp>
        <p:nvSpPr>
          <p:cNvPr id="85" name="Freeform 93"/>
          <p:cNvSpPr/>
          <p:nvPr/>
        </p:nvSpPr>
        <p:spPr bwMode="auto">
          <a:xfrm>
            <a:off x="3295199" y="1581033"/>
            <a:ext cx="549748" cy="323044"/>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FFCCFF"/>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6" name="Freeform 94"/>
          <p:cNvSpPr/>
          <p:nvPr/>
        </p:nvSpPr>
        <p:spPr bwMode="auto">
          <a:xfrm>
            <a:off x="1648709" y="2227122"/>
            <a:ext cx="1098120" cy="321773"/>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FFFF66"/>
          </a:solidFill>
          <a:ln w="19050">
            <a:solidFill>
              <a:schemeClr val="tx1"/>
            </a:solidFill>
            <a:round/>
          </a:ln>
          <a:effec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7" name="Freeform 95"/>
          <p:cNvSpPr/>
          <p:nvPr/>
        </p:nvSpPr>
        <p:spPr bwMode="auto">
          <a:xfrm>
            <a:off x="2197079" y="2871940"/>
            <a:ext cx="1098120" cy="323044"/>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00FFCC"/>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dirty="0">
              <a:solidFill>
                <a:srgbClr val="000099"/>
              </a:solidFill>
              <a:latin typeface="微软雅黑" panose="020B0503020204020204" pitchFamily="34" charset="-122"/>
              <a:ea typeface="微软雅黑" panose="020B0503020204020204" pitchFamily="34" charset="-122"/>
            </a:endParaRPr>
          </a:p>
        </p:txBody>
      </p:sp>
      <p:sp>
        <p:nvSpPr>
          <p:cNvPr id="88" name="Freeform 96"/>
          <p:cNvSpPr/>
          <p:nvPr/>
        </p:nvSpPr>
        <p:spPr bwMode="auto">
          <a:xfrm>
            <a:off x="2746829" y="3516757"/>
            <a:ext cx="548370" cy="323044"/>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66FF33"/>
          </a:solidFill>
          <a:ln w="19050">
            <a:solidFill>
              <a:schemeClr val="tx1"/>
            </a:solidFill>
            <a:round/>
          </a:ln>
          <a:effec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9" name="Text Box 97"/>
          <p:cNvSpPr txBox="1">
            <a:spLocks noChangeArrowheads="1"/>
          </p:cNvSpPr>
          <p:nvPr/>
        </p:nvSpPr>
        <p:spPr bwMode="auto">
          <a:xfrm>
            <a:off x="1185763" y="1551782"/>
            <a:ext cx="3193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99"/>
                </a:solidFill>
                <a:latin typeface="微软雅黑" panose="020B0503020204020204" pitchFamily="34" charset="-122"/>
                <a:ea typeface="微软雅黑" panose="020B0503020204020204" pitchFamily="34" charset="-122"/>
              </a:rPr>
              <a:t>A</a:t>
            </a:r>
          </a:p>
        </p:txBody>
      </p:sp>
      <p:sp>
        <p:nvSpPr>
          <p:cNvPr id="90" name="Text Box 98"/>
          <p:cNvSpPr txBox="1">
            <a:spLocks noChangeArrowheads="1"/>
          </p:cNvSpPr>
          <p:nvPr/>
        </p:nvSpPr>
        <p:spPr bwMode="auto">
          <a:xfrm>
            <a:off x="1185763" y="2196598"/>
            <a:ext cx="30809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anose="020B0503020204020204" pitchFamily="34" charset="-122"/>
                <a:ea typeface="微软雅黑" panose="020B0503020204020204" pitchFamily="34" charset="-122"/>
              </a:rPr>
              <a:t>B</a:t>
            </a:r>
          </a:p>
        </p:txBody>
      </p:sp>
      <p:sp>
        <p:nvSpPr>
          <p:cNvPr id="91" name="Text Box 99"/>
          <p:cNvSpPr txBox="1">
            <a:spLocks noChangeArrowheads="1"/>
          </p:cNvSpPr>
          <p:nvPr/>
        </p:nvSpPr>
        <p:spPr bwMode="auto">
          <a:xfrm>
            <a:off x="1185763" y="2842688"/>
            <a:ext cx="30489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anose="020B0503020204020204" pitchFamily="34" charset="-122"/>
                <a:ea typeface="微软雅黑" panose="020B0503020204020204" pitchFamily="34" charset="-122"/>
              </a:rPr>
              <a:t>C</a:t>
            </a:r>
          </a:p>
        </p:txBody>
      </p:sp>
      <p:sp>
        <p:nvSpPr>
          <p:cNvPr id="92" name="Text Box 100"/>
          <p:cNvSpPr txBox="1">
            <a:spLocks noChangeArrowheads="1"/>
          </p:cNvSpPr>
          <p:nvPr/>
        </p:nvSpPr>
        <p:spPr bwMode="auto">
          <a:xfrm>
            <a:off x="1185763" y="3487505"/>
            <a:ext cx="32733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anose="020B0503020204020204" pitchFamily="34" charset="-122"/>
                <a:ea typeface="微软雅黑" panose="020B0503020204020204" pitchFamily="34" charset="-122"/>
              </a:rPr>
              <a:t>D</a:t>
            </a:r>
          </a:p>
        </p:txBody>
      </p:sp>
      <p:sp>
        <p:nvSpPr>
          <p:cNvPr id="93" name="Line 101"/>
          <p:cNvSpPr>
            <a:spLocks noChangeShapeType="1"/>
          </p:cNvSpPr>
          <p:nvPr/>
        </p:nvSpPr>
        <p:spPr bwMode="auto">
          <a:xfrm>
            <a:off x="5473332" y="2871939"/>
            <a:ext cx="2587538" cy="0"/>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4" name="Text Box 102"/>
          <p:cNvSpPr txBox="1">
            <a:spLocks noChangeArrowheads="1"/>
          </p:cNvSpPr>
          <p:nvPr/>
        </p:nvSpPr>
        <p:spPr bwMode="auto">
          <a:xfrm>
            <a:off x="3413690" y="1568315"/>
            <a:ext cx="28886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anose="020B0503020204020204" pitchFamily="34" charset="-122"/>
                <a:ea typeface="微软雅黑" panose="020B0503020204020204" pitchFamily="34" charset="-122"/>
              </a:rPr>
              <a:t>a</a:t>
            </a:r>
          </a:p>
        </p:txBody>
      </p:sp>
      <p:sp>
        <p:nvSpPr>
          <p:cNvPr id="95" name="Text Box 105"/>
          <p:cNvSpPr txBox="1">
            <a:spLocks noChangeArrowheads="1"/>
          </p:cNvSpPr>
          <p:nvPr/>
        </p:nvSpPr>
        <p:spPr bwMode="auto">
          <a:xfrm>
            <a:off x="1812669" y="2215676"/>
            <a:ext cx="30489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anose="020B0503020204020204" pitchFamily="34" charset="-122"/>
                <a:ea typeface="微软雅黑" panose="020B0503020204020204" pitchFamily="34" charset="-122"/>
              </a:rPr>
              <a:t>b</a:t>
            </a:r>
          </a:p>
        </p:txBody>
      </p:sp>
      <p:sp>
        <p:nvSpPr>
          <p:cNvPr id="96" name="Text Box 106"/>
          <p:cNvSpPr txBox="1">
            <a:spLocks noChangeArrowheads="1"/>
          </p:cNvSpPr>
          <p:nvPr/>
        </p:nvSpPr>
        <p:spPr bwMode="auto">
          <a:xfrm>
            <a:off x="2877719" y="2852862"/>
            <a:ext cx="2776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anose="020B0503020204020204" pitchFamily="34" charset="-122"/>
                <a:ea typeface="微软雅黑" panose="020B0503020204020204" pitchFamily="34" charset="-122"/>
              </a:rPr>
              <a:t>c</a:t>
            </a:r>
          </a:p>
        </p:txBody>
      </p:sp>
      <p:sp>
        <p:nvSpPr>
          <p:cNvPr id="97" name="Text Box 107"/>
          <p:cNvSpPr txBox="1">
            <a:spLocks noChangeArrowheads="1"/>
          </p:cNvSpPr>
          <p:nvPr/>
        </p:nvSpPr>
        <p:spPr bwMode="auto">
          <a:xfrm>
            <a:off x="2880475" y="3516757"/>
            <a:ext cx="30328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anose="020B0503020204020204" pitchFamily="34" charset="-122"/>
                <a:ea typeface="微软雅黑" panose="020B0503020204020204" pitchFamily="34" charset="-122"/>
              </a:rPr>
              <a:t>d</a:t>
            </a:r>
          </a:p>
        </p:txBody>
      </p:sp>
      <p:sp>
        <p:nvSpPr>
          <p:cNvPr id="98" name="Text Box 111"/>
          <p:cNvSpPr txBox="1">
            <a:spLocks noChangeArrowheads="1"/>
          </p:cNvSpPr>
          <p:nvPr/>
        </p:nvSpPr>
        <p:spPr bwMode="auto">
          <a:xfrm>
            <a:off x="4059885" y="1612830"/>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anose="020B0503020204020204" pitchFamily="34" charset="-122"/>
                <a:ea typeface="微软雅黑" panose="020B0503020204020204" pitchFamily="34" charset="-122"/>
              </a:rPr>
              <a:t>t</a:t>
            </a:r>
          </a:p>
        </p:txBody>
      </p:sp>
      <p:sp>
        <p:nvSpPr>
          <p:cNvPr id="99" name="Text Box 112"/>
          <p:cNvSpPr txBox="1">
            <a:spLocks noChangeArrowheads="1"/>
          </p:cNvSpPr>
          <p:nvPr/>
        </p:nvSpPr>
        <p:spPr bwMode="auto">
          <a:xfrm>
            <a:off x="4059885" y="2272908"/>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anose="020B0503020204020204" pitchFamily="34" charset="-122"/>
                <a:ea typeface="微软雅黑" panose="020B0503020204020204" pitchFamily="34" charset="-122"/>
              </a:rPr>
              <a:t>t</a:t>
            </a:r>
          </a:p>
        </p:txBody>
      </p:sp>
      <p:sp>
        <p:nvSpPr>
          <p:cNvPr id="100" name="Text Box 113"/>
          <p:cNvSpPr txBox="1">
            <a:spLocks noChangeArrowheads="1"/>
          </p:cNvSpPr>
          <p:nvPr/>
        </p:nvSpPr>
        <p:spPr bwMode="auto">
          <a:xfrm>
            <a:off x="4059885" y="2934259"/>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anose="020B0503020204020204" pitchFamily="34" charset="-122"/>
                <a:ea typeface="微软雅黑" panose="020B0503020204020204" pitchFamily="34" charset="-122"/>
              </a:rPr>
              <a:t>t</a:t>
            </a:r>
          </a:p>
        </p:txBody>
      </p:sp>
      <p:sp>
        <p:nvSpPr>
          <p:cNvPr id="101" name="Text Box 114"/>
          <p:cNvSpPr txBox="1">
            <a:spLocks noChangeArrowheads="1"/>
          </p:cNvSpPr>
          <p:nvPr/>
        </p:nvSpPr>
        <p:spPr bwMode="auto">
          <a:xfrm>
            <a:off x="4059885" y="3594339"/>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anose="020B0503020204020204" pitchFamily="34" charset="-122"/>
                <a:ea typeface="微软雅黑" panose="020B0503020204020204" pitchFamily="34" charset="-122"/>
              </a:rPr>
              <a:t>t</a:t>
            </a:r>
          </a:p>
        </p:txBody>
      </p:sp>
      <p:sp>
        <p:nvSpPr>
          <p:cNvPr id="102" name="Text Box 115"/>
          <p:cNvSpPr txBox="1">
            <a:spLocks noChangeArrowheads="1"/>
          </p:cNvSpPr>
          <p:nvPr/>
        </p:nvSpPr>
        <p:spPr bwMode="auto">
          <a:xfrm>
            <a:off x="8026441" y="2766754"/>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anose="020B0503020204020204" pitchFamily="34" charset="-122"/>
                <a:ea typeface="微软雅黑" panose="020B0503020204020204" pitchFamily="34" charset="-122"/>
              </a:rPr>
              <a:t>t</a:t>
            </a:r>
          </a:p>
        </p:txBody>
      </p:sp>
      <p:sp>
        <p:nvSpPr>
          <p:cNvPr id="103" name="Line 116"/>
          <p:cNvSpPr>
            <a:spLocks noChangeShapeType="1"/>
          </p:cNvSpPr>
          <p:nvPr/>
        </p:nvSpPr>
        <p:spPr bwMode="auto">
          <a:xfrm>
            <a:off x="2197079" y="2468770"/>
            <a:ext cx="0" cy="8012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4" name="Line 117"/>
          <p:cNvSpPr>
            <a:spLocks noChangeShapeType="1"/>
          </p:cNvSpPr>
          <p:nvPr/>
        </p:nvSpPr>
        <p:spPr bwMode="auto">
          <a:xfrm>
            <a:off x="2746828" y="3113587"/>
            <a:ext cx="0" cy="8139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5" name="Line 118"/>
          <p:cNvSpPr>
            <a:spLocks noChangeShapeType="1"/>
          </p:cNvSpPr>
          <p:nvPr/>
        </p:nvSpPr>
        <p:spPr bwMode="auto">
          <a:xfrm>
            <a:off x="3295198" y="2468770"/>
            <a:ext cx="0" cy="8012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6" name="Line 119"/>
          <p:cNvSpPr>
            <a:spLocks noChangeShapeType="1"/>
          </p:cNvSpPr>
          <p:nvPr/>
        </p:nvSpPr>
        <p:spPr bwMode="auto">
          <a:xfrm>
            <a:off x="2197079" y="3759676"/>
            <a:ext cx="0" cy="801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7" name="Line 120"/>
          <p:cNvSpPr>
            <a:spLocks noChangeShapeType="1"/>
          </p:cNvSpPr>
          <p:nvPr/>
        </p:nvSpPr>
        <p:spPr bwMode="auto">
          <a:xfrm>
            <a:off x="3844947" y="3113587"/>
            <a:ext cx="0" cy="8139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8" name="Line 121"/>
          <p:cNvSpPr>
            <a:spLocks noChangeShapeType="1"/>
          </p:cNvSpPr>
          <p:nvPr/>
        </p:nvSpPr>
        <p:spPr bwMode="auto">
          <a:xfrm>
            <a:off x="3844947" y="3759676"/>
            <a:ext cx="0" cy="801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9" name="Line 122"/>
          <p:cNvSpPr>
            <a:spLocks noChangeShapeType="1"/>
          </p:cNvSpPr>
          <p:nvPr/>
        </p:nvSpPr>
        <p:spPr bwMode="auto">
          <a:xfrm>
            <a:off x="5630402" y="2953337"/>
            <a:ext cx="0" cy="1602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10" name="Line 123"/>
          <p:cNvSpPr>
            <a:spLocks noChangeShapeType="1"/>
          </p:cNvSpPr>
          <p:nvPr/>
        </p:nvSpPr>
        <p:spPr bwMode="auto">
          <a:xfrm>
            <a:off x="6257307" y="2953337"/>
            <a:ext cx="0" cy="1602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11" name="Line 124"/>
          <p:cNvSpPr>
            <a:spLocks noChangeShapeType="1"/>
          </p:cNvSpPr>
          <p:nvPr/>
        </p:nvSpPr>
        <p:spPr bwMode="auto">
          <a:xfrm>
            <a:off x="6884214" y="2953337"/>
            <a:ext cx="0" cy="1602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12" name="Line 125"/>
          <p:cNvSpPr>
            <a:spLocks noChangeShapeType="1"/>
          </p:cNvSpPr>
          <p:nvPr/>
        </p:nvSpPr>
        <p:spPr bwMode="auto">
          <a:xfrm>
            <a:off x="5630402" y="3033461"/>
            <a:ext cx="626906"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13" name="Line 126"/>
          <p:cNvSpPr>
            <a:spLocks noChangeShapeType="1"/>
          </p:cNvSpPr>
          <p:nvPr/>
        </p:nvSpPr>
        <p:spPr bwMode="auto">
          <a:xfrm>
            <a:off x="6257307" y="3033461"/>
            <a:ext cx="626907"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14" name="Line 127"/>
          <p:cNvSpPr>
            <a:spLocks noChangeShapeType="1"/>
          </p:cNvSpPr>
          <p:nvPr/>
        </p:nvSpPr>
        <p:spPr bwMode="auto">
          <a:xfrm>
            <a:off x="6884214" y="3033461"/>
            <a:ext cx="628284"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15" name="Text Box 128"/>
          <p:cNvSpPr txBox="1">
            <a:spLocks noChangeArrowheads="1"/>
          </p:cNvSpPr>
          <p:nvPr/>
        </p:nvSpPr>
        <p:spPr bwMode="auto">
          <a:xfrm>
            <a:off x="5833624" y="3655823"/>
            <a:ext cx="1359668" cy="307777"/>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FF"/>
                </a:solidFill>
                <a:latin typeface="微软雅黑" panose="020B0503020204020204" pitchFamily="34" charset="-122"/>
                <a:ea typeface="微软雅黑" panose="020B0503020204020204" pitchFamily="34" charset="-122"/>
              </a:rPr>
              <a:t>3 </a:t>
            </a:r>
            <a:r>
              <a:rPr kumimoji="1" lang="zh-CN" altLang="en-US" sz="1400" b="1" dirty="0">
                <a:solidFill>
                  <a:srgbClr val="0000FF"/>
                </a:solidFill>
                <a:latin typeface="微软雅黑" panose="020B0503020204020204" pitchFamily="34" charset="-122"/>
                <a:ea typeface="微软雅黑" panose="020B0503020204020204" pitchFamily="34" charset="-122"/>
              </a:rPr>
              <a:t>个 </a:t>
            </a:r>
            <a:r>
              <a:rPr kumimoji="1" lang="en-US" altLang="zh-CN" sz="1400" b="1" dirty="0">
                <a:solidFill>
                  <a:srgbClr val="0000FF"/>
                </a:solidFill>
                <a:latin typeface="微软雅黑" panose="020B0503020204020204" pitchFamily="34" charset="-122"/>
                <a:ea typeface="微软雅黑" panose="020B0503020204020204" pitchFamily="34" charset="-122"/>
              </a:rPr>
              <a:t>STDM </a:t>
            </a:r>
            <a:r>
              <a:rPr kumimoji="1" lang="zh-CN" altLang="en-US" sz="1400" b="1" dirty="0">
                <a:solidFill>
                  <a:srgbClr val="0000FF"/>
                </a:solidFill>
                <a:latin typeface="微软雅黑" panose="020B0503020204020204" pitchFamily="34" charset="-122"/>
                <a:ea typeface="微软雅黑" panose="020B0503020204020204" pitchFamily="34" charset="-122"/>
              </a:rPr>
              <a:t>帧</a:t>
            </a:r>
          </a:p>
        </p:txBody>
      </p:sp>
      <p:sp>
        <p:nvSpPr>
          <p:cNvPr id="116" name="Text Box 129"/>
          <p:cNvSpPr txBox="1">
            <a:spLocks noChangeArrowheads="1"/>
          </p:cNvSpPr>
          <p:nvPr/>
        </p:nvSpPr>
        <p:spPr bwMode="auto">
          <a:xfrm>
            <a:off x="5725472" y="2997512"/>
            <a:ext cx="4106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FF"/>
                </a:solidFill>
                <a:latin typeface="微软雅黑" panose="020B0503020204020204" pitchFamily="34" charset="-122"/>
                <a:ea typeface="微软雅黑" panose="020B0503020204020204" pitchFamily="34" charset="-122"/>
              </a:rPr>
              <a:t>#1</a:t>
            </a:r>
          </a:p>
        </p:txBody>
      </p:sp>
      <p:sp>
        <p:nvSpPr>
          <p:cNvPr id="117" name="Line 130"/>
          <p:cNvSpPr>
            <a:spLocks noChangeShapeType="1"/>
          </p:cNvSpPr>
          <p:nvPr/>
        </p:nvSpPr>
        <p:spPr bwMode="auto">
          <a:xfrm>
            <a:off x="4329923" y="1901533"/>
            <a:ext cx="1007183" cy="647361"/>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18" name="Line 131"/>
          <p:cNvSpPr>
            <a:spLocks noChangeShapeType="1"/>
          </p:cNvSpPr>
          <p:nvPr/>
        </p:nvSpPr>
        <p:spPr bwMode="auto">
          <a:xfrm>
            <a:off x="4391924" y="2536177"/>
            <a:ext cx="866647" cy="174240"/>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19" name="Line 132"/>
          <p:cNvSpPr>
            <a:spLocks noChangeShapeType="1"/>
          </p:cNvSpPr>
          <p:nvPr/>
        </p:nvSpPr>
        <p:spPr bwMode="auto">
          <a:xfrm flipV="1">
            <a:off x="4391924" y="2871939"/>
            <a:ext cx="866647" cy="298879"/>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0" name="Line 133"/>
          <p:cNvSpPr>
            <a:spLocks noChangeShapeType="1"/>
          </p:cNvSpPr>
          <p:nvPr/>
        </p:nvSpPr>
        <p:spPr bwMode="auto">
          <a:xfrm flipV="1">
            <a:off x="4329923" y="3033462"/>
            <a:ext cx="1007183" cy="772000"/>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1" name="Text Box 134"/>
          <p:cNvSpPr txBox="1">
            <a:spLocks noChangeArrowheads="1"/>
          </p:cNvSpPr>
          <p:nvPr/>
        </p:nvSpPr>
        <p:spPr bwMode="auto">
          <a:xfrm>
            <a:off x="4391924" y="3286556"/>
            <a:ext cx="3642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99"/>
                </a:solidFill>
                <a:latin typeface="微软雅黑" panose="020B0503020204020204" pitchFamily="34" charset="-122"/>
                <a:ea typeface="微软雅黑" panose="020B0503020204020204" pitchFamily="34" charset="-122"/>
              </a:rPr>
              <a:t>④</a:t>
            </a:r>
          </a:p>
        </p:txBody>
      </p:sp>
      <p:sp>
        <p:nvSpPr>
          <p:cNvPr id="122" name="Text Box 135"/>
          <p:cNvSpPr txBox="1">
            <a:spLocks noChangeArrowheads="1"/>
          </p:cNvSpPr>
          <p:nvPr/>
        </p:nvSpPr>
        <p:spPr bwMode="auto">
          <a:xfrm>
            <a:off x="4391924" y="2785428"/>
            <a:ext cx="3642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99"/>
                </a:solidFill>
                <a:latin typeface="微软雅黑" panose="020B0503020204020204" pitchFamily="34" charset="-122"/>
                <a:ea typeface="微软雅黑" panose="020B0503020204020204" pitchFamily="34" charset="-122"/>
              </a:rPr>
              <a:t>③</a:t>
            </a:r>
          </a:p>
        </p:txBody>
      </p:sp>
      <p:sp>
        <p:nvSpPr>
          <p:cNvPr id="123" name="Text Box 136"/>
          <p:cNvSpPr txBox="1">
            <a:spLocks noChangeArrowheads="1"/>
          </p:cNvSpPr>
          <p:nvPr/>
        </p:nvSpPr>
        <p:spPr bwMode="auto">
          <a:xfrm>
            <a:off x="4391924" y="2247472"/>
            <a:ext cx="3642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anose="020B0503020204020204" pitchFamily="34" charset="-122"/>
                <a:ea typeface="微软雅黑" panose="020B0503020204020204" pitchFamily="34" charset="-122"/>
              </a:rPr>
              <a:t>②</a:t>
            </a:r>
          </a:p>
        </p:txBody>
      </p:sp>
      <p:sp>
        <p:nvSpPr>
          <p:cNvPr id="124" name="Text Box 137"/>
          <p:cNvSpPr txBox="1">
            <a:spLocks noChangeArrowheads="1"/>
          </p:cNvSpPr>
          <p:nvPr/>
        </p:nvSpPr>
        <p:spPr bwMode="auto">
          <a:xfrm>
            <a:off x="4391924" y="1728566"/>
            <a:ext cx="3642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anose="020B0503020204020204" pitchFamily="34" charset="-122"/>
                <a:ea typeface="微软雅黑" panose="020B0503020204020204" pitchFamily="34" charset="-122"/>
              </a:rPr>
              <a:t>①</a:t>
            </a:r>
          </a:p>
        </p:txBody>
      </p:sp>
      <p:sp>
        <p:nvSpPr>
          <p:cNvPr id="125" name="Freeform 138"/>
          <p:cNvSpPr/>
          <p:nvPr/>
        </p:nvSpPr>
        <p:spPr bwMode="auto">
          <a:xfrm>
            <a:off x="1648709" y="1581033"/>
            <a:ext cx="548370" cy="323044"/>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FFCCFF"/>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6" name="Line 139"/>
          <p:cNvSpPr>
            <a:spLocks noChangeShapeType="1"/>
          </p:cNvSpPr>
          <p:nvPr/>
        </p:nvSpPr>
        <p:spPr bwMode="auto">
          <a:xfrm>
            <a:off x="3844947" y="2468770"/>
            <a:ext cx="0" cy="8012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7" name="Line 140"/>
          <p:cNvSpPr>
            <a:spLocks noChangeShapeType="1"/>
          </p:cNvSpPr>
          <p:nvPr/>
        </p:nvSpPr>
        <p:spPr bwMode="auto">
          <a:xfrm>
            <a:off x="1727244" y="3759676"/>
            <a:ext cx="0" cy="801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8" name="Text Box 141"/>
          <p:cNvSpPr txBox="1">
            <a:spLocks noChangeArrowheads="1"/>
          </p:cNvSpPr>
          <p:nvPr/>
        </p:nvSpPr>
        <p:spPr bwMode="auto">
          <a:xfrm>
            <a:off x="1786490" y="1555597"/>
            <a:ext cx="28886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anose="020B0503020204020204" pitchFamily="34" charset="-122"/>
                <a:ea typeface="微软雅黑" panose="020B0503020204020204" pitchFamily="34" charset="-122"/>
              </a:rPr>
              <a:t>a</a:t>
            </a:r>
          </a:p>
        </p:txBody>
      </p:sp>
      <p:sp>
        <p:nvSpPr>
          <p:cNvPr id="129" name="Text Box 142"/>
          <p:cNvSpPr txBox="1">
            <a:spLocks noChangeArrowheads="1"/>
          </p:cNvSpPr>
          <p:nvPr/>
        </p:nvSpPr>
        <p:spPr bwMode="auto">
          <a:xfrm>
            <a:off x="2325216" y="2842688"/>
            <a:ext cx="2776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anose="020B0503020204020204" pitchFamily="34" charset="-122"/>
                <a:ea typeface="微软雅黑" panose="020B0503020204020204" pitchFamily="34" charset="-122"/>
              </a:rPr>
              <a:t>c</a:t>
            </a:r>
          </a:p>
        </p:txBody>
      </p:sp>
      <p:sp>
        <p:nvSpPr>
          <p:cNvPr id="130" name="Text Box 143"/>
          <p:cNvSpPr txBox="1">
            <a:spLocks noChangeArrowheads="1"/>
          </p:cNvSpPr>
          <p:nvPr/>
        </p:nvSpPr>
        <p:spPr bwMode="auto">
          <a:xfrm>
            <a:off x="2351395" y="2218221"/>
            <a:ext cx="30489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anose="020B0503020204020204" pitchFamily="34" charset="-122"/>
                <a:ea typeface="微软雅黑" panose="020B0503020204020204" pitchFamily="34" charset="-122"/>
              </a:rPr>
              <a:t>b</a:t>
            </a:r>
          </a:p>
        </p:txBody>
      </p:sp>
      <p:sp>
        <p:nvSpPr>
          <p:cNvPr id="131" name="Line 144"/>
          <p:cNvSpPr>
            <a:spLocks noChangeShapeType="1"/>
          </p:cNvSpPr>
          <p:nvPr/>
        </p:nvSpPr>
        <p:spPr bwMode="auto">
          <a:xfrm>
            <a:off x="6335844" y="2791814"/>
            <a:ext cx="0" cy="8012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2" name="Line 145"/>
          <p:cNvSpPr>
            <a:spLocks noChangeShapeType="1"/>
          </p:cNvSpPr>
          <p:nvPr/>
        </p:nvSpPr>
        <p:spPr bwMode="auto">
          <a:xfrm>
            <a:off x="6571450" y="2791814"/>
            <a:ext cx="0" cy="8012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3" name="Line 146"/>
          <p:cNvSpPr>
            <a:spLocks noChangeShapeType="1"/>
          </p:cNvSpPr>
          <p:nvPr/>
        </p:nvSpPr>
        <p:spPr bwMode="auto">
          <a:xfrm>
            <a:off x="7512498" y="2953337"/>
            <a:ext cx="0" cy="1602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4" name="Line 147"/>
          <p:cNvSpPr>
            <a:spLocks noChangeShapeType="1"/>
          </p:cNvSpPr>
          <p:nvPr/>
        </p:nvSpPr>
        <p:spPr bwMode="auto">
          <a:xfrm>
            <a:off x="7512498" y="2791814"/>
            <a:ext cx="0" cy="8012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2" name="Freeform 150"/>
          <p:cNvSpPr/>
          <p:nvPr/>
        </p:nvSpPr>
        <p:spPr bwMode="auto">
          <a:xfrm>
            <a:off x="5630402" y="2548895"/>
            <a:ext cx="78535" cy="323044"/>
          </a:xfrm>
          <a:custGeom>
            <a:avLst/>
            <a:gdLst>
              <a:gd name="T0" fmla="*/ 0 w 48"/>
              <a:gd name="T1" fmla="*/ 192 h 192"/>
              <a:gd name="T2" fmla="*/ 0 w 48"/>
              <a:gd name="T3" fmla="*/ 0 h 192"/>
              <a:gd name="T4" fmla="*/ 48 w 48"/>
              <a:gd name="T5" fmla="*/ 0 h 192"/>
              <a:gd name="T6" fmla="*/ 48 w 48"/>
              <a:gd name="T7" fmla="*/ 192 h 192"/>
            </a:gdLst>
            <a:ahLst/>
            <a:cxnLst>
              <a:cxn ang="0">
                <a:pos x="T0" y="T1"/>
              </a:cxn>
              <a:cxn ang="0">
                <a:pos x="T2" y="T3"/>
              </a:cxn>
              <a:cxn ang="0">
                <a:pos x="T4" y="T5"/>
              </a:cxn>
              <a:cxn ang="0">
                <a:pos x="T6" y="T7"/>
              </a:cxn>
            </a:cxnLst>
            <a:rect l="0" t="0" r="r" b="b"/>
            <a:pathLst>
              <a:path w="48" h="192">
                <a:moveTo>
                  <a:pt x="0" y="192"/>
                </a:moveTo>
                <a:lnTo>
                  <a:pt x="0" y="0"/>
                </a:lnTo>
                <a:lnTo>
                  <a:pt x="48" y="0"/>
                </a:lnTo>
                <a:lnTo>
                  <a:pt x="48" y="192"/>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3" name="Freeform 151"/>
          <p:cNvSpPr/>
          <p:nvPr/>
        </p:nvSpPr>
        <p:spPr bwMode="auto">
          <a:xfrm>
            <a:off x="5943165" y="2548895"/>
            <a:ext cx="78536" cy="323044"/>
          </a:xfrm>
          <a:custGeom>
            <a:avLst/>
            <a:gdLst>
              <a:gd name="T0" fmla="*/ 0 w 48"/>
              <a:gd name="T1" fmla="*/ 192 h 192"/>
              <a:gd name="T2" fmla="*/ 0 w 48"/>
              <a:gd name="T3" fmla="*/ 0 h 192"/>
              <a:gd name="T4" fmla="*/ 48 w 48"/>
              <a:gd name="T5" fmla="*/ 0 h 192"/>
              <a:gd name="T6" fmla="*/ 48 w 48"/>
              <a:gd name="T7" fmla="*/ 192 h 192"/>
            </a:gdLst>
            <a:ahLst/>
            <a:cxnLst>
              <a:cxn ang="0">
                <a:pos x="T0" y="T1"/>
              </a:cxn>
              <a:cxn ang="0">
                <a:pos x="T2" y="T3"/>
              </a:cxn>
              <a:cxn ang="0">
                <a:pos x="T4" y="T5"/>
              </a:cxn>
              <a:cxn ang="0">
                <a:pos x="T6" y="T7"/>
              </a:cxn>
            </a:cxnLst>
            <a:rect l="0" t="0" r="r" b="b"/>
            <a:pathLst>
              <a:path w="48" h="192">
                <a:moveTo>
                  <a:pt x="0" y="192"/>
                </a:moveTo>
                <a:lnTo>
                  <a:pt x="0" y="0"/>
                </a:lnTo>
                <a:lnTo>
                  <a:pt x="48" y="0"/>
                </a:lnTo>
                <a:lnTo>
                  <a:pt x="48" y="192"/>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4" name="Freeform 152"/>
          <p:cNvSpPr/>
          <p:nvPr/>
        </p:nvSpPr>
        <p:spPr bwMode="auto">
          <a:xfrm>
            <a:off x="6257307" y="2548895"/>
            <a:ext cx="78536" cy="323044"/>
          </a:xfrm>
          <a:custGeom>
            <a:avLst/>
            <a:gdLst>
              <a:gd name="T0" fmla="*/ 0 w 48"/>
              <a:gd name="T1" fmla="*/ 192 h 192"/>
              <a:gd name="T2" fmla="*/ 0 w 48"/>
              <a:gd name="T3" fmla="*/ 0 h 192"/>
              <a:gd name="T4" fmla="*/ 48 w 48"/>
              <a:gd name="T5" fmla="*/ 0 h 192"/>
              <a:gd name="T6" fmla="*/ 48 w 48"/>
              <a:gd name="T7" fmla="*/ 192 h 192"/>
            </a:gdLst>
            <a:ahLst/>
            <a:cxnLst>
              <a:cxn ang="0">
                <a:pos x="T0" y="T1"/>
              </a:cxn>
              <a:cxn ang="0">
                <a:pos x="T2" y="T3"/>
              </a:cxn>
              <a:cxn ang="0">
                <a:pos x="T4" y="T5"/>
              </a:cxn>
              <a:cxn ang="0">
                <a:pos x="T6" y="T7"/>
              </a:cxn>
            </a:cxnLst>
            <a:rect l="0" t="0" r="r" b="b"/>
            <a:pathLst>
              <a:path w="48" h="192">
                <a:moveTo>
                  <a:pt x="0" y="192"/>
                </a:moveTo>
                <a:lnTo>
                  <a:pt x="0" y="0"/>
                </a:lnTo>
                <a:lnTo>
                  <a:pt x="48" y="0"/>
                </a:lnTo>
                <a:lnTo>
                  <a:pt x="48" y="192"/>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5" name="Freeform 153"/>
          <p:cNvSpPr/>
          <p:nvPr/>
        </p:nvSpPr>
        <p:spPr bwMode="auto">
          <a:xfrm>
            <a:off x="6571449" y="2548895"/>
            <a:ext cx="78536" cy="323044"/>
          </a:xfrm>
          <a:custGeom>
            <a:avLst/>
            <a:gdLst>
              <a:gd name="T0" fmla="*/ 0 w 48"/>
              <a:gd name="T1" fmla="*/ 192 h 192"/>
              <a:gd name="T2" fmla="*/ 0 w 48"/>
              <a:gd name="T3" fmla="*/ 0 h 192"/>
              <a:gd name="T4" fmla="*/ 48 w 48"/>
              <a:gd name="T5" fmla="*/ 0 h 192"/>
              <a:gd name="T6" fmla="*/ 48 w 48"/>
              <a:gd name="T7" fmla="*/ 192 h 192"/>
            </a:gdLst>
            <a:ahLst/>
            <a:cxnLst>
              <a:cxn ang="0">
                <a:pos x="T0" y="T1"/>
              </a:cxn>
              <a:cxn ang="0">
                <a:pos x="T2" y="T3"/>
              </a:cxn>
              <a:cxn ang="0">
                <a:pos x="T4" y="T5"/>
              </a:cxn>
              <a:cxn ang="0">
                <a:pos x="T6" y="T7"/>
              </a:cxn>
            </a:cxnLst>
            <a:rect l="0" t="0" r="r" b="b"/>
            <a:pathLst>
              <a:path w="48" h="192">
                <a:moveTo>
                  <a:pt x="0" y="192"/>
                </a:moveTo>
                <a:lnTo>
                  <a:pt x="0" y="0"/>
                </a:lnTo>
                <a:lnTo>
                  <a:pt x="48" y="0"/>
                </a:lnTo>
                <a:lnTo>
                  <a:pt x="48" y="192"/>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6" name="Freeform 154"/>
          <p:cNvSpPr/>
          <p:nvPr/>
        </p:nvSpPr>
        <p:spPr bwMode="auto">
          <a:xfrm>
            <a:off x="6884214" y="2548895"/>
            <a:ext cx="78535" cy="323044"/>
          </a:xfrm>
          <a:custGeom>
            <a:avLst/>
            <a:gdLst>
              <a:gd name="T0" fmla="*/ 0 w 48"/>
              <a:gd name="T1" fmla="*/ 192 h 192"/>
              <a:gd name="T2" fmla="*/ 0 w 48"/>
              <a:gd name="T3" fmla="*/ 0 h 192"/>
              <a:gd name="T4" fmla="*/ 48 w 48"/>
              <a:gd name="T5" fmla="*/ 0 h 192"/>
              <a:gd name="T6" fmla="*/ 48 w 48"/>
              <a:gd name="T7" fmla="*/ 192 h 192"/>
            </a:gdLst>
            <a:ahLst/>
            <a:cxnLst>
              <a:cxn ang="0">
                <a:pos x="T0" y="T1"/>
              </a:cxn>
              <a:cxn ang="0">
                <a:pos x="T2" y="T3"/>
              </a:cxn>
              <a:cxn ang="0">
                <a:pos x="T4" y="T5"/>
              </a:cxn>
              <a:cxn ang="0">
                <a:pos x="T6" y="T7"/>
              </a:cxn>
            </a:cxnLst>
            <a:rect l="0" t="0" r="r" b="b"/>
            <a:pathLst>
              <a:path w="48" h="192">
                <a:moveTo>
                  <a:pt x="0" y="192"/>
                </a:moveTo>
                <a:lnTo>
                  <a:pt x="0" y="0"/>
                </a:lnTo>
                <a:lnTo>
                  <a:pt x="48" y="0"/>
                </a:lnTo>
                <a:lnTo>
                  <a:pt x="48" y="192"/>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7" name="Freeform 155"/>
          <p:cNvSpPr/>
          <p:nvPr/>
        </p:nvSpPr>
        <p:spPr bwMode="auto">
          <a:xfrm>
            <a:off x="7198356" y="2548895"/>
            <a:ext cx="78535" cy="323044"/>
          </a:xfrm>
          <a:custGeom>
            <a:avLst/>
            <a:gdLst>
              <a:gd name="T0" fmla="*/ 0 w 48"/>
              <a:gd name="T1" fmla="*/ 192 h 192"/>
              <a:gd name="T2" fmla="*/ 0 w 48"/>
              <a:gd name="T3" fmla="*/ 0 h 192"/>
              <a:gd name="T4" fmla="*/ 48 w 48"/>
              <a:gd name="T5" fmla="*/ 0 h 192"/>
              <a:gd name="T6" fmla="*/ 48 w 48"/>
              <a:gd name="T7" fmla="*/ 192 h 192"/>
            </a:gdLst>
            <a:ahLst/>
            <a:cxnLst>
              <a:cxn ang="0">
                <a:pos x="T0" y="T1"/>
              </a:cxn>
              <a:cxn ang="0">
                <a:pos x="T2" y="T3"/>
              </a:cxn>
              <a:cxn ang="0">
                <a:pos x="T4" y="T5"/>
              </a:cxn>
              <a:cxn ang="0">
                <a:pos x="T6" y="T7"/>
              </a:cxn>
            </a:cxnLst>
            <a:rect l="0" t="0" r="r" b="b"/>
            <a:pathLst>
              <a:path w="48" h="192">
                <a:moveTo>
                  <a:pt x="0" y="192"/>
                </a:moveTo>
                <a:lnTo>
                  <a:pt x="0" y="0"/>
                </a:lnTo>
                <a:lnTo>
                  <a:pt x="48" y="0"/>
                </a:lnTo>
                <a:lnTo>
                  <a:pt x="48" y="192"/>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8" name="Freeform 156"/>
          <p:cNvSpPr/>
          <p:nvPr/>
        </p:nvSpPr>
        <p:spPr bwMode="auto">
          <a:xfrm>
            <a:off x="7512498" y="2548895"/>
            <a:ext cx="78535" cy="323044"/>
          </a:xfrm>
          <a:custGeom>
            <a:avLst/>
            <a:gdLst>
              <a:gd name="T0" fmla="*/ 0 w 48"/>
              <a:gd name="T1" fmla="*/ 192 h 192"/>
              <a:gd name="T2" fmla="*/ 0 w 48"/>
              <a:gd name="T3" fmla="*/ 0 h 192"/>
              <a:gd name="T4" fmla="*/ 48 w 48"/>
              <a:gd name="T5" fmla="*/ 0 h 192"/>
              <a:gd name="T6" fmla="*/ 48 w 48"/>
              <a:gd name="T7" fmla="*/ 192 h 192"/>
            </a:gdLst>
            <a:ahLst/>
            <a:cxnLst>
              <a:cxn ang="0">
                <a:pos x="T0" y="T1"/>
              </a:cxn>
              <a:cxn ang="0">
                <a:pos x="T2" y="T3"/>
              </a:cxn>
              <a:cxn ang="0">
                <a:pos x="T4" y="T5"/>
              </a:cxn>
              <a:cxn ang="0">
                <a:pos x="T6" y="T7"/>
              </a:cxn>
            </a:cxnLst>
            <a:rect l="0" t="0" r="r" b="b"/>
            <a:pathLst>
              <a:path w="48" h="192">
                <a:moveTo>
                  <a:pt x="0" y="192"/>
                </a:moveTo>
                <a:lnTo>
                  <a:pt x="0" y="0"/>
                </a:lnTo>
                <a:lnTo>
                  <a:pt x="48" y="0"/>
                </a:lnTo>
                <a:lnTo>
                  <a:pt x="48" y="192"/>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9" name="Text Box 157"/>
          <p:cNvSpPr txBox="1">
            <a:spLocks noChangeArrowheads="1"/>
          </p:cNvSpPr>
          <p:nvPr/>
        </p:nvSpPr>
        <p:spPr bwMode="auto">
          <a:xfrm>
            <a:off x="6335844" y="2997512"/>
            <a:ext cx="4106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FF"/>
                </a:solidFill>
                <a:latin typeface="微软雅黑" panose="020B0503020204020204" pitchFamily="34" charset="-122"/>
                <a:ea typeface="微软雅黑" panose="020B0503020204020204" pitchFamily="34" charset="-122"/>
              </a:rPr>
              <a:t>#2</a:t>
            </a:r>
          </a:p>
        </p:txBody>
      </p:sp>
      <p:sp>
        <p:nvSpPr>
          <p:cNvPr id="150" name="Text Box 158"/>
          <p:cNvSpPr txBox="1">
            <a:spLocks noChangeArrowheads="1"/>
          </p:cNvSpPr>
          <p:nvPr/>
        </p:nvSpPr>
        <p:spPr bwMode="auto">
          <a:xfrm>
            <a:off x="6946215" y="2997512"/>
            <a:ext cx="4106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FF"/>
                </a:solidFill>
                <a:latin typeface="微软雅黑" panose="020B0503020204020204" pitchFamily="34" charset="-122"/>
                <a:ea typeface="微软雅黑" panose="020B0503020204020204" pitchFamily="34" charset="-122"/>
              </a:rPr>
              <a:t>#3</a:t>
            </a:r>
          </a:p>
        </p:txBody>
      </p:sp>
      <p:sp>
        <p:nvSpPr>
          <p:cNvPr id="151" name="Text Box 159"/>
          <p:cNvSpPr txBox="1">
            <a:spLocks noChangeArrowheads="1"/>
          </p:cNvSpPr>
          <p:nvPr/>
        </p:nvSpPr>
        <p:spPr bwMode="auto">
          <a:xfrm>
            <a:off x="4195860" y="1374837"/>
            <a:ext cx="139177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kumimoji="1" lang="zh-CN" altLang="en-US" sz="1400" b="1" dirty="0">
                <a:solidFill>
                  <a:srgbClr val="CC00CC"/>
                </a:solidFill>
                <a:latin typeface="微软雅黑" panose="020B0503020204020204" pitchFamily="34" charset="-122"/>
                <a:ea typeface="微软雅黑" panose="020B0503020204020204" pitchFamily="34" charset="-122"/>
              </a:rPr>
              <a:t>统计时分复用</a:t>
            </a:r>
          </a:p>
        </p:txBody>
      </p:sp>
      <p:sp>
        <p:nvSpPr>
          <p:cNvPr id="152" name="Line 160"/>
          <p:cNvSpPr>
            <a:spLocks noChangeShapeType="1"/>
          </p:cNvSpPr>
          <p:nvPr/>
        </p:nvSpPr>
        <p:spPr bwMode="auto">
          <a:xfrm>
            <a:off x="5943166" y="3275108"/>
            <a:ext cx="549748" cy="40317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53" name="Line 161"/>
          <p:cNvSpPr>
            <a:spLocks noChangeShapeType="1"/>
          </p:cNvSpPr>
          <p:nvPr/>
        </p:nvSpPr>
        <p:spPr bwMode="auto">
          <a:xfrm>
            <a:off x="6571450" y="3275108"/>
            <a:ext cx="0" cy="40317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54" name="Line 162"/>
          <p:cNvSpPr>
            <a:spLocks noChangeShapeType="1"/>
          </p:cNvSpPr>
          <p:nvPr/>
        </p:nvSpPr>
        <p:spPr bwMode="auto">
          <a:xfrm flipH="1">
            <a:off x="6728521" y="3275108"/>
            <a:ext cx="391300" cy="40317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55" name="Line 163"/>
          <p:cNvSpPr>
            <a:spLocks noChangeShapeType="1"/>
          </p:cNvSpPr>
          <p:nvPr/>
        </p:nvSpPr>
        <p:spPr bwMode="auto">
          <a:xfrm>
            <a:off x="1570174" y="1904077"/>
            <a:ext cx="2587538" cy="0"/>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56" name="Line 164"/>
          <p:cNvSpPr>
            <a:spLocks noChangeShapeType="1"/>
          </p:cNvSpPr>
          <p:nvPr/>
        </p:nvSpPr>
        <p:spPr bwMode="auto">
          <a:xfrm>
            <a:off x="1570174" y="2548895"/>
            <a:ext cx="2587538" cy="0"/>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57" name="Line 165"/>
          <p:cNvSpPr>
            <a:spLocks noChangeShapeType="1"/>
          </p:cNvSpPr>
          <p:nvPr/>
        </p:nvSpPr>
        <p:spPr bwMode="auto">
          <a:xfrm>
            <a:off x="1570174" y="3194984"/>
            <a:ext cx="2587538" cy="0"/>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58" name="Line 166"/>
          <p:cNvSpPr>
            <a:spLocks noChangeShapeType="1"/>
          </p:cNvSpPr>
          <p:nvPr/>
        </p:nvSpPr>
        <p:spPr bwMode="auto">
          <a:xfrm>
            <a:off x="1570174" y="3839800"/>
            <a:ext cx="2587538" cy="0"/>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59" name="Line 170"/>
          <p:cNvSpPr>
            <a:spLocks noChangeShapeType="1"/>
          </p:cNvSpPr>
          <p:nvPr/>
        </p:nvSpPr>
        <p:spPr bwMode="auto">
          <a:xfrm>
            <a:off x="5624890" y="2304704"/>
            <a:ext cx="0" cy="864843"/>
          </a:xfrm>
          <a:prstGeom prst="line">
            <a:avLst/>
          </a:prstGeom>
          <a:noFill/>
          <a:ln w="28575">
            <a:solidFill>
              <a:srgbClr val="0099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60" name="Line 171"/>
          <p:cNvSpPr>
            <a:spLocks noChangeShapeType="1"/>
          </p:cNvSpPr>
          <p:nvPr/>
        </p:nvSpPr>
        <p:spPr bwMode="auto">
          <a:xfrm>
            <a:off x="6253174" y="2304704"/>
            <a:ext cx="0" cy="864843"/>
          </a:xfrm>
          <a:prstGeom prst="line">
            <a:avLst/>
          </a:prstGeom>
          <a:noFill/>
          <a:ln w="28575">
            <a:solidFill>
              <a:srgbClr val="0099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61" name="Line 172"/>
          <p:cNvSpPr>
            <a:spLocks noChangeShapeType="1"/>
          </p:cNvSpPr>
          <p:nvPr/>
        </p:nvSpPr>
        <p:spPr bwMode="auto">
          <a:xfrm>
            <a:off x="6881458" y="2304704"/>
            <a:ext cx="0" cy="864843"/>
          </a:xfrm>
          <a:prstGeom prst="line">
            <a:avLst/>
          </a:prstGeom>
          <a:noFill/>
          <a:ln w="28575">
            <a:solidFill>
              <a:srgbClr val="0099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62" name="Line 173"/>
          <p:cNvSpPr>
            <a:spLocks noChangeShapeType="1"/>
          </p:cNvSpPr>
          <p:nvPr/>
        </p:nvSpPr>
        <p:spPr bwMode="auto">
          <a:xfrm>
            <a:off x="7508364" y="2304704"/>
            <a:ext cx="0" cy="864843"/>
          </a:xfrm>
          <a:prstGeom prst="line">
            <a:avLst/>
          </a:prstGeom>
          <a:noFill/>
          <a:ln w="28575">
            <a:solidFill>
              <a:srgbClr val="0099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64" name="矩形 163"/>
          <p:cNvSpPr/>
          <p:nvPr/>
        </p:nvSpPr>
        <p:spPr>
          <a:xfrm>
            <a:off x="3285858" y="3986200"/>
            <a:ext cx="2723823" cy="369332"/>
          </a:xfrm>
          <a:prstGeom prst="rect">
            <a:avLst/>
          </a:prstGeom>
        </p:spPr>
        <p:txBody>
          <a:bodyPr wrap="none">
            <a:spAutoFit/>
          </a:bodyPr>
          <a:lstStyle/>
          <a:p>
            <a:pPr algn="ctr"/>
            <a:r>
              <a:rPr lang="zh-CN" altLang="en-US" b="1" dirty="0">
                <a:latin typeface="微软雅黑" panose="020B0503020204020204" pitchFamily="34" charset="-122"/>
                <a:ea typeface="微软雅黑" panose="020B0503020204020204" pitchFamily="34" charset="-122"/>
              </a:rPr>
              <a:t>统计时分复用的工作原理</a:t>
            </a:r>
          </a:p>
        </p:txBody>
      </p:sp>
      <p:sp>
        <p:nvSpPr>
          <p:cNvPr id="165" name="矩形 164"/>
          <p:cNvSpPr/>
          <p:nvPr/>
        </p:nvSpPr>
        <p:spPr>
          <a:xfrm>
            <a:off x="5521250" y="1480314"/>
            <a:ext cx="2879799" cy="738664"/>
          </a:xfrm>
          <a:prstGeom prst="rect">
            <a:avLst/>
          </a:prstGeom>
          <a:solidFill>
            <a:schemeClr val="bg1"/>
          </a:solidFill>
          <a:ln>
            <a:noFill/>
          </a:ln>
        </p:spPr>
        <p:txBody>
          <a:bodyPr wrap="square">
            <a:spAutoFit/>
          </a:bodyPr>
          <a:lstStyle/>
          <a:p>
            <a:r>
              <a:rPr lang="en-US" altLang="zh-CN" sz="1400" b="1" dirty="0">
                <a:latin typeface="微软雅黑" panose="020B0503020204020204" pitchFamily="34" charset="-122"/>
                <a:ea typeface="微软雅黑" panose="020B0503020204020204" pitchFamily="34" charset="-122"/>
              </a:rPr>
              <a:t>STDM </a:t>
            </a:r>
            <a:r>
              <a:rPr lang="zh-CN" altLang="en-US" sz="1400" b="1" dirty="0">
                <a:latin typeface="微软雅黑" panose="020B0503020204020204" pitchFamily="34" charset="-122"/>
                <a:ea typeface="微软雅黑" panose="020B0503020204020204" pitchFamily="34" charset="-122"/>
              </a:rPr>
              <a:t>帧</a:t>
            </a:r>
            <a:r>
              <a:rPr lang="zh-CN" altLang="en-US" sz="1400" b="1" dirty="0">
                <a:solidFill>
                  <a:srgbClr val="0000FF"/>
                </a:solidFill>
                <a:latin typeface="微软雅黑" panose="020B0503020204020204" pitchFamily="34" charset="-122"/>
                <a:ea typeface="微软雅黑" panose="020B0503020204020204" pitchFamily="34" charset="-122"/>
              </a:rPr>
              <a:t>不是固定分配</a:t>
            </a:r>
            <a:r>
              <a:rPr lang="zh-CN" altLang="en-US" sz="1400" b="1" dirty="0">
                <a:latin typeface="微软雅黑" panose="020B0503020204020204" pitchFamily="34" charset="-122"/>
                <a:ea typeface="微软雅黑" panose="020B0503020204020204" pitchFamily="34" charset="-122"/>
              </a:rPr>
              <a:t>时隙，而是</a:t>
            </a:r>
            <a:r>
              <a:rPr lang="zh-CN" altLang="en-US" sz="1400" b="1" dirty="0">
                <a:solidFill>
                  <a:srgbClr val="0000FF"/>
                </a:solidFill>
                <a:latin typeface="微软雅黑" panose="020B0503020204020204" pitchFamily="34" charset="-122"/>
                <a:ea typeface="微软雅黑" panose="020B0503020204020204" pitchFamily="34" charset="-122"/>
              </a:rPr>
              <a:t>按需动态地</a:t>
            </a:r>
            <a:r>
              <a:rPr lang="zh-CN" altLang="en-US" sz="1400" b="1" dirty="0">
                <a:latin typeface="微软雅黑" panose="020B0503020204020204" pitchFamily="34" charset="-122"/>
                <a:ea typeface="微软雅黑" panose="020B0503020204020204" pitchFamily="34" charset="-122"/>
              </a:rPr>
              <a:t>分配时隙。因此统计时分复用可以提高线路的利用率。</a:t>
            </a:r>
          </a:p>
        </p:txBody>
      </p:sp>
      <p:sp>
        <p:nvSpPr>
          <p:cNvPr id="166" name="Text Box 103"/>
          <p:cNvSpPr txBox="1">
            <a:spLocks noChangeArrowheads="1"/>
          </p:cNvSpPr>
          <p:nvPr/>
        </p:nvSpPr>
        <p:spPr bwMode="auto">
          <a:xfrm>
            <a:off x="7570366" y="2545702"/>
            <a:ext cx="28886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anose="020B0503020204020204" pitchFamily="34" charset="-122"/>
                <a:ea typeface="微软雅黑" panose="020B0503020204020204" pitchFamily="34" charset="-122"/>
              </a:rPr>
              <a:t>a</a:t>
            </a:r>
          </a:p>
        </p:txBody>
      </p:sp>
      <p:sp>
        <p:nvSpPr>
          <p:cNvPr id="167" name="Text Box 104"/>
          <p:cNvSpPr txBox="1">
            <a:spLocks noChangeArrowheads="1"/>
          </p:cNvSpPr>
          <p:nvPr/>
        </p:nvSpPr>
        <p:spPr bwMode="auto">
          <a:xfrm>
            <a:off x="6002413" y="2545702"/>
            <a:ext cx="30489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anose="020B0503020204020204" pitchFamily="34" charset="-122"/>
                <a:ea typeface="微软雅黑" panose="020B0503020204020204" pitchFamily="34" charset="-122"/>
              </a:rPr>
              <a:t>b</a:t>
            </a:r>
          </a:p>
        </p:txBody>
      </p:sp>
      <p:sp>
        <p:nvSpPr>
          <p:cNvPr id="168" name="Text Box 108"/>
          <p:cNvSpPr txBox="1">
            <a:spLocks noChangeArrowheads="1"/>
          </p:cNvSpPr>
          <p:nvPr/>
        </p:nvSpPr>
        <p:spPr bwMode="auto">
          <a:xfrm>
            <a:off x="6297265" y="2545702"/>
            <a:ext cx="30489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anose="020B0503020204020204" pitchFamily="34" charset="-122"/>
                <a:ea typeface="微软雅黑" panose="020B0503020204020204" pitchFamily="34" charset="-122"/>
              </a:rPr>
              <a:t>b</a:t>
            </a:r>
          </a:p>
        </p:txBody>
      </p:sp>
      <p:sp>
        <p:nvSpPr>
          <p:cNvPr id="169" name="Text Box 109"/>
          <p:cNvSpPr txBox="1">
            <a:spLocks noChangeArrowheads="1"/>
          </p:cNvSpPr>
          <p:nvPr/>
        </p:nvSpPr>
        <p:spPr bwMode="auto">
          <a:xfrm>
            <a:off x="6610029" y="2545702"/>
            <a:ext cx="2776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anose="020B0503020204020204" pitchFamily="34" charset="-122"/>
                <a:ea typeface="微软雅黑" panose="020B0503020204020204" pitchFamily="34" charset="-122"/>
              </a:rPr>
              <a:t>c</a:t>
            </a:r>
          </a:p>
        </p:txBody>
      </p:sp>
      <p:sp>
        <p:nvSpPr>
          <p:cNvPr id="170" name="Text Box 110"/>
          <p:cNvSpPr txBox="1">
            <a:spLocks noChangeArrowheads="1"/>
          </p:cNvSpPr>
          <p:nvPr/>
        </p:nvSpPr>
        <p:spPr bwMode="auto">
          <a:xfrm>
            <a:off x="5682758" y="2545702"/>
            <a:ext cx="28886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latin typeface="微软雅黑" panose="020B0503020204020204" pitchFamily="34" charset="-122"/>
                <a:ea typeface="微软雅黑" panose="020B0503020204020204" pitchFamily="34" charset="-122"/>
              </a:rPr>
              <a:t>a</a:t>
            </a:r>
          </a:p>
        </p:txBody>
      </p:sp>
      <p:sp>
        <p:nvSpPr>
          <p:cNvPr id="171" name="Text Box 148"/>
          <p:cNvSpPr txBox="1">
            <a:spLocks noChangeArrowheads="1"/>
          </p:cNvSpPr>
          <p:nvPr/>
        </p:nvSpPr>
        <p:spPr bwMode="auto">
          <a:xfrm>
            <a:off x="6933814" y="2545702"/>
            <a:ext cx="2776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anose="020B0503020204020204" pitchFamily="34" charset="-122"/>
                <a:ea typeface="微软雅黑" panose="020B0503020204020204" pitchFamily="34" charset="-122"/>
              </a:rPr>
              <a:t>c</a:t>
            </a:r>
          </a:p>
        </p:txBody>
      </p:sp>
      <p:sp>
        <p:nvSpPr>
          <p:cNvPr id="172" name="Text Box 149"/>
          <p:cNvSpPr txBox="1">
            <a:spLocks noChangeArrowheads="1"/>
          </p:cNvSpPr>
          <p:nvPr/>
        </p:nvSpPr>
        <p:spPr bwMode="auto">
          <a:xfrm>
            <a:off x="7238312" y="2545702"/>
            <a:ext cx="30328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anose="020B0503020204020204" pitchFamily="34" charset="-122"/>
                <a:ea typeface="微软雅黑" panose="020B0503020204020204" pitchFamily="34" charset="-122"/>
              </a:rPr>
              <a:t>d</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圆角矩形 62"/>
          <p:cNvSpPr/>
          <p:nvPr/>
        </p:nvSpPr>
        <p:spPr>
          <a:xfrm>
            <a:off x="843927" y="1183119"/>
            <a:ext cx="7753905" cy="307349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AutoShape 5"/>
          <p:cNvSpPr>
            <a:spLocks noChangeArrowheads="1"/>
          </p:cNvSpPr>
          <p:nvPr/>
        </p:nvSpPr>
        <p:spPr bwMode="auto">
          <a:xfrm>
            <a:off x="545145" y="555313"/>
            <a:ext cx="8053712"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65" name="Rectangle 6"/>
          <p:cNvSpPr>
            <a:spLocks noChangeArrowheads="1"/>
          </p:cNvSpPr>
          <p:nvPr/>
        </p:nvSpPr>
        <p:spPr bwMode="auto">
          <a:xfrm>
            <a:off x="546643" y="522186"/>
            <a:ext cx="806900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2.4.2   </a:t>
            </a:r>
            <a:r>
              <a:rPr lang="zh-CN" altLang="en-US" sz="2400" b="1" dirty="0">
                <a:solidFill>
                  <a:schemeClr val="bg1"/>
                </a:solidFill>
                <a:latin typeface="微软雅黑" panose="020B0503020204020204" pitchFamily="34" charset="-122"/>
                <a:ea typeface="微软雅黑" panose="020B0503020204020204" pitchFamily="34" charset="-122"/>
              </a:rPr>
              <a:t>波分复用 </a:t>
            </a:r>
            <a:r>
              <a:rPr lang="en-US" altLang="zh-CN" sz="2400" b="1" dirty="0">
                <a:solidFill>
                  <a:schemeClr val="bg1"/>
                </a:solidFill>
                <a:latin typeface="微软雅黑" panose="020B0503020204020204" pitchFamily="34" charset="-122"/>
                <a:ea typeface="微软雅黑" panose="020B0503020204020204" pitchFamily="34" charset="-122"/>
              </a:rPr>
              <a:t>WDM</a:t>
            </a:r>
            <a:r>
              <a:rPr lang="en-US" altLang="zh-CN" sz="2000" b="1" dirty="0">
                <a:solidFill>
                  <a:schemeClr val="bg1"/>
                </a:solidFill>
                <a:latin typeface="微软雅黑" panose="020B0503020204020204" pitchFamily="34" charset="-122"/>
                <a:ea typeface="微软雅黑" panose="020B0503020204020204" pitchFamily="34" charset="-122"/>
              </a:rPr>
              <a:t>(Wavelength Division Multiplexing) </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28" name="Text Box 2"/>
          <p:cNvSpPr txBox="1">
            <a:spLocks noChangeArrowheads="1"/>
          </p:cNvSpPr>
          <p:nvPr/>
        </p:nvSpPr>
        <p:spPr bwMode="auto">
          <a:xfrm flipH="1">
            <a:off x="6045028" y="1764226"/>
            <a:ext cx="1558440" cy="183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ts val="1700"/>
              </a:lnSpc>
            </a:pPr>
            <a:r>
              <a:rPr kumimoji="1" lang="en-US" altLang="zh-CN" sz="1200" b="1" dirty="0">
                <a:latin typeface="微软雅黑" panose="020B0503020204020204" pitchFamily="34" charset="-122"/>
                <a:ea typeface="微软雅黑" panose="020B0503020204020204" pitchFamily="34" charset="-122"/>
              </a:rPr>
              <a:t> 1550 nm           0 </a:t>
            </a:r>
          </a:p>
          <a:p>
            <a:pPr algn="l">
              <a:lnSpc>
                <a:spcPts val="1700"/>
              </a:lnSpc>
            </a:pPr>
            <a:r>
              <a:rPr kumimoji="1" lang="en-US" altLang="zh-CN" sz="1200" b="1" dirty="0">
                <a:latin typeface="微软雅黑" panose="020B0503020204020204" pitchFamily="34" charset="-122"/>
                <a:ea typeface="微软雅黑" panose="020B0503020204020204" pitchFamily="34" charset="-122"/>
              </a:rPr>
              <a:t> 1551 nm           1</a:t>
            </a:r>
          </a:p>
          <a:p>
            <a:pPr algn="l">
              <a:lnSpc>
                <a:spcPts val="1700"/>
              </a:lnSpc>
            </a:pPr>
            <a:r>
              <a:rPr kumimoji="1" lang="en-US" altLang="zh-CN" sz="1200" b="1" dirty="0">
                <a:latin typeface="微软雅黑" panose="020B0503020204020204" pitchFamily="34" charset="-122"/>
                <a:ea typeface="微软雅黑" panose="020B0503020204020204" pitchFamily="34" charset="-122"/>
              </a:rPr>
              <a:t> 1552 nm           2</a:t>
            </a:r>
          </a:p>
          <a:p>
            <a:pPr algn="l">
              <a:lnSpc>
                <a:spcPts val="1700"/>
              </a:lnSpc>
            </a:pPr>
            <a:r>
              <a:rPr kumimoji="1" lang="en-US" altLang="zh-CN" sz="1200" b="1" dirty="0">
                <a:latin typeface="微软雅黑" panose="020B0503020204020204" pitchFamily="34" charset="-122"/>
                <a:ea typeface="微软雅黑" panose="020B0503020204020204" pitchFamily="34" charset="-122"/>
              </a:rPr>
              <a:t> 1553 nm           3</a:t>
            </a:r>
          </a:p>
          <a:p>
            <a:pPr algn="l">
              <a:lnSpc>
                <a:spcPts val="1700"/>
              </a:lnSpc>
            </a:pPr>
            <a:r>
              <a:rPr kumimoji="1" lang="en-US" altLang="zh-CN" sz="1200" b="1" dirty="0">
                <a:latin typeface="微软雅黑" panose="020B0503020204020204" pitchFamily="34" charset="-122"/>
                <a:ea typeface="微软雅黑" panose="020B0503020204020204" pitchFamily="34" charset="-122"/>
              </a:rPr>
              <a:t> 1554 nm           4</a:t>
            </a:r>
          </a:p>
          <a:p>
            <a:pPr algn="l">
              <a:lnSpc>
                <a:spcPts val="1700"/>
              </a:lnSpc>
            </a:pPr>
            <a:r>
              <a:rPr kumimoji="1" lang="en-US" altLang="zh-CN" sz="1200" b="1" dirty="0">
                <a:latin typeface="微软雅黑" panose="020B0503020204020204" pitchFamily="34" charset="-122"/>
                <a:ea typeface="微软雅黑" panose="020B0503020204020204" pitchFamily="34" charset="-122"/>
              </a:rPr>
              <a:t> 1555 nm           5</a:t>
            </a:r>
          </a:p>
          <a:p>
            <a:pPr algn="l">
              <a:lnSpc>
                <a:spcPts val="1700"/>
              </a:lnSpc>
            </a:pPr>
            <a:r>
              <a:rPr kumimoji="1" lang="en-US" altLang="zh-CN" sz="1200" b="1" dirty="0">
                <a:latin typeface="微软雅黑" panose="020B0503020204020204" pitchFamily="34" charset="-122"/>
                <a:ea typeface="微软雅黑" panose="020B0503020204020204" pitchFamily="34" charset="-122"/>
              </a:rPr>
              <a:t> 1556 nm           6</a:t>
            </a:r>
          </a:p>
          <a:p>
            <a:pPr algn="l">
              <a:lnSpc>
                <a:spcPts val="1700"/>
              </a:lnSpc>
            </a:pPr>
            <a:r>
              <a:rPr kumimoji="1" lang="en-US" altLang="zh-CN" sz="1200" b="1" dirty="0">
                <a:latin typeface="微软雅黑" panose="020B0503020204020204" pitchFamily="34" charset="-122"/>
                <a:ea typeface="微软雅黑" panose="020B0503020204020204" pitchFamily="34" charset="-122"/>
              </a:rPr>
              <a:t> 1557 nm           7</a:t>
            </a:r>
          </a:p>
        </p:txBody>
      </p:sp>
      <p:sp>
        <p:nvSpPr>
          <p:cNvPr id="129" name="Text Box 3"/>
          <p:cNvSpPr txBox="1">
            <a:spLocks noChangeArrowheads="1"/>
          </p:cNvSpPr>
          <p:nvPr/>
        </p:nvSpPr>
        <p:spPr bwMode="auto">
          <a:xfrm>
            <a:off x="1538872" y="1768007"/>
            <a:ext cx="1697901" cy="183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ts val="1700"/>
              </a:lnSpc>
            </a:pPr>
            <a:r>
              <a:rPr kumimoji="1" lang="en-US" altLang="zh-CN" sz="1200" b="1" dirty="0">
                <a:latin typeface="微软雅黑" panose="020B0503020204020204" pitchFamily="34" charset="-122"/>
                <a:ea typeface="微软雅黑" panose="020B0503020204020204" pitchFamily="34" charset="-122"/>
              </a:rPr>
              <a:t>0            1550 nm    </a:t>
            </a:r>
          </a:p>
          <a:p>
            <a:pPr algn="l">
              <a:lnSpc>
                <a:spcPts val="1700"/>
              </a:lnSpc>
            </a:pPr>
            <a:r>
              <a:rPr kumimoji="1" lang="en-US" altLang="zh-CN" sz="1200" b="1" dirty="0">
                <a:latin typeface="微软雅黑" panose="020B0503020204020204" pitchFamily="34" charset="-122"/>
                <a:ea typeface="微软雅黑" panose="020B0503020204020204" pitchFamily="34" charset="-122"/>
              </a:rPr>
              <a:t>1            1551 nm  </a:t>
            </a:r>
          </a:p>
          <a:p>
            <a:pPr algn="l">
              <a:lnSpc>
                <a:spcPts val="1700"/>
              </a:lnSpc>
            </a:pPr>
            <a:r>
              <a:rPr kumimoji="1" lang="en-US" altLang="zh-CN" sz="1200" b="1" dirty="0">
                <a:latin typeface="微软雅黑" panose="020B0503020204020204" pitchFamily="34" charset="-122"/>
                <a:ea typeface="微软雅黑" panose="020B0503020204020204" pitchFamily="34" charset="-122"/>
              </a:rPr>
              <a:t>2            1552 nm  </a:t>
            </a:r>
          </a:p>
          <a:p>
            <a:pPr algn="l">
              <a:lnSpc>
                <a:spcPts val="1700"/>
              </a:lnSpc>
            </a:pPr>
            <a:r>
              <a:rPr kumimoji="1" lang="en-US" altLang="zh-CN" sz="1200" b="1" dirty="0">
                <a:latin typeface="微软雅黑" panose="020B0503020204020204" pitchFamily="34" charset="-122"/>
                <a:ea typeface="微软雅黑" panose="020B0503020204020204" pitchFamily="34" charset="-122"/>
              </a:rPr>
              <a:t>3            1553 nm  </a:t>
            </a:r>
          </a:p>
          <a:p>
            <a:pPr algn="l">
              <a:lnSpc>
                <a:spcPts val="1700"/>
              </a:lnSpc>
            </a:pPr>
            <a:r>
              <a:rPr kumimoji="1" lang="en-US" altLang="zh-CN" sz="1200" b="1" dirty="0">
                <a:latin typeface="微软雅黑" panose="020B0503020204020204" pitchFamily="34" charset="-122"/>
                <a:ea typeface="微软雅黑" panose="020B0503020204020204" pitchFamily="34" charset="-122"/>
              </a:rPr>
              <a:t>4            1554 nm  </a:t>
            </a:r>
          </a:p>
          <a:p>
            <a:pPr algn="l">
              <a:lnSpc>
                <a:spcPts val="1700"/>
              </a:lnSpc>
            </a:pPr>
            <a:r>
              <a:rPr kumimoji="1" lang="en-US" altLang="zh-CN" sz="1200" b="1" dirty="0">
                <a:latin typeface="微软雅黑" panose="020B0503020204020204" pitchFamily="34" charset="-122"/>
                <a:ea typeface="微软雅黑" panose="020B0503020204020204" pitchFamily="34" charset="-122"/>
              </a:rPr>
              <a:t>5            1555 nm  </a:t>
            </a:r>
          </a:p>
          <a:p>
            <a:pPr algn="l">
              <a:lnSpc>
                <a:spcPts val="1700"/>
              </a:lnSpc>
            </a:pPr>
            <a:r>
              <a:rPr kumimoji="1" lang="en-US" altLang="zh-CN" sz="1200" b="1" dirty="0">
                <a:latin typeface="微软雅黑" panose="020B0503020204020204" pitchFamily="34" charset="-122"/>
                <a:ea typeface="微软雅黑" panose="020B0503020204020204" pitchFamily="34" charset="-122"/>
              </a:rPr>
              <a:t>6            1556 nm  </a:t>
            </a:r>
          </a:p>
          <a:p>
            <a:pPr algn="l">
              <a:lnSpc>
                <a:spcPts val="1700"/>
              </a:lnSpc>
            </a:pPr>
            <a:r>
              <a:rPr kumimoji="1" lang="en-US" altLang="zh-CN" sz="1200" b="1" dirty="0">
                <a:latin typeface="微软雅黑" panose="020B0503020204020204" pitchFamily="34" charset="-122"/>
                <a:ea typeface="微软雅黑" panose="020B0503020204020204" pitchFamily="34" charset="-122"/>
              </a:rPr>
              <a:t>7            1557 nm  </a:t>
            </a:r>
          </a:p>
        </p:txBody>
      </p:sp>
      <p:sp>
        <p:nvSpPr>
          <p:cNvPr id="130" name="Text Box 6"/>
          <p:cNvSpPr txBox="1">
            <a:spLocks noChangeArrowheads="1"/>
          </p:cNvSpPr>
          <p:nvPr/>
        </p:nvSpPr>
        <p:spPr bwMode="auto">
          <a:xfrm>
            <a:off x="1590740" y="3709602"/>
            <a:ext cx="1190559" cy="523220"/>
          </a:xfrm>
          <a:prstGeom prst="rect">
            <a:avLst/>
          </a:prstGeom>
          <a:solidFill>
            <a:srgbClr val="00FFCC"/>
          </a:solidFill>
          <a:ln w="19050">
            <a:solidFill>
              <a:srgbClr val="333399"/>
            </a:solidFill>
            <a:miter lim="800000"/>
          </a:ln>
          <a:effectLst/>
        </p:spPr>
        <p:txBody>
          <a:bodyPr wrap="square">
            <a:spAutoFit/>
          </a:bodyPr>
          <a:lstStyle/>
          <a:p>
            <a:r>
              <a:rPr kumimoji="1" lang="en-US" altLang="zh-CN" sz="1400" b="1" dirty="0">
                <a:solidFill>
                  <a:srgbClr val="000099"/>
                </a:solidFill>
                <a:latin typeface="+mn-lt"/>
                <a:ea typeface="黑体" panose="02010609060101010101" pitchFamily="2" charset="-122"/>
              </a:rPr>
              <a:t>8 </a:t>
            </a:r>
            <a:r>
              <a:rPr kumimoji="1" lang="en-US" altLang="zh-CN" sz="1400" b="1" dirty="0">
                <a:solidFill>
                  <a:srgbClr val="000099"/>
                </a:solidFill>
                <a:latin typeface="+mn-lt"/>
                <a:ea typeface="黑体" panose="02010609060101010101" pitchFamily="2" charset="-122"/>
                <a:sym typeface="Symbol" panose="05050102010706020507" pitchFamily="18" charset="2"/>
              </a:rPr>
              <a:t> </a:t>
            </a:r>
            <a:r>
              <a:rPr kumimoji="1" lang="en-US" altLang="zh-CN" sz="1400" b="1" dirty="0">
                <a:solidFill>
                  <a:srgbClr val="000099"/>
                </a:solidFill>
                <a:latin typeface="+mn-lt"/>
                <a:ea typeface="黑体" panose="02010609060101010101" pitchFamily="2" charset="-122"/>
              </a:rPr>
              <a:t>2.5 </a:t>
            </a:r>
            <a:r>
              <a:rPr kumimoji="1" lang="en-US" altLang="zh-CN" sz="1400" b="1" dirty="0" err="1">
                <a:solidFill>
                  <a:srgbClr val="000099"/>
                </a:solidFill>
                <a:latin typeface="+mn-lt"/>
                <a:ea typeface="黑体" panose="02010609060101010101" pitchFamily="2" charset="-122"/>
              </a:rPr>
              <a:t>Gbit</a:t>
            </a:r>
            <a:r>
              <a:rPr kumimoji="1" lang="en-US" altLang="zh-CN" sz="1400" b="1" dirty="0">
                <a:solidFill>
                  <a:srgbClr val="000099"/>
                </a:solidFill>
                <a:latin typeface="+mn-lt"/>
                <a:ea typeface="黑体" panose="02010609060101010101" pitchFamily="2" charset="-122"/>
              </a:rPr>
              <a:t>/s</a:t>
            </a:r>
          </a:p>
          <a:p>
            <a:r>
              <a:rPr kumimoji="1" lang="en-US" altLang="zh-CN" sz="1400" b="1" dirty="0">
                <a:solidFill>
                  <a:srgbClr val="000099"/>
                </a:solidFill>
                <a:latin typeface="+mn-lt"/>
                <a:ea typeface="黑体" panose="02010609060101010101" pitchFamily="2" charset="-122"/>
              </a:rPr>
              <a:t>1310 nm</a:t>
            </a:r>
          </a:p>
        </p:txBody>
      </p:sp>
      <p:sp>
        <p:nvSpPr>
          <p:cNvPr id="131" name="Line 7"/>
          <p:cNvSpPr>
            <a:spLocks noChangeShapeType="1"/>
          </p:cNvSpPr>
          <p:nvPr/>
        </p:nvSpPr>
        <p:spPr bwMode="auto">
          <a:xfrm>
            <a:off x="6150111" y="1992757"/>
            <a:ext cx="1416326"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anose="02010609060101010101" pitchFamily="2" charset="-122"/>
            </a:endParaRPr>
          </a:p>
        </p:txBody>
      </p:sp>
      <p:sp>
        <p:nvSpPr>
          <p:cNvPr id="132" name="Line 8"/>
          <p:cNvSpPr>
            <a:spLocks noChangeShapeType="1"/>
          </p:cNvSpPr>
          <p:nvPr/>
        </p:nvSpPr>
        <p:spPr bwMode="auto">
          <a:xfrm>
            <a:off x="6150111" y="2212143"/>
            <a:ext cx="1416326"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anose="02010609060101010101" pitchFamily="2" charset="-122"/>
            </a:endParaRPr>
          </a:p>
        </p:txBody>
      </p:sp>
      <p:sp>
        <p:nvSpPr>
          <p:cNvPr id="133" name="Line 9"/>
          <p:cNvSpPr>
            <a:spLocks noChangeShapeType="1"/>
          </p:cNvSpPr>
          <p:nvPr/>
        </p:nvSpPr>
        <p:spPr bwMode="auto">
          <a:xfrm>
            <a:off x="6150111" y="2430536"/>
            <a:ext cx="1416326"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anose="02010609060101010101" pitchFamily="2" charset="-122"/>
            </a:endParaRPr>
          </a:p>
        </p:txBody>
      </p:sp>
      <p:sp>
        <p:nvSpPr>
          <p:cNvPr id="134" name="Line 10"/>
          <p:cNvSpPr>
            <a:spLocks noChangeShapeType="1"/>
          </p:cNvSpPr>
          <p:nvPr/>
        </p:nvSpPr>
        <p:spPr bwMode="auto">
          <a:xfrm>
            <a:off x="6150111" y="2650914"/>
            <a:ext cx="1416326"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anose="02010609060101010101" pitchFamily="2" charset="-122"/>
            </a:endParaRPr>
          </a:p>
        </p:txBody>
      </p:sp>
      <p:sp>
        <p:nvSpPr>
          <p:cNvPr id="135" name="Line 11"/>
          <p:cNvSpPr>
            <a:spLocks noChangeShapeType="1"/>
          </p:cNvSpPr>
          <p:nvPr/>
        </p:nvSpPr>
        <p:spPr bwMode="auto">
          <a:xfrm>
            <a:off x="6150111" y="2869306"/>
            <a:ext cx="1416326"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anose="02010609060101010101" pitchFamily="2" charset="-122"/>
            </a:endParaRPr>
          </a:p>
        </p:txBody>
      </p:sp>
      <p:sp>
        <p:nvSpPr>
          <p:cNvPr id="136" name="Line 12"/>
          <p:cNvSpPr>
            <a:spLocks noChangeShapeType="1"/>
          </p:cNvSpPr>
          <p:nvPr/>
        </p:nvSpPr>
        <p:spPr bwMode="auto">
          <a:xfrm>
            <a:off x="6150111" y="3089684"/>
            <a:ext cx="1416326"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anose="02010609060101010101" pitchFamily="2" charset="-122"/>
            </a:endParaRPr>
          </a:p>
        </p:txBody>
      </p:sp>
      <p:sp>
        <p:nvSpPr>
          <p:cNvPr id="137" name="Line 13"/>
          <p:cNvSpPr>
            <a:spLocks noChangeShapeType="1"/>
          </p:cNvSpPr>
          <p:nvPr/>
        </p:nvSpPr>
        <p:spPr bwMode="auto">
          <a:xfrm>
            <a:off x="6150111" y="3308077"/>
            <a:ext cx="1416326"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anose="02010609060101010101" pitchFamily="2" charset="-122"/>
            </a:endParaRPr>
          </a:p>
        </p:txBody>
      </p:sp>
      <p:sp>
        <p:nvSpPr>
          <p:cNvPr id="138" name="Line 14"/>
          <p:cNvSpPr>
            <a:spLocks noChangeShapeType="1"/>
          </p:cNvSpPr>
          <p:nvPr/>
        </p:nvSpPr>
        <p:spPr bwMode="auto">
          <a:xfrm>
            <a:off x="6150111" y="3528455"/>
            <a:ext cx="1416326"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anose="02010609060101010101" pitchFamily="2" charset="-122"/>
            </a:endParaRPr>
          </a:p>
        </p:txBody>
      </p:sp>
      <p:sp>
        <p:nvSpPr>
          <p:cNvPr id="139" name="Line 15"/>
          <p:cNvSpPr>
            <a:spLocks noChangeShapeType="1"/>
          </p:cNvSpPr>
          <p:nvPr/>
        </p:nvSpPr>
        <p:spPr bwMode="auto">
          <a:xfrm>
            <a:off x="1615073" y="1992757"/>
            <a:ext cx="1416325"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anose="02010609060101010101" pitchFamily="2" charset="-122"/>
            </a:endParaRPr>
          </a:p>
        </p:txBody>
      </p:sp>
      <p:sp>
        <p:nvSpPr>
          <p:cNvPr id="140" name="Line 16"/>
          <p:cNvSpPr>
            <a:spLocks noChangeShapeType="1"/>
          </p:cNvSpPr>
          <p:nvPr/>
        </p:nvSpPr>
        <p:spPr bwMode="auto">
          <a:xfrm>
            <a:off x="1615073" y="2212143"/>
            <a:ext cx="1416325"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anose="02010609060101010101" pitchFamily="2" charset="-122"/>
            </a:endParaRPr>
          </a:p>
        </p:txBody>
      </p:sp>
      <p:sp>
        <p:nvSpPr>
          <p:cNvPr id="141" name="Line 17"/>
          <p:cNvSpPr>
            <a:spLocks noChangeShapeType="1"/>
          </p:cNvSpPr>
          <p:nvPr/>
        </p:nvSpPr>
        <p:spPr bwMode="auto">
          <a:xfrm>
            <a:off x="1615073" y="2430536"/>
            <a:ext cx="1416325"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anose="02010609060101010101" pitchFamily="2" charset="-122"/>
            </a:endParaRPr>
          </a:p>
        </p:txBody>
      </p:sp>
      <p:sp>
        <p:nvSpPr>
          <p:cNvPr id="142" name="Line 18"/>
          <p:cNvSpPr>
            <a:spLocks noChangeShapeType="1"/>
          </p:cNvSpPr>
          <p:nvPr/>
        </p:nvSpPr>
        <p:spPr bwMode="auto">
          <a:xfrm>
            <a:off x="1615073" y="2650914"/>
            <a:ext cx="1416325"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anose="02010609060101010101" pitchFamily="2" charset="-122"/>
            </a:endParaRPr>
          </a:p>
        </p:txBody>
      </p:sp>
      <p:sp>
        <p:nvSpPr>
          <p:cNvPr id="143" name="Line 19"/>
          <p:cNvSpPr>
            <a:spLocks noChangeShapeType="1"/>
          </p:cNvSpPr>
          <p:nvPr/>
        </p:nvSpPr>
        <p:spPr bwMode="auto">
          <a:xfrm>
            <a:off x="1615073" y="2869306"/>
            <a:ext cx="1416325"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anose="02010609060101010101" pitchFamily="2" charset="-122"/>
            </a:endParaRPr>
          </a:p>
        </p:txBody>
      </p:sp>
      <p:sp>
        <p:nvSpPr>
          <p:cNvPr id="144" name="Line 20"/>
          <p:cNvSpPr>
            <a:spLocks noChangeShapeType="1"/>
          </p:cNvSpPr>
          <p:nvPr/>
        </p:nvSpPr>
        <p:spPr bwMode="auto">
          <a:xfrm>
            <a:off x="1615073" y="3089684"/>
            <a:ext cx="1416325"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anose="02010609060101010101" pitchFamily="2" charset="-122"/>
            </a:endParaRPr>
          </a:p>
        </p:txBody>
      </p:sp>
      <p:sp>
        <p:nvSpPr>
          <p:cNvPr id="145" name="Line 21"/>
          <p:cNvSpPr>
            <a:spLocks noChangeShapeType="1"/>
          </p:cNvSpPr>
          <p:nvPr/>
        </p:nvSpPr>
        <p:spPr bwMode="auto">
          <a:xfrm>
            <a:off x="1615073" y="3308077"/>
            <a:ext cx="1416325"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anose="02010609060101010101" pitchFamily="2" charset="-122"/>
            </a:endParaRPr>
          </a:p>
        </p:txBody>
      </p:sp>
      <p:sp>
        <p:nvSpPr>
          <p:cNvPr id="146" name="Line 22"/>
          <p:cNvSpPr>
            <a:spLocks noChangeShapeType="1"/>
          </p:cNvSpPr>
          <p:nvPr/>
        </p:nvSpPr>
        <p:spPr bwMode="auto">
          <a:xfrm>
            <a:off x="1615073" y="3528455"/>
            <a:ext cx="1416325"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anose="02010609060101010101" pitchFamily="2" charset="-122"/>
            </a:endParaRPr>
          </a:p>
        </p:txBody>
      </p:sp>
      <p:sp>
        <p:nvSpPr>
          <p:cNvPr id="147" name="Line 23"/>
          <p:cNvSpPr>
            <a:spLocks noChangeShapeType="1"/>
          </p:cNvSpPr>
          <p:nvPr/>
        </p:nvSpPr>
        <p:spPr bwMode="auto">
          <a:xfrm>
            <a:off x="3064737" y="2757132"/>
            <a:ext cx="3047735"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148" name="AutoShape 24"/>
          <p:cNvSpPr>
            <a:spLocks noChangeArrowheads="1"/>
          </p:cNvSpPr>
          <p:nvPr/>
        </p:nvSpPr>
        <p:spPr bwMode="auto">
          <a:xfrm rot="5400000">
            <a:off x="3646082" y="2654099"/>
            <a:ext cx="221371" cy="201103"/>
          </a:xfrm>
          <a:prstGeom prst="triangle">
            <a:avLst>
              <a:gd name="adj" fmla="val 50000"/>
            </a:avLst>
          </a:prstGeom>
          <a:solidFill>
            <a:srgbClr val="FF00FF"/>
          </a:solidFill>
          <a:ln w="19050">
            <a:solidFill>
              <a:schemeClr val="tx1"/>
            </a:solidFill>
            <a:miter lim="800000"/>
          </a:ln>
          <a:effec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149" name="Rectangle 25"/>
          <p:cNvSpPr>
            <a:spLocks noChangeArrowheads="1"/>
          </p:cNvSpPr>
          <p:nvPr/>
        </p:nvSpPr>
        <p:spPr bwMode="auto">
          <a:xfrm>
            <a:off x="1922642" y="1932203"/>
            <a:ext cx="336605" cy="123094"/>
          </a:xfrm>
          <a:prstGeom prst="rect">
            <a:avLst/>
          </a:prstGeom>
          <a:solidFill>
            <a:srgbClr val="FFFFCC"/>
          </a:solidFill>
          <a:ln w="19050">
            <a:solidFill>
              <a:schemeClr val="tx1"/>
            </a:solidFill>
            <a:miter lim="800000"/>
          </a:ln>
          <a:effec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150" name="Rectangle 26"/>
          <p:cNvSpPr>
            <a:spLocks noChangeArrowheads="1"/>
          </p:cNvSpPr>
          <p:nvPr/>
        </p:nvSpPr>
        <p:spPr bwMode="auto">
          <a:xfrm>
            <a:off x="1922642" y="2150596"/>
            <a:ext cx="336605" cy="122101"/>
          </a:xfrm>
          <a:prstGeom prst="rect">
            <a:avLst/>
          </a:prstGeom>
          <a:solidFill>
            <a:srgbClr val="CCFF99"/>
          </a:solidFill>
          <a:ln w="19050">
            <a:solidFill>
              <a:schemeClr val="tx1"/>
            </a:solidFill>
            <a:miter lim="800000"/>
          </a:ln>
          <a:effec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151" name="Rectangle 27"/>
          <p:cNvSpPr>
            <a:spLocks noChangeArrowheads="1"/>
          </p:cNvSpPr>
          <p:nvPr/>
        </p:nvSpPr>
        <p:spPr bwMode="auto">
          <a:xfrm>
            <a:off x="1922642" y="2369982"/>
            <a:ext cx="336605" cy="122102"/>
          </a:xfrm>
          <a:prstGeom prst="rect">
            <a:avLst/>
          </a:prstGeom>
          <a:solidFill>
            <a:srgbClr val="CCCC00"/>
          </a:solidFill>
          <a:ln w="19050">
            <a:solidFill>
              <a:schemeClr val="tx1"/>
            </a:solidFill>
            <a:miter lim="800000"/>
          </a:ln>
          <a:effec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152" name="Rectangle 28"/>
          <p:cNvSpPr>
            <a:spLocks noChangeArrowheads="1"/>
          </p:cNvSpPr>
          <p:nvPr/>
        </p:nvSpPr>
        <p:spPr bwMode="auto">
          <a:xfrm>
            <a:off x="1922642" y="2589367"/>
            <a:ext cx="336605" cy="122101"/>
          </a:xfrm>
          <a:prstGeom prst="rect">
            <a:avLst/>
          </a:prstGeom>
          <a:solidFill>
            <a:srgbClr val="00CCFF"/>
          </a:solidFill>
          <a:ln w="19050">
            <a:solidFill>
              <a:schemeClr val="tx1"/>
            </a:solidFill>
            <a:miter lim="800000"/>
          </a:ln>
          <a:effec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153" name="Rectangle 29"/>
          <p:cNvSpPr>
            <a:spLocks noChangeArrowheads="1"/>
          </p:cNvSpPr>
          <p:nvPr/>
        </p:nvSpPr>
        <p:spPr bwMode="auto">
          <a:xfrm>
            <a:off x="1922642" y="2808752"/>
            <a:ext cx="336605" cy="122102"/>
          </a:xfrm>
          <a:prstGeom prst="rect">
            <a:avLst/>
          </a:prstGeom>
          <a:solidFill>
            <a:srgbClr val="FF99FF"/>
          </a:solidFill>
          <a:ln w="19050">
            <a:solidFill>
              <a:schemeClr val="tx1"/>
            </a:solidFill>
            <a:miter lim="800000"/>
          </a:ln>
          <a:effec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154" name="Rectangle 30"/>
          <p:cNvSpPr>
            <a:spLocks noChangeArrowheads="1"/>
          </p:cNvSpPr>
          <p:nvPr/>
        </p:nvSpPr>
        <p:spPr bwMode="auto">
          <a:xfrm>
            <a:off x="1922642" y="3028137"/>
            <a:ext cx="336605" cy="122101"/>
          </a:xfrm>
          <a:prstGeom prst="rect">
            <a:avLst/>
          </a:prstGeom>
          <a:solidFill>
            <a:srgbClr val="00CC00"/>
          </a:solidFill>
          <a:ln w="19050">
            <a:solidFill>
              <a:schemeClr val="tx1"/>
            </a:solidFill>
            <a:miter lim="800000"/>
          </a:ln>
          <a:effec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155" name="Rectangle 31"/>
          <p:cNvSpPr>
            <a:spLocks noChangeArrowheads="1"/>
          </p:cNvSpPr>
          <p:nvPr/>
        </p:nvSpPr>
        <p:spPr bwMode="auto">
          <a:xfrm>
            <a:off x="1922642" y="3247523"/>
            <a:ext cx="336605" cy="122102"/>
          </a:xfrm>
          <a:prstGeom prst="rect">
            <a:avLst/>
          </a:prstGeom>
          <a:solidFill>
            <a:srgbClr val="FF00FF"/>
          </a:solidFill>
          <a:ln w="19050">
            <a:solidFill>
              <a:schemeClr val="tx1"/>
            </a:solidFill>
            <a:miter lim="800000"/>
          </a:ln>
          <a:effec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156" name="Rectangle 32"/>
          <p:cNvSpPr>
            <a:spLocks noChangeArrowheads="1"/>
          </p:cNvSpPr>
          <p:nvPr/>
        </p:nvSpPr>
        <p:spPr bwMode="auto">
          <a:xfrm>
            <a:off x="1922642" y="3465915"/>
            <a:ext cx="336605" cy="123094"/>
          </a:xfrm>
          <a:prstGeom prst="rect">
            <a:avLst/>
          </a:prstGeom>
          <a:solidFill>
            <a:srgbClr val="3399FF"/>
          </a:solidFill>
          <a:ln w="19050">
            <a:solidFill>
              <a:schemeClr val="tx1"/>
            </a:solidFill>
            <a:miter lim="800000"/>
          </a:ln>
          <a:effec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157" name="Text Box 33"/>
          <p:cNvSpPr txBox="1">
            <a:spLocks noChangeArrowheads="1"/>
          </p:cNvSpPr>
          <p:nvPr/>
        </p:nvSpPr>
        <p:spPr bwMode="auto">
          <a:xfrm>
            <a:off x="3801397" y="2102947"/>
            <a:ext cx="86914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latin typeface="+mn-lt"/>
                <a:ea typeface="黑体" panose="02010609060101010101" pitchFamily="2" charset="-122"/>
              </a:rPr>
              <a:t>20 </a:t>
            </a:r>
            <a:r>
              <a:rPr kumimoji="1" lang="en-US" altLang="zh-CN" sz="1400" b="1" dirty="0" err="1">
                <a:latin typeface="+mn-lt"/>
                <a:ea typeface="黑体" panose="02010609060101010101" pitchFamily="2" charset="-122"/>
              </a:rPr>
              <a:t>Gbit</a:t>
            </a:r>
            <a:r>
              <a:rPr kumimoji="1" lang="en-US" altLang="zh-CN" sz="1400" b="1" dirty="0">
                <a:latin typeface="+mn-lt"/>
                <a:ea typeface="黑体" panose="02010609060101010101" pitchFamily="2" charset="-122"/>
              </a:rPr>
              <a:t>/s</a:t>
            </a:r>
          </a:p>
        </p:txBody>
      </p:sp>
      <p:sp>
        <p:nvSpPr>
          <p:cNvPr id="158" name="AutoShape 34"/>
          <p:cNvSpPr>
            <a:spLocks noChangeArrowheads="1"/>
          </p:cNvSpPr>
          <p:nvPr/>
        </p:nvSpPr>
        <p:spPr bwMode="auto">
          <a:xfrm rot="16200000">
            <a:off x="2119444" y="2591766"/>
            <a:ext cx="2026088" cy="337682"/>
          </a:xfrm>
          <a:custGeom>
            <a:avLst/>
            <a:gdLst>
              <a:gd name="G0" fmla="+- 2408 0 0"/>
              <a:gd name="G1" fmla="+- 21600 0 2408"/>
              <a:gd name="G2" fmla="*/ 2408 1 2"/>
              <a:gd name="G3" fmla="+- 21600 0 G2"/>
              <a:gd name="G4" fmla="+/ 2408 21600 2"/>
              <a:gd name="G5" fmla="+/ G1 0 2"/>
              <a:gd name="G6" fmla="*/ 21600 21600 2408"/>
              <a:gd name="G7" fmla="*/ G6 1 2"/>
              <a:gd name="G8" fmla="+- 21600 0 G7"/>
              <a:gd name="G9" fmla="*/ 21600 1 2"/>
              <a:gd name="G10" fmla="+- 2408 0 G9"/>
              <a:gd name="G11" fmla="?: G10 G8 0"/>
              <a:gd name="G12" fmla="?: G10 G7 21600"/>
              <a:gd name="T0" fmla="*/ 20396 w 21600"/>
              <a:gd name="T1" fmla="*/ 10800 h 21600"/>
              <a:gd name="T2" fmla="*/ 10800 w 21600"/>
              <a:gd name="T3" fmla="*/ 21600 h 21600"/>
              <a:gd name="T4" fmla="*/ 1204 w 21600"/>
              <a:gd name="T5" fmla="*/ 10800 h 21600"/>
              <a:gd name="T6" fmla="*/ 10800 w 21600"/>
              <a:gd name="T7" fmla="*/ 0 h 21600"/>
              <a:gd name="T8" fmla="*/ 3004 w 21600"/>
              <a:gd name="T9" fmla="*/ 3004 h 21600"/>
              <a:gd name="T10" fmla="*/ 18596 w 21600"/>
              <a:gd name="T11" fmla="*/ 18596 h 21600"/>
            </a:gdLst>
            <a:ahLst/>
            <a:cxnLst>
              <a:cxn ang="0">
                <a:pos x="T0" y="T1"/>
              </a:cxn>
              <a:cxn ang="0">
                <a:pos x="T2" y="T3"/>
              </a:cxn>
              <a:cxn ang="0">
                <a:pos x="T4" y="T5"/>
              </a:cxn>
              <a:cxn ang="0">
                <a:pos x="T6" y="T7"/>
              </a:cxn>
            </a:cxnLst>
            <a:rect l="T8" t="T9" r="T10" b="T11"/>
            <a:pathLst>
              <a:path w="21600" h="21600">
                <a:moveTo>
                  <a:pt x="0" y="0"/>
                </a:moveTo>
                <a:lnTo>
                  <a:pt x="2408" y="21600"/>
                </a:lnTo>
                <a:lnTo>
                  <a:pt x="19192" y="21600"/>
                </a:lnTo>
                <a:lnTo>
                  <a:pt x="21600" y="0"/>
                </a:lnTo>
                <a:close/>
              </a:path>
            </a:pathLst>
          </a:custGeom>
          <a:solidFill>
            <a:srgbClr val="99FF99"/>
          </a:solidFill>
          <a:ln w="19050">
            <a:solidFill>
              <a:schemeClr val="tx1"/>
            </a:solidFill>
            <a:miter lim="800000"/>
          </a:ln>
          <a:effec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159" name="AutoShape 35"/>
          <p:cNvSpPr>
            <a:spLocks noChangeArrowheads="1"/>
          </p:cNvSpPr>
          <p:nvPr/>
        </p:nvSpPr>
        <p:spPr bwMode="auto">
          <a:xfrm rot="5400000" flipH="1">
            <a:off x="4968765" y="2592304"/>
            <a:ext cx="2026088" cy="336605"/>
          </a:xfrm>
          <a:custGeom>
            <a:avLst/>
            <a:gdLst>
              <a:gd name="G0" fmla="+- 2408 0 0"/>
              <a:gd name="G1" fmla="+- 21600 0 2408"/>
              <a:gd name="G2" fmla="*/ 2408 1 2"/>
              <a:gd name="G3" fmla="+- 21600 0 G2"/>
              <a:gd name="G4" fmla="+/ 2408 21600 2"/>
              <a:gd name="G5" fmla="+/ G1 0 2"/>
              <a:gd name="G6" fmla="*/ 21600 21600 2408"/>
              <a:gd name="G7" fmla="*/ G6 1 2"/>
              <a:gd name="G8" fmla="+- 21600 0 G7"/>
              <a:gd name="G9" fmla="*/ 21600 1 2"/>
              <a:gd name="G10" fmla="+- 2408 0 G9"/>
              <a:gd name="G11" fmla="?: G10 G8 0"/>
              <a:gd name="G12" fmla="?: G10 G7 21600"/>
              <a:gd name="T0" fmla="*/ 20396 w 21600"/>
              <a:gd name="T1" fmla="*/ 10800 h 21600"/>
              <a:gd name="T2" fmla="*/ 10800 w 21600"/>
              <a:gd name="T3" fmla="*/ 21600 h 21600"/>
              <a:gd name="T4" fmla="*/ 1204 w 21600"/>
              <a:gd name="T5" fmla="*/ 10800 h 21600"/>
              <a:gd name="T6" fmla="*/ 10800 w 21600"/>
              <a:gd name="T7" fmla="*/ 0 h 21600"/>
              <a:gd name="T8" fmla="*/ 3004 w 21600"/>
              <a:gd name="T9" fmla="*/ 3004 h 21600"/>
              <a:gd name="T10" fmla="*/ 18596 w 21600"/>
              <a:gd name="T11" fmla="*/ 18596 h 21600"/>
            </a:gdLst>
            <a:ahLst/>
            <a:cxnLst>
              <a:cxn ang="0">
                <a:pos x="T0" y="T1"/>
              </a:cxn>
              <a:cxn ang="0">
                <a:pos x="T2" y="T3"/>
              </a:cxn>
              <a:cxn ang="0">
                <a:pos x="T4" y="T5"/>
              </a:cxn>
              <a:cxn ang="0">
                <a:pos x="T6" y="T7"/>
              </a:cxn>
            </a:cxnLst>
            <a:rect l="T8" t="T9" r="T10" b="T11"/>
            <a:pathLst>
              <a:path w="21600" h="21600">
                <a:moveTo>
                  <a:pt x="0" y="0"/>
                </a:moveTo>
                <a:lnTo>
                  <a:pt x="2408" y="21600"/>
                </a:lnTo>
                <a:lnTo>
                  <a:pt x="19192" y="21600"/>
                </a:lnTo>
                <a:lnTo>
                  <a:pt x="21600" y="0"/>
                </a:lnTo>
                <a:close/>
              </a:path>
            </a:pathLst>
          </a:custGeom>
          <a:solidFill>
            <a:srgbClr val="00FFCC"/>
          </a:solidFill>
          <a:ln w="19050">
            <a:solidFill>
              <a:schemeClr val="tx1"/>
            </a:solidFill>
            <a:miter lim="800000"/>
          </a:ln>
          <a:effec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160" name="Rectangle 36"/>
          <p:cNvSpPr>
            <a:spLocks noChangeArrowheads="1"/>
          </p:cNvSpPr>
          <p:nvPr/>
        </p:nvSpPr>
        <p:spPr bwMode="auto">
          <a:xfrm>
            <a:off x="6902903" y="1932203"/>
            <a:ext cx="336606" cy="123094"/>
          </a:xfrm>
          <a:prstGeom prst="rect">
            <a:avLst/>
          </a:prstGeom>
          <a:solidFill>
            <a:srgbClr val="FFFFCC"/>
          </a:solidFill>
          <a:ln w="19050">
            <a:solidFill>
              <a:schemeClr val="tx1"/>
            </a:solidFill>
            <a:miter lim="800000"/>
          </a:ln>
          <a:effec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161" name="Rectangle 37"/>
          <p:cNvSpPr>
            <a:spLocks noChangeArrowheads="1"/>
          </p:cNvSpPr>
          <p:nvPr/>
        </p:nvSpPr>
        <p:spPr bwMode="auto">
          <a:xfrm>
            <a:off x="6902903" y="2150596"/>
            <a:ext cx="336606" cy="122101"/>
          </a:xfrm>
          <a:prstGeom prst="rect">
            <a:avLst/>
          </a:prstGeom>
          <a:solidFill>
            <a:srgbClr val="CCFF99"/>
          </a:solidFill>
          <a:ln w="19050">
            <a:solidFill>
              <a:schemeClr val="tx1"/>
            </a:solidFill>
            <a:miter lim="800000"/>
          </a:ln>
          <a:effec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162" name="Rectangle 38"/>
          <p:cNvSpPr>
            <a:spLocks noChangeArrowheads="1"/>
          </p:cNvSpPr>
          <p:nvPr/>
        </p:nvSpPr>
        <p:spPr bwMode="auto">
          <a:xfrm>
            <a:off x="6902903" y="2369982"/>
            <a:ext cx="336606" cy="122102"/>
          </a:xfrm>
          <a:prstGeom prst="rect">
            <a:avLst/>
          </a:prstGeom>
          <a:solidFill>
            <a:srgbClr val="CCCC00"/>
          </a:solidFill>
          <a:ln w="19050">
            <a:solidFill>
              <a:schemeClr val="tx1"/>
            </a:solidFill>
            <a:miter lim="800000"/>
          </a:ln>
          <a:effec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163" name="Rectangle 39"/>
          <p:cNvSpPr>
            <a:spLocks noChangeArrowheads="1"/>
          </p:cNvSpPr>
          <p:nvPr/>
        </p:nvSpPr>
        <p:spPr bwMode="auto">
          <a:xfrm>
            <a:off x="6902903" y="2589367"/>
            <a:ext cx="336606" cy="122101"/>
          </a:xfrm>
          <a:prstGeom prst="rect">
            <a:avLst/>
          </a:prstGeom>
          <a:solidFill>
            <a:srgbClr val="00CCFF"/>
          </a:solidFill>
          <a:ln w="19050">
            <a:solidFill>
              <a:schemeClr val="tx1"/>
            </a:solidFill>
            <a:miter lim="800000"/>
          </a:ln>
          <a:effec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164" name="Rectangle 40"/>
          <p:cNvSpPr>
            <a:spLocks noChangeArrowheads="1"/>
          </p:cNvSpPr>
          <p:nvPr/>
        </p:nvSpPr>
        <p:spPr bwMode="auto">
          <a:xfrm>
            <a:off x="6902903" y="2808752"/>
            <a:ext cx="336606" cy="122102"/>
          </a:xfrm>
          <a:prstGeom prst="rect">
            <a:avLst/>
          </a:prstGeom>
          <a:solidFill>
            <a:srgbClr val="FF99FF"/>
          </a:solidFill>
          <a:ln w="19050">
            <a:solidFill>
              <a:schemeClr val="tx1"/>
            </a:solidFill>
            <a:miter lim="800000"/>
          </a:ln>
          <a:effec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165" name="Rectangle 41"/>
          <p:cNvSpPr>
            <a:spLocks noChangeArrowheads="1"/>
          </p:cNvSpPr>
          <p:nvPr/>
        </p:nvSpPr>
        <p:spPr bwMode="auto">
          <a:xfrm>
            <a:off x="6902903" y="3028137"/>
            <a:ext cx="336606" cy="122101"/>
          </a:xfrm>
          <a:prstGeom prst="rect">
            <a:avLst/>
          </a:prstGeom>
          <a:solidFill>
            <a:srgbClr val="00CC00"/>
          </a:solidFill>
          <a:ln w="19050">
            <a:solidFill>
              <a:schemeClr val="tx1"/>
            </a:solidFill>
            <a:miter lim="800000"/>
          </a:ln>
          <a:effec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166" name="Rectangle 42"/>
          <p:cNvSpPr>
            <a:spLocks noChangeArrowheads="1"/>
          </p:cNvSpPr>
          <p:nvPr/>
        </p:nvSpPr>
        <p:spPr bwMode="auto">
          <a:xfrm>
            <a:off x="6902903" y="3247523"/>
            <a:ext cx="336606" cy="122102"/>
          </a:xfrm>
          <a:prstGeom prst="rect">
            <a:avLst/>
          </a:prstGeom>
          <a:solidFill>
            <a:srgbClr val="FF00FF"/>
          </a:solidFill>
          <a:ln w="19050">
            <a:solidFill>
              <a:schemeClr val="tx1"/>
            </a:solidFill>
            <a:miter lim="800000"/>
          </a:ln>
          <a:effec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167" name="Rectangle 43"/>
          <p:cNvSpPr>
            <a:spLocks noChangeArrowheads="1"/>
          </p:cNvSpPr>
          <p:nvPr/>
        </p:nvSpPr>
        <p:spPr bwMode="auto">
          <a:xfrm>
            <a:off x="6902903" y="3465915"/>
            <a:ext cx="336606" cy="123094"/>
          </a:xfrm>
          <a:prstGeom prst="rect">
            <a:avLst/>
          </a:prstGeom>
          <a:solidFill>
            <a:srgbClr val="3399FF"/>
          </a:solidFill>
          <a:ln w="19050">
            <a:solidFill>
              <a:schemeClr val="tx1"/>
            </a:solidFill>
            <a:miter lim="800000"/>
          </a:ln>
          <a:effec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168" name="AutoShape 44"/>
          <p:cNvSpPr>
            <a:spLocks noChangeArrowheads="1"/>
          </p:cNvSpPr>
          <p:nvPr/>
        </p:nvSpPr>
        <p:spPr bwMode="auto">
          <a:xfrm rot="5400000">
            <a:off x="4442429" y="2654637"/>
            <a:ext cx="221371" cy="200028"/>
          </a:xfrm>
          <a:prstGeom prst="triangle">
            <a:avLst>
              <a:gd name="adj" fmla="val 50000"/>
            </a:avLst>
          </a:prstGeom>
          <a:solidFill>
            <a:srgbClr val="FF00FF"/>
          </a:solidFill>
          <a:ln w="19050">
            <a:solidFill>
              <a:schemeClr val="tx1"/>
            </a:solidFill>
            <a:miter lim="800000"/>
          </a:ln>
          <a:effec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169" name="AutoShape 45"/>
          <p:cNvSpPr>
            <a:spLocks noChangeArrowheads="1"/>
          </p:cNvSpPr>
          <p:nvPr/>
        </p:nvSpPr>
        <p:spPr bwMode="auto">
          <a:xfrm rot="5400000">
            <a:off x="5263511" y="2654099"/>
            <a:ext cx="221371" cy="201103"/>
          </a:xfrm>
          <a:prstGeom prst="triangle">
            <a:avLst>
              <a:gd name="adj" fmla="val 50000"/>
            </a:avLst>
          </a:prstGeom>
          <a:solidFill>
            <a:srgbClr val="FF00FF"/>
          </a:solidFill>
          <a:ln w="19050">
            <a:solidFill>
              <a:schemeClr val="tx1"/>
            </a:solidFill>
            <a:miter lim="800000"/>
          </a:ln>
          <a:effec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170" name="Line 46"/>
          <p:cNvSpPr>
            <a:spLocks noChangeShapeType="1"/>
          </p:cNvSpPr>
          <p:nvPr/>
        </p:nvSpPr>
        <p:spPr bwMode="auto">
          <a:xfrm flipH="1">
            <a:off x="4040140" y="2362039"/>
            <a:ext cx="87109" cy="389136"/>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171" name="Text Box 47"/>
          <p:cNvSpPr txBox="1">
            <a:spLocks noChangeArrowheads="1"/>
          </p:cNvSpPr>
          <p:nvPr/>
        </p:nvSpPr>
        <p:spPr bwMode="auto">
          <a:xfrm>
            <a:off x="2942753" y="2414062"/>
            <a:ext cx="39145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b="1" dirty="0">
                <a:latin typeface="微软雅黑" panose="020B0503020204020204" pitchFamily="34" charset="-122"/>
                <a:ea typeface="微软雅黑" panose="020B0503020204020204" pitchFamily="34" charset="-122"/>
              </a:rPr>
              <a:t>复</a:t>
            </a:r>
          </a:p>
          <a:p>
            <a:pPr algn="l"/>
            <a:r>
              <a:rPr kumimoji="1" lang="zh-CN" altLang="en-US" sz="1600" b="1" dirty="0">
                <a:latin typeface="微软雅黑" panose="020B0503020204020204" pitchFamily="34" charset="-122"/>
                <a:ea typeface="微软雅黑" panose="020B0503020204020204" pitchFamily="34" charset="-122"/>
              </a:rPr>
              <a:t>用</a:t>
            </a:r>
          </a:p>
          <a:p>
            <a:pPr algn="l"/>
            <a:r>
              <a:rPr kumimoji="1" lang="zh-CN" altLang="en-US" sz="1600" b="1" dirty="0">
                <a:latin typeface="微软雅黑" panose="020B0503020204020204" pitchFamily="34" charset="-122"/>
                <a:ea typeface="微软雅黑" panose="020B0503020204020204" pitchFamily="34" charset="-122"/>
              </a:rPr>
              <a:t>器</a:t>
            </a:r>
          </a:p>
        </p:txBody>
      </p:sp>
      <p:sp>
        <p:nvSpPr>
          <p:cNvPr id="172" name="Text Box 48"/>
          <p:cNvSpPr txBox="1">
            <a:spLocks noChangeArrowheads="1"/>
          </p:cNvSpPr>
          <p:nvPr/>
        </p:nvSpPr>
        <p:spPr bwMode="auto">
          <a:xfrm>
            <a:off x="5785238" y="2414062"/>
            <a:ext cx="39145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b="1" dirty="0">
                <a:latin typeface="微软雅黑" panose="020B0503020204020204" pitchFamily="34" charset="-122"/>
                <a:ea typeface="微软雅黑" panose="020B0503020204020204" pitchFamily="34" charset="-122"/>
              </a:rPr>
              <a:t>分</a:t>
            </a:r>
          </a:p>
          <a:p>
            <a:pPr algn="l"/>
            <a:r>
              <a:rPr kumimoji="1" lang="zh-CN" altLang="en-US" sz="1600" b="1" dirty="0">
                <a:latin typeface="微软雅黑" panose="020B0503020204020204" pitchFamily="34" charset="-122"/>
                <a:ea typeface="微软雅黑" panose="020B0503020204020204" pitchFamily="34" charset="-122"/>
              </a:rPr>
              <a:t>用</a:t>
            </a:r>
          </a:p>
          <a:p>
            <a:pPr algn="l"/>
            <a:r>
              <a:rPr kumimoji="1" lang="zh-CN" altLang="en-US" sz="1600" b="1" dirty="0">
                <a:latin typeface="微软雅黑" panose="020B0503020204020204" pitchFamily="34" charset="-122"/>
                <a:ea typeface="微软雅黑" panose="020B0503020204020204" pitchFamily="34" charset="-122"/>
              </a:rPr>
              <a:t>器</a:t>
            </a:r>
          </a:p>
        </p:txBody>
      </p:sp>
      <p:sp>
        <p:nvSpPr>
          <p:cNvPr id="173" name="Text Box 49"/>
          <p:cNvSpPr txBox="1">
            <a:spLocks noChangeArrowheads="1"/>
          </p:cNvSpPr>
          <p:nvPr/>
        </p:nvSpPr>
        <p:spPr bwMode="auto">
          <a:xfrm>
            <a:off x="4599358" y="2165487"/>
            <a:ext cx="56720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mn-lt"/>
                <a:ea typeface="黑体" panose="02010609060101010101" pitchFamily="2" charset="-122"/>
              </a:rPr>
              <a:t>EDFA</a:t>
            </a:r>
          </a:p>
        </p:txBody>
      </p:sp>
      <p:sp>
        <p:nvSpPr>
          <p:cNvPr id="174" name="Line 50"/>
          <p:cNvSpPr>
            <a:spLocks noChangeShapeType="1"/>
          </p:cNvSpPr>
          <p:nvPr/>
        </p:nvSpPr>
        <p:spPr bwMode="auto">
          <a:xfrm flipH="1">
            <a:off x="4572472" y="2422594"/>
            <a:ext cx="296816" cy="270013"/>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175" name="Line 51"/>
          <p:cNvSpPr>
            <a:spLocks noChangeShapeType="1"/>
          </p:cNvSpPr>
          <p:nvPr/>
        </p:nvSpPr>
        <p:spPr bwMode="auto">
          <a:xfrm>
            <a:off x="3722892" y="2913977"/>
            <a:ext cx="0" cy="12309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176" name="Line 52"/>
          <p:cNvSpPr>
            <a:spLocks noChangeShapeType="1"/>
          </p:cNvSpPr>
          <p:nvPr/>
        </p:nvSpPr>
        <p:spPr bwMode="auto">
          <a:xfrm>
            <a:off x="4531607" y="2913977"/>
            <a:ext cx="0" cy="12309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177" name="Line 53"/>
          <p:cNvSpPr>
            <a:spLocks noChangeShapeType="1"/>
          </p:cNvSpPr>
          <p:nvPr/>
        </p:nvSpPr>
        <p:spPr bwMode="auto">
          <a:xfrm>
            <a:off x="3720741" y="2974532"/>
            <a:ext cx="809790" cy="0"/>
          </a:xfrm>
          <a:prstGeom prst="line">
            <a:avLst/>
          </a:prstGeom>
          <a:noFill/>
          <a:ln w="28575">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179" name="Text Box 55"/>
          <p:cNvSpPr txBox="1">
            <a:spLocks noChangeArrowheads="1"/>
          </p:cNvSpPr>
          <p:nvPr/>
        </p:nvSpPr>
        <p:spPr bwMode="auto">
          <a:xfrm>
            <a:off x="1692040" y="1368499"/>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200" b="1" dirty="0">
                <a:latin typeface="微软雅黑" panose="020B0503020204020204" pitchFamily="34" charset="-122"/>
                <a:ea typeface="微软雅黑" panose="020B0503020204020204" pitchFamily="34" charset="-122"/>
              </a:rPr>
              <a:t>光调制器</a:t>
            </a:r>
          </a:p>
        </p:txBody>
      </p:sp>
      <p:sp>
        <p:nvSpPr>
          <p:cNvPr id="180" name="Line 56"/>
          <p:cNvSpPr>
            <a:spLocks noChangeShapeType="1"/>
          </p:cNvSpPr>
          <p:nvPr/>
        </p:nvSpPr>
        <p:spPr bwMode="auto">
          <a:xfrm>
            <a:off x="2089478" y="1611824"/>
            <a:ext cx="0" cy="320379"/>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anose="02010609060101010101" pitchFamily="2" charset="-122"/>
            </a:endParaRPr>
          </a:p>
        </p:txBody>
      </p:sp>
      <p:sp>
        <p:nvSpPr>
          <p:cNvPr id="181" name="Text Box 57"/>
          <p:cNvSpPr txBox="1">
            <a:spLocks noChangeArrowheads="1"/>
          </p:cNvSpPr>
          <p:nvPr/>
        </p:nvSpPr>
        <p:spPr bwMode="auto">
          <a:xfrm>
            <a:off x="6672936" y="1378024"/>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200" b="1" dirty="0">
                <a:latin typeface="微软雅黑" panose="020B0503020204020204" pitchFamily="34" charset="-122"/>
                <a:ea typeface="微软雅黑" panose="020B0503020204020204" pitchFamily="34" charset="-122"/>
              </a:rPr>
              <a:t>光解调器</a:t>
            </a:r>
          </a:p>
        </p:txBody>
      </p:sp>
      <p:sp>
        <p:nvSpPr>
          <p:cNvPr id="182" name="Line 58"/>
          <p:cNvSpPr>
            <a:spLocks noChangeShapeType="1"/>
          </p:cNvSpPr>
          <p:nvPr/>
        </p:nvSpPr>
        <p:spPr bwMode="auto">
          <a:xfrm>
            <a:off x="7064201" y="1611824"/>
            <a:ext cx="0" cy="320379"/>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anose="02010609060101010101" pitchFamily="2" charset="-122"/>
            </a:endParaRPr>
          </a:p>
        </p:txBody>
      </p:sp>
      <p:sp>
        <p:nvSpPr>
          <p:cNvPr id="183" name="Text Box 6"/>
          <p:cNvSpPr txBox="1">
            <a:spLocks noChangeArrowheads="1"/>
          </p:cNvSpPr>
          <p:nvPr/>
        </p:nvSpPr>
        <p:spPr bwMode="auto">
          <a:xfrm>
            <a:off x="6521268" y="3709602"/>
            <a:ext cx="1203507" cy="523220"/>
          </a:xfrm>
          <a:prstGeom prst="rect">
            <a:avLst/>
          </a:prstGeom>
          <a:solidFill>
            <a:srgbClr val="00FFCC"/>
          </a:solidFill>
          <a:ln w="19050">
            <a:solidFill>
              <a:srgbClr val="333399"/>
            </a:solidFill>
            <a:miter lim="800000"/>
          </a:ln>
          <a:effectLst/>
        </p:spPr>
        <p:txBody>
          <a:bodyPr wrap="square">
            <a:spAutoFit/>
          </a:bodyPr>
          <a:lstStyle/>
          <a:p>
            <a:r>
              <a:rPr kumimoji="1" lang="en-US" altLang="zh-CN" sz="1400" b="1" dirty="0">
                <a:solidFill>
                  <a:srgbClr val="000099"/>
                </a:solidFill>
                <a:latin typeface="+mn-lt"/>
                <a:ea typeface="黑体" panose="02010609060101010101" pitchFamily="2" charset="-122"/>
              </a:rPr>
              <a:t>8 </a:t>
            </a:r>
            <a:r>
              <a:rPr kumimoji="1" lang="en-US" altLang="zh-CN" sz="1400" b="1" dirty="0">
                <a:solidFill>
                  <a:srgbClr val="000099"/>
                </a:solidFill>
                <a:latin typeface="+mn-lt"/>
                <a:ea typeface="黑体" panose="02010609060101010101" pitchFamily="2" charset="-122"/>
                <a:sym typeface="Symbol" panose="05050102010706020507" pitchFamily="18" charset="2"/>
              </a:rPr>
              <a:t> </a:t>
            </a:r>
            <a:r>
              <a:rPr kumimoji="1" lang="en-US" altLang="zh-CN" sz="1400" b="1" dirty="0">
                <a:solidFill>
                  <a:srgbClr val="000099"/>
                </a:solidFill>
                <a:latin typeface="+mn-lt"/>
                <a:ea typeface="黑体" panose="02010609060101010101" pitchFamily="2" charset="-122"/>
              </a:rPr>
              <a:t>2.5 </a:t>
            </a:r>
            <a:r>
              <a:rPr kumimoji="1" lang="en-US" altLang="zh-CN" sz="1400" b="1" dirty="0" err="1">
                <a:solidFill>
                  <a:srgbClr val="000099"/>
                </a:solidFill>
                <a:latin typeface="+mn-lt"/>
                <a:ea typeface="黑体" panose="02010609060101010101" pitchFamily="2" charset="-122"/>
              </a:rPr>
              <a:t>Gbit</a:t>
            </a:r>
            <a:r>
              <a:rPr kumimoji="1" lang="en-US" altLang="zh-CN" sz="1400" b="1" dirty="0">
                <a:solidFill>
                  <a:srgbClr val="000099"/>
                </a:solidFill>
                <a:latin typeface="+mn-lt"/>
                <a:ea typeface="黑体" panose="02010609060101010101" pitchFamily="2" charset="-122"/>
              </a:rPr>
              <a:t>/s</a:t>
            </a:r>
          </a:p>
          <a:p>
            <a:r>
              <a:rPr kumimoji="1" lang="en-US" altLang="zh-CN" sz="1400" b="1" dirty="0">
                <a:solidFill>
                  <a:srgbClr val="000099"/>
                </a:solidFill>
                <a:latin typeface="+mn-lt"/>
                <a:ea typeface="黑体" panose="02010609060101010101" pitchFamily="2" charset="-122"/>
              </a:rPr>
              <a:t>1310 nm</a:t>
            </a:r>
          </a:p>
        </p:txBody>
      </p:sp>
      <p:sp>
        <p:nvSpPr>
          <p:cNvPr id="185" name="矩形 184"/>
          <p:cNvSpPr/>
          <p:nvPr/>
        </p:nvSpPr>
        <p:spPr>
          <a:xfrm>
            <a:off x="3747523" y="3905175"/>
            <a:ext cx="1800493" cy="369332"/>
          </a:xfrm>
          <a:prstGeom prst="rect">
            <a:avLst/>
          </a:prstGeom>
        </p:spPr>
        <p:txBody>
          <a:bodyPr wrap="none">
            <a:spAutoFit/>
          </a:bodyPr>
          <a:lstStyle/>
          <a:p>
            <a:pPr algn="ctr"/>
            <a:r>
              <a:rPr lang="zh-CN" altLang="en-US" b="1" dirty="0">
                <a:latin typeface="微软雅黑" panose="020B0503020204020204" pitchFamily="34" charset="-122"/>
                <a:ea typeface="微软雅黑" panose="020B0503020204020204" pitchFamily="34" charset="-122"/>
              </a:rPr>
              <a:t>波分复用的概念</a:t>
            </a:r>
          </a:p>
        </p:txBody>
      </p:sp>
      <p:sp>
        <p:nvSpPr>
          <p:cNvPr id="186" name="矩形 185"/>
          <p:cNvSpPr/>
          <p:nvPr/>
        </p:nvSpPr>
        <p:spPr>
          <a:xfrm>
            <a:off x="3330295" y="1114955"/>
            <a:ext cx="2389172" cy="738664"/>
          </a:xfrm>
          <a:prstGeom prst="rect">
            <a:avLst/>
          </a:prstGeom>
          <a:solidFill>
            <a:schemeClr val="bg1"/>
          </a:solidFill>
          <a:ln>
            <a:noFill/>
          </a:ln>
        </p:spPr>
        <p:txBody>
          <a:bodyPr wrap="square">
            <a:spAutoFit/>
          </a:bodyPr>
          <a:lstStyle/>
          <a:p>
            <a:r>
              <a:rPr lang="zh-CN" altLang="en-US" sz="1400" b="1" dirty="0">
                <a:latin typeface="微软雅黑" panose="020B0503020204020204" pitchFamily="34" charset="-122"/>
                <a:ea typeface="微软雅黑" panose="020B0503020204020204" pitchFamily="34" charset="-122"/>
              </a:rPr>
              <a:t>波分复用就是</a:t>
            </a:r>
            <a:r>
              <a:rPr lang="zh-CN" altLang="en-US" sz="1400" b="1" dirty="0">
                <a:solidFill>
                  <a:srgbClr val="FF0000"/>
                </a:solidFill>
                <a:latin typeface="微软雅黑" panose="020B0503020204020204" pitchFamily="34" charset="-122"/>
                <a:ea typeface="微软雅黑" panose="020B0503020204020204" pitchFamily="34" charset="-122"/>
              </a:rPr>
              <a:t>光</a:t>
            </a:r>
            <a:r>
              <a:rPr lang="zh-CN" altLang="en-US" sz="1400" b="1" dirty="0">
                <a:latin typeface="微软雅黑" panose="020B0503020204020204" pitchFamily="34" charset="-122"/>
                <a:ea typeface="微软雅黑" panose="020B0503020204020204" pitchFamily="34" charset="-122"/>
              </a:rPr>
              <a:t>的频分复用。使用一根光纤来同时传输多个光载波信号。</a:t>
            </a:r>
          </a:p>
        </p:txBody>
      </p:sp>
      <p:sp>
        <p:nvSpPr>
          <p:cNvPr id="187" name="Text Box 54"/>
          <p:cNvSpPr txBox="1">
            <a:spLocks noChangeArrowheads="1"/>
          </p:cNvSpPr>
          <p:nvPr/>
        </p:nvSpPr>
        <p:spPr bwMode="auto">
          <a:xfrm>
            <a:off x="3762222" y="2955081"/>
            <a:ext cx="7312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mn-lt"/>
                <a:ea typeface="黑体" panose="02010609060101010101" pitchFamily="2" charset="-122"/>
              </a:rPr>
              <a:t>120 km</a:t>
            </a:r>
          </a:p>
        </p:txBody>
      </p:sp>
      <p:sp>
        <p:nvSpPr>
          <p:cNvPr id="2" name="矩形 1"/>
          <p:cNvSpPr/>
          <p:nvPr/>
        </p:nvSpPr>
        <p:spPr>
          <a:xfrm>
            <a:off x="263651" y="4209981"/>
            <a:ext cx="8578926" cy="646331"/>
          </a:xfrm>
          <a:prstGeom prst="rect">
            <a:avLst/>
          </a:prstGeom>
        </p:spPr>
        <p:txBody>
          <a:bodyPr wrap="square">
            <a:spAutoFit/>
          </a:bodyPr>
          <a:lstStyle/>
          <a:p>
            <a:r>
              <a:rPr lang="zh-CN" altLang="en-US" b="1">
                <a:solidFill>
                  <a:srgbClr val="000000"/>
                </a:solidFill>
                <a:latin typeface="QKIMUP+PingFangSC-Regular"/>
              </a:rPr>
              <a:t>在发送端经复⽤器把这些光载波信号</a:t>
            </a:r>
            <a:r>
              <a:rPr lang="zh-CN" altLang="en-US" b="1">
                <a:solidFill>
                  <a:srgbClr val="FF2500"/>
                </a:solidFill>
                <a:latin typeface="QKIMUP+PingFangSC-Regular"/>
              </a:rPr>
              <a:t>汇合在⼀起</a:t>
            </a:r>
            <a:r>
              <a:rPr lang="zh-CN" altLang="en-US" b="1">
                <a:solidFill>
                  <a:srgbClr val="000000"/>
                </a:solidFill>
                <a:latin typeface="QKIMUP+PingFangSC-Regular"/>
              </a:rPr>
              <a:t>，并耦合到光线路中同</a:t>
            </a:r>
            <a:r>
              <a:rPr lang="zh-CN" altLang="en-US" b="1">
                <a:solidFill>
                  <a:srgbClr val="FF2500"/>
                </a:solidFill>
                <a:latin typeface="QKIMUP+PingFangSC-Regular"/>
              </a:rPr>
              <a:t>⼀根光纤中进⾏传输</a:t>
            </a:r>
            <a:r>
              <a:rPr lang="zh-CN" altLang="en-US" b="1">
                <a:solidFill>
                  <a:srgbClr val="000000"/>
                </a:solidFill>
                <a:latin typeface="QKIMUP+PingFangSC-Regular"/>
              </a:rPr>
              <a:t>； </a:t>
            </a:r>
            <a:r>
              <a:rPr lang="zh-CN" altLang="en-US" b="1">
                <a:solidFill>
                  <a:srgbClr val="000000"/>
                </a:solidFill>
                <a:latin typeface="SQQJUL+Avenir-Book"/>
              </a:rPr>
              <a:t>接收端经分⽤器将各种波⻓的光载波进⾏分离。 </a:t>
            </a:r>
            <a:endParaRPr lang="zh-CN" altLang="en-US" sz="1050" b="1"/>
          </a:p>
        </p:txBody>
      </p:sp>
      <p:sp>
        <p:nvSpPr>
          <p:cNvPr id="3" name="矩形 2"/>
          <p:cNvSpPr/>
          <p:nvPr/>
        </p:nvSpPr>
        <p:spPr>
          <a:xfrm>
            <a:off x="3064737" y="3551251"/>
            <a:ext cx="4572000" cy="400110"/>
          </a:xfrm>
          <a:prstGeom prst="rect">
            <a:avLst/>
          </a:prstGeom>
        </p:spPr>
        <p:txBody>
          <a:bodyPr>
            <a:spAutoFit/>
          </a:bodyPr>
          <a:lstStyle/>
          <a:p>
            <a:r>
              <a:rPr lang="zh-CN" altLang="en-US" sz="2000" b="1">
                <a:solidFill>
                  <a:srgbClr val="FF2500"/>
                </a:solidFill>
                <a:latin typeface="QKIMUP+PingFangSC-Regular"/>
              </a:rPr>
              <a:t>波⻓ </a:t>
            </a:r>
            <a:r>
              <a:rPr lang="en-US" altLang="zh-CN" sz="2000" b="1">
                <a:solidFill>
                  <a:srgbClr val="FF2500"/>
                </a:solidFill>
                <a:latin typeface="SQQJUL+Avenir-Book"/>
              </a:rPr>
              <a:t>= </a:t>
            </a:r>
            <a:r>
              <a:rPr lang="zh-CN" altLang="en-US" sz="2000" b="1">
                <a:solidFill>
                  <a:srgbClr val="FF2500"/>
                </a:solidFill>
                <a:latin typeface="SQQJUL+Avenir-Book"/>
              </a:rPr>
              <a:t>光速 * </a:t>
            </a:r>
            <a:r>
              <a:rPr lang="en-US" altLang="zh-CN" sz="2000" b="1">
                <a:solidFill>
                  <a:srgbClr val="FF2500"/>
                </a:solidFill>
                <a:latin typeface="SQQJUL+Avenir-Book"/>
              </a:rPr>
              <a:t>(1/</a:t>
            </a:r>
            <a:r>
              <a:rPr lang="zh-CN" altLang="en-US" sz="2000" b="1">
                <a:solidFill>
                  <a:srgbClr val="FF2500"/>
                </a:solidFill>
                <a:latin typeface="SQQJUL+Avenir-Book"/>
              </a:rPr>
              <a:t>频率 </a:t>
            </a:r>
            <a:r>
              <a:rPr lang="en-US" altLang="zh-CN" sz="2000" b="1">
                <a:solidFill>
                  <a:srgbClr val="FF2500"/>
                </a:solidFill>
                <a:latin typeface="SQQJUL+Avenir-Book"/>
              </a:rPr>
              <a:t>) </a:t>
            </a:r>
            <a:endParaRPr lang="zh-CN" altLang="en-US" sz="1100"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ChangeArrowheads="1"/>
          </p:cNvSpPr>
          <p:nvPr/>
        </p:nvSpPr>
        <p:spPr bwMode="auto">
          <a:xfrm>
            <a:off x="545144" y="2079390"/>
            <a:ext cx="8053712"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机械特性 </a:t>
            </a:r>
            <a:r>
              <a:rPr lang="zh-CN" altLang="en-US" sz="2000" b="1" dirty="0">
                <a:latin typeface="微软雅黑" panose="020B0503020204020204" pitchFamily="34" charset="-122"/>
                <a:ea typeface="微软雅黑" panose="020B0503020204020204" pitchFamily="34" charset="-122"/>
              </a:rPr>
              <a:t>：指明接口所用接线器的形状和尺寸、引线数目和排列、固定和锁定装置等。</a:t>
            </a:r>
          </a:p>
          <a:p>
            <a:pPr marL="342900" indent="-342900" eaLnBrk="0" hangingPunct="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电气特性</a:t>
            </a:r>
            <a:r>
              <a:rPr lang="zh-CN" altLang="en-US" sz="2000" b="1" dirty="0">
                <a:latin typeface="微软雅黑" panose="020B0503020204020204" pitchFamily="34" charset="-122"/>
                <a:ea typeface="微软雅黑" panose="020B0503020204020204" pitchFamily="34" charset="-122"/>
              </a:rPr>
              <a:t>：指明在接口电缆的各条线上出现的电压的范围。</a:t>
            </a:r>
          </a:p>
          <a:p>
            <a:pPr marL="342900" indent="-342900" eaLnBrk="0" hangingPunct="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功能特性</a:t>
            </a:r>
            <a:r>
              <a:rPr lang="zh-CN" altLang="en-US" sz="2000" b="1" dirty="0">
                <a:latin typeface="微软雅黑" panose="020B0503020204020204" pitchFamily="34" charset="-122"/>
                <a:ea typeface="微软雅黑" panose="020B0503020204020204" pitchFamily="34" charset="-122"/>
              </a:rPr>
              <a:t>：指明某条线上出现的某一电平的电压的意义。</a:t>
            </a:r>
          </a:p>
          <a:p>
            <a:pPr marL="342900" indent="-342900" eaLnBrk="0" hangingPunct="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过程特性 </a:t>
            </a:r>
            <a:r>
              <a:rPr lang="zh-CN" altLang="en-US" sz="2000" b="1" dirty="0">
                <a:latin typeface="微软雅黑" panose="020B0503020204020204" pitchFamily="34" charset="-122"/>
                <a:ea typeface="微软雅黑" panose="020B0503020204020204" pitchFamily="34" charset="-122"/>
              </a:rPr>
              <a:t>：指明对于不同功能的各种可能事件的出现顺序。 </a:t>
            </a:r>
          </a:p>
        </p:txBody>
      </p:sp>
      <p:sp>
        <p:nvSpPr>
          <p:cNvPr id="6" name="AutoShape 5"/>
          <p:cNvSpPr>
            <a:spLocks noChangeArrowheads="1"/>
          </p:cNvSpPr>
          <p:nvPr/>
        </p:nvSpPr>
        <p:spPr bwMode="auto">
          <a:xfrm>
            <a:off x="545144" y="850819"/>
            <a:ext cx="8053712"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3461787" y="817608"/>
            <a:ext cx="22365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物理层的主要任务</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10" name="对角圆角矩形 9"/>
          <p:cNvSpPr/>
          <p:nvPr/>
        </p:nvSpPr>
        <p:spPr>
          <a:xfrm>
            <a:off x="545144" y="1404319"/>
            <a:ext cx="8053712" cy="636869"/>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58433" y="1519268"/>
            <a:ext cx="6598271" cy="438582"/>
          </a:xfrm>
          <a:prstGeom prst="rect">
            <a:avLst/>
          </a:prstGeom>
        </p:spPr>
        <p:txBody>
          <a:bodyPr wrap="square">
            <a:spAutoFit/>
          </a:bodyPr>
          <a:lstStyle/>
          <a:p>
            <a:pPr>
              <a:lnSpc>
                <a:spcPts val="2700"/>
              </a:lnSpc>
              <a:spcBef>
                <a:spcPts val="600"/>
              </a:spcBef>
            </a:pPr>
            <a:r>
              <a:rPr lang="zh-CN" altLang="en-US" b="1" dirty="0">
                <a:solidFill>
                  <a:schemeClr val="bg1"/>
                </a:solidFill>
                <a:latin typeface="微软雅黑" panose="020B0503020204020204" pitchFamily="34" charset="-122"/>
                <a:ea typeface="微软雅黑" panose="020B0503020204020204" pitchFamily="34" charset="-122"/>
              </a:rPr>
              <a:t>主要</a:t>
            </a:r>
            <a:r>
              <a:rPr lang="zh-CN" altLang="en-US" b="1" dirty="0">
                <a:solidFill>
                  <a:srgbClr val="FF0000"/>
                </a:solidFill>
                <a:latin typeface="微软雅黑" panose="020B0503020204020204" pitchFamily="34" charset="-122"/>
                <a:ea typeface="微软雅黑" panose="020B0503020204020204" pitchFamily="34" charset="-122"/>
              </a:rPr>
              <a:t>任务</a:t>
            </a:r>
            <a:r>
              <a:rPr lang="zh-CN" altLang="en-US" b="1" dirty="0">
                <a:solidFill>
                  <a:schemeClr val="bg1"/>
                </a:solidFill>
                <a:latin typeface="微软雅黑" panose="020B0503020204020204" pitchFamily="34" charset="-122"/>
                <a:ea typeface="微软雅黑" panose="020B0503020204020204" pitchFamily="34" charset="-122"/>
              </a:rPr>
              <a:t>：确定与传输媒体的接口的一些特性。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291047" y="1326534"/>
            <a:ext cx="4561905" cy="3323809"/>
          </a:xfrm>
          <a:prstGeom prst="rect">
            <a:avLst/>
          </a:prstGeom>
        </p:spPr>
      </p:pic>
      <p:sp>
        <p:nvSpPr>
          <p:cNvPr id="3" name="AutoShape 5"/>
          <p:cNvSpPr>
            <a:spLocks noChangeArrowheads="1"/>
          </p:cNvSpPr>
          <p:nvPr/>
        </p:nvSpPr>
        <p:spPr bwMode="auto">
          <a:xfrm>
            <a:off x="556963" y="675199"/>
            <a:ext cx="8048776" cy="353930"/>
          </a:xfrm>
          <a:prstGeom prst="roundRect">
            <a:avLst>
              <a:gd name="adj" fmla="val 16667"/>
            </a:avLst>
          </a:prstGeom>
          <a:solidFill>
            <a:srgbClr val="00B050"/>
          </a:solidFill>
          <a:ln>
            <a:noFill/>
          </a:ln>
          <a:effectLst/>
        </p:spPr>
        <p:txBody>
          <a:bodyPr wrap="none" anchor="ctr"/>
          <a:lstStyle/>
          <a:p>
            <a:pPr algn="ctr"/>
            <a:r>
              <a:rPr lang="zh-CN" altLang="en-US" sz="2000" b="1">
                <a:solidFill>
                  <a:schemeClr val="bg1"/>
                </a:solidFill>
              </a:rPr>
              <a:t>小   结</a:t>
            </a:r>
          </a:p>
        </p:txBody>
      </p:sp>
    </p:spTree>
    <p:extLst>
      <p:ext uri="{BB962C8B-B14F-4D97-AF65-F5344CB8AC3E}">
        <p14:creationId xmlns:p14="http://schemas.microsoft.com/office/powerpoint/2010/main" val="16853022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2.4.3  </a:t>
            </a:r>
            <a:r>
              <a:rPr lang="zh-CN" altLang="en-US" dirty="0"/>
              <a:t>码分复用</a:t>
            </a:r>
          </a:p>
        </p:txBody>
      </p:sp>
      <p:sp>
        <p:nvSpPr>
          <p:cNvPr id="3" name="内容占位符 2"/>
          <p:cNvSpPr>
            <a:spLocks noGrp="1"/>
          </p:cNvSpPr>
          <p:nvPr>
            <p:ph sz="quarter" idx="11"/>
          </p:nvPr>
        </p:nvSpPr>
        <p:spPr/>
        <p:txBody>
          <a:bodyPr/>
          <a:lstStyle/>
          <a:p>
            <a:r>
              <a:rPr lang="zh-CN" altLang="en-US" dirty="0"/>
              <a:t>每一个用户可以在</a:t>
            </a:r>
            <a:r>
              <a:rPr lang="zh-CN" altLang="en-US" dirty="0">
                <a:solidFill>
                  <a:srgbClr val="C00000"/>
                </a:solidFill>
              </a:rPr>
              <a:t>同样的时间</a:t>
            </a:r>
            <a:r>
              <a:rPr lang="zh-CN" altLang="en-US" dirty="0"/>
              <a:t>使用</a:t>
            </a:r>
            <a:r>
              <a:rPr lang="zh-CN" altLang="en-US" dirty="0">
                <a:solidFill>
                  <a:srgbClr val="C00000"/>
                </a:solidFill>
              </a:rPr>
              <a:t>同样的频带</a:t>
            </a:r>
            <a:r>
              <a:rPr lang="zh-CN" altLang="en-US" dirty="0"/>
              <a:t>进行通信。</a:t>
            </a:r>
            <a:endParaRPr lang="en-US" altLang="zh-CN" dirty="0"/>
          </a:p>
          <a:p>
            <a:r>
              <a:rPr lang="zh-CN" altLang="en-US" dirty="0"/>
              <a:t>各用户使用经过</a:t>
            </a:r>
            <a:r>
              <a:rPr lang="zh-CN" altLang="en-US" dirty="0">
                <a:solidFill>
                  <a:srgbClr val="FF0000"/>
                </a:solidFill>
              </a:rPr>
              <a:t>特殊挑选的不同码型</a:t>
            </a:r>
            <a:r>
              <a:rPr lang="zh-CN" altLang="en-US" dirty="0"/>
              <a:t>，因此不会造成干扰。</a:t>
            </a:r>
          </a:p>
          <a:p>
            <a:r>
              <a:rPr lang="zh-CN" altLang="en-US" dirty="0"/>
              <a:t>当</a:t>
            </a:r>
            <a:r>
              <a:rPr lang="zh-CN" altLang="en-US" dirty="0">
                <a:solidFill>
                  <a:srgbClr val="C00000"/>
                </a:solidFill>
              </a:rPr>
              <a:t>码分复用 </a:t>
            </a:r>
            <a:r>
              <a:rPr lang="en-US" altLang="zh-CN" dirty="0">
                <a:solidFill>
                  <a:srgbClr val="C00000"/>
                </a:solidFill>
              </a:rPr>
              <a:t>CDM </a:t>
            </a:r>
            <a:r>
              <a:rPr lang="en-US" altLang="zh-CN" dirty="0"/>
              <a:t>(Code Division Multiplexing) </a:t>
            </a:r>
            <a:r>
              <a:rPr lang="zh-CN" altLang="en-US" dirty="0"/>
              <a:t>信道为多个不同</a:t>
            </a:r>
            <a:r>
              <a:rPr lang="zh-CN" altLang="en-US" dirty="0">
                <a:solidFill>
                  <a:srgbClr val="0000FF"/>
                </a:solidFill>
              </a:rPr>
              <a:t>地址</a:t>
            </a:r>
            <a:r>
              <a:rPr lang="zh-CN" altLang="en-US" dirty="0"/>
              <a:t>的用户所共享时，就称为</a:t>
            </a:r>
            <a:r>
              <a:rPr lang="zh-CN" altLang="en-US" dirty="0">
                <a:solidFill>
                  <a:srgbClr val="0000FF"/>
                </a:solidFill>
              </a:rPr>
              <a:t>码分多址 </a:t>
            </a:r>
            <a:r>
              <a:rPr lang="en-US" altLang="zh-CN" dirty="0">
                <a:solidFill>
                  <a:srgbClr val="0000FF"/>
                </a:solidFill>
              </a:rPr>
              <a:t>CDMA </a:t>
            </a:r>
            <a:r>
              <a:rPr lang="en-US" altLang="zh-CN" dirty="0"/>
              <a:t>(Code Division Multiple Access</a:t>
            </a:r>
            <a:r>
              <a:rPr lang="en-US" altLang="zh-CN"/>
              <a:t>)</a:t>
            </a:r>
            <a:r>
              <a:rPr lang="zh-CN" altLang="en-US"/>
              <a:t>。</a:t>
            </a:r>
            <a:endParaRPr lang="en-US" altLang="zh-CN"/>
          </a:p>
          <a:p>
            <a:r>
              <a:rPr lang="zh-CN" altLang="en-US" dirty="0"/>
              <a:t>这种系统发送的信号有很强的抗⼲扰能⼒，其频谱类似于⽩</a:t>
            </a:r>
            <a:r>
              <a:rPr lang="zh-CN" altLang="en-US"/>
              <a:t>噪声，不易</a:t>
            </a:r>
            <a:r>
              <a:rPr lang="zh-CN" altLang="en-US" dirty="0"/>
              <a:t>被敌⼈发现。</a:t>
            </a:r>
          </a:p>
        </p:txBody>
      </p:sp>
      <p:pic>
        <p:nvPicPr>
          <p:cNvPr id="4" name="图片 3"/>
          <p:cNvPicPr>
            <a:picLocks noChangeAspect="1"/>
          </p:cNvPicPr>
          <p:nvPr/>
        </p:nvPicPr>
        <p:blipFill>
          <a:blip r:embed="rId2"/>
          <a:stretch>
            <a:fillRect/>
          </a:stretch>
        </p:blipFill>
        <p:spPr>
          <a:xfrm>
            <a:off x="805146" y="3963989"/>
            <a:ext cx="4561905" cy="752381"/>
          </a:xfrm>
          <a:prstGeom prst="rect">
            <a:avLst/>
          </a:prstGeom>
        </p:spPr>
      </p:pic>
    </p:spTree>
    <p:extLst>
      <p:ext uri="{BB962C8B-B14F-4D97-AF65-F5344CB8AC3E}">
        <p14:creationId xmlns:p14="http://schemas.microsoft.com/office/powerpoint/2010/main" val="375045932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r>
              <a:rPr lang="zh-CN" altLang="en-US" dirty="0"/>
              <a:t>将每一个比特时间划分为 </a:t>
            </a:r>
            <a:r>
              <a:rPr lang="en-US" altLang="zh-CN" dirty="0">
                <a:solidFill>
                  <a:srgbClr val="FF0000"/>
                </a:solidFill>
              </a:rPr>
              <a:t>m </a:t>
            </a:r>
            <a:r>
              <a:rPr lang="zh-CN" altLang="en-US" dirty="0">
                <a:solidFill>
                  <a:srgbClr val="FF0000"/>
                </a:solidFill>
              </a:rPr>
              <a:t>个短的间隔</a:t>
            </a:r>
            <a:r>
              <a:rPr lang="zh-CN" altLang="en-US" dirty="0"/>
              <a:t>，称为</a:t>
            </a:r>
            <a:r>
              <a:rPr lang="zh-CN" altLang="en-US" dirty="0">
                <a:solidFill>
                  <a:srgbClr val="C00000"/>
                </a:solidFill>
              </a:rPr>
              <a:t>码片</a:t>
            </a:r>
            <a:r>
              <a:rPr lang="zh-CN" altLang="en-US" dirty="0"/>
              <a:t> </a:t>
            </a:r>
            <a:r>
              <a:rPr lang="en-US" altLang="zh-CN" dirty="0"/>
              <a:t>(chip)</a:t>
            </a:r>
            <a:r>
              <a:rPr lang="zh-CN" altLang="en-US" dirty="0"/>
              <a:t>。</a:t>
            </a:r>
          </a:p>
          <a:p>
            <a:r>
              <a:rPr lang="zh-CN" altLang="en-US" dirty="0"/>
              <a:t>为每个</a:t>
            </a:r>
            <a:r>
              <a:rPr lang="zh-CN" altLang="en-US" dirty="0">
                <a:solidFill>
                  <a:srgbClr val="FF0000"/>
                </a:solidFill>
              </a:rPr>
              <a:t>站</a:t>
            </a:r>
            <a:r>
              <a:rPr lang="zh-CN" altLang="en-US" dirty="0"/>
              <a:t>指派一个</a:t>
            </a:r>
            <a:r>
              <a:rPr lang="zh-CN" altLang="en-US" dirty="0">
                <a:solidFill>
                  <a:srgbClr val="C00000"/>
                </a:solidFill>
              </a:rPr>
              <a:t>唯一的</a:t>
            </a:r>
            <a:r>
              <a:rPr lang="zh-CN" altLang="en-US" dirty="0"/>
              <a:t> </a:t>
            </a:r>
            <a:r>
              <a:rPr lang="en-US" altLang="zh-CN" dirty="0"/>
              <a:t>m bit </a:t>
            </a:r>
            <a:r>
              <a:rPr lang="zh-CN" altLang="en-US" dirty="0"/>
              <a:t>码片序列。</a:t>
            </a:r>
          </a:p>
          <a:p>
            <a:pPr lvl="1"/>
            <a:r>
              <a:rPr lang="zh-CN" altLang="en-US" dirty="0">
                <a:solidFill>
                  <a:srgbClr val="0000FF"/>
                </a:solidFill>
              </a:rPr>
              <a:t>发送比特 </a:t>
            </a:r>
            <a:r>
              <a:rPr lang="en-US" altLang="zh-CN" dirty="0">
                <a:solidFill>
                  <a:srgbClr val="C00000"/>
                </a:solidFill>
              </a:rPr>
              <a:t>1</a:t>
            </a:r>
            <a:r>
              <a:rPr lang="zh-CN" altLang="en-US" dirty="0">
                <a:solidFill>
                  <a:srgbClr val="0000FF"/>
                </a:solidFill>
              </a:rPr>
              <a:t>：</a:t>
            </a:r>
            <a:r>
              <a:rPr lang="zh-CN" altLang="en-US" dirty="0"/>
              <a:t>发送自己的 </a:t>
            </a:r>
            <a:r>
              <a:rPr lang="en-US" altLang="zh-CN" dirty="0"/>
              <a:t>m bit </a:t>
            </a:r>
            <a:r>
              <a:rPr lang="zh-CN" altLang="en-US" dirty="0"/>
              <a:t>码片序列。</a:t>
            </a:r>
          </a:p>
          <a:p>
            <a:pPr lvl="1"/>
            <a:r>
              <a:rPr lang="zh-CN" altLang="en-US" dirty="0">
                <a:solidFill>
                  <a:srgbClr val="0000FF"/>
                </a:solidFill>
              </a:rPr>
              <a:t>发送比特 </a:t>
            </a:r>
            <a:r>
              <a:rPr lang="en-US" altLang="zh-CN" dirty="0">
                <a:solidFill>
                  <a:srgbClr val="C00000"/>
                </a:solidFill>
              </a:rPr>
              <a:t>0</a:t>
            </a:r>
            <a:r>
              <a:rPr lang="zh-CN" altLang="en-US" dirty="0">
                <a:solidFill>
                  <a:srgbClr val="0000FF"/>
                </a:solidFill>
              </a:rPr>
              <a:t>：</a:t>
            </a:r>
            <a:r>
              <a:rPr lang="zh-CN" altLang="en-US" dirty="0"/>
              <a:t>发送该码片序列的二进制</a:t>
            </a:r>
            <a:r>
              <a:rPr lang="zh-CN" altLang="en-US" dirty="0">
                <a:solidFill>
                  <a:srgbClr val="C00000"/>
                </a:solidFill>
              </a:rPr>
              <a:t>反码。</a:t>
            </a:r>
            <a:endParaRPr lang="en-US" altLang="zh-CN" dirty="0">
              <a:solidFill>
                <a:srgbClr val="C00000"/>
              </a:solidFill>
            </a:endParaRPr>
          </a:p>
          <a:p>
            <a:endParaRPr lang="zh-CN" altLang="en-US" dirty="0"/>
          </a:p>
        </p:txBody>
      </p:sp>
      <p:sp>
        <p:nvSpPr>
          <p:cNvPr id="5" name="文本占位符 4"/>
          <p:cNvSpPr>
            <a:spLocks noGrp="1"/>
          </p:cNvSpPr>
          <p:nvPr>
            <p:ph type="body" sz="quarter" idx="11"/>
          </p:nvPr>
        </p:nvSpPr>
        <p:spPr/>
        <p:txBody>
          <a:bodyPr/>
          <a:lstStyle/>
          <a:p>
            <a:r>
              <a:rPr lang="en-US" altLang="zh-CN" dirty="0"/>
              <a:t>CDMA </a:t>
            </a:r>
            <a:r>
              <a:rPr lang="zh-CN" altLang="en-US" dirty="0"/>
              <a:t>工作原理</a:t>
            </a:r>
          </a:p>
        </p:txBody>
      </p:sp>
      <p:sp>
        <p:nvSpPr>
          <p:cNvPr id="6" name="矩形 5"/>
          <p:cNvSpPr/>
          <p:nvPr/>
        </p:nvSpPr>
        <p:spPr>
          <a:xfrm>
            <a:off x="1249591" y="2616014"/>
            <a:ext cx="6002165" cy="1759456"/>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0" marR="0" lvl="0" indent="0" algn="l" defTabSz="914400" rtl="0" eaLnBrk="1" fontAlgn="auto" latinLnBrk="0" hangingPunct="1">
              <a:lnSpc>
                <a:spcPts val="26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例如：</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 </a:t>
            </a: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站的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8 bit </a:t>
            </a: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码片序列是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00011011</a:t>
            </a: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a:p>
            <a:pPr marL="0" marR="0" lvl="0" indent="0" algn="l" defTabSz="914400" rtl="0" eaLnBrk="1" fontAlgn="auto" latinLnBrk="0" hangingPunct="1">
              <a:lnSpc>
                <a:spcPts val="26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 </a:t>
            </a: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00011011</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ts val="26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  </a:t>
            </a:r>
            <a:r>
              <a:rPr kumimoji="0" lang="en-US" altLang="zh-CN"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a:t>
            </a:r>
            <a:r>
              <a:rPr kumimoji="0" lang="en-US" altLang="zh-CN"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11100100</a:t>
            </a:r>
          </a:p>
          <a:p>
            <a:pPr marL="0" marR="0" lvl="0" indent="0" algn="l" defTabSz="914400" rtl="0" eaLnBrk="1" fontAlgn="auto" latinLnBrk="0" hangingPunct="1">
              <a:lnSpc>
                <a:spcPts val="2600"/>
              </a:lnSpc>
              <a:spcBef>
                <a:spcPts val="0"/>
              </a:spcBef>
              <a:spcAft>
                <a:spcPts val="0"/>
              </a:spcAft>
              <a:buClrTx/>
              <a:buSzTx/>
              <a:buFontTx/>
              <a:buNone/>
              <a:tabLst/>
              <a:defRPr/>
            </a:pPr>
            <a:r>
              <a:rPr lang="zh-CN" altLang="en-US" b="1">
                <a:solidFill>
                  <a:prstClr val="black"/>
                </a:solidFill>
                <a:latin typeface="微软雅黑" panose="020B0503020204020204" pitchFamily="34" charset="-122"/>
                <a:ea typeface="微软雅黑" panose="020B0503020204020204" pitchFamily="34" charset="-122"/>
              </a:rPr>
              <a:t>为了方便，我们按惯例将</a:t>
            </a:r>
            <a:r>
              <a:rPr lang="en-US" altLang="zh-CN" b="1">
                <a:solidFill>
                  <a:prstClr val="black"/>
                </a:solidFill>
                <a:latin typeface="微软雅黑" panose="020B0503020204020204" pitchFamily="34" charset="-122"/>
                <a:ea typeface="微软雅黑" panose="020B0503020204020204" pitchFamily="34" charset="-122"/>
              </a:rPr>
              <a:t>0</a:t>
            </a:r>
            <a:r>
              <a:rPr lang="zh-CN" altLang="en-US" b="1">
                <a:solidFill>
                  <a:prstClr val="black"/>
                </a:solidFill>
                <a:latin typeface="微软雅黑" panose="020B0503020204020204" pitchFamily="34" charset="-122"/>
                <a:ea typeface="微软雅黑" panose="020B0503020204020204" pitchFamily="34" charset="-122"/>
              </a:rPr>
              <a:t>记为</a:t>
            </a:r>
            <a:r>
              <a:rPr lang="en-US" altLang="zh-CN" b="1">
                <a:solidFill>
                  <a:prstClr val="black"/>
                </a:solidFill>
                <a:latin typeface="微软雅黑" panose="020B0503020204020204" pitchFamily="34" charset="-122"/>
                <a:ea typeface="微软雅黑" panose="020B0503020204020204" pitchFamily="34" charset="-122"/>
              </a:rPr>
              <a:t>-1,1</a:t>
            </a:r>
            <a:r>
              <a:rPr lang="zh-CN" altLang="en-US" b="1">
                <a:solidFill>
                  <a:prstClr val="black"/>
                </a:solidFill>
                <a:latin typeface="微软雅黑" panose="020B0503020204020204" pitchFamily="34" charset="-122"/>
                <a:ea typeface="微软雅黑" panose="020B0503020204020204" pitchFamily="34" charset="-122"/>
              </a:rPr>
              <a:t>记为</a:t>
            </a:r>
            <a:r>
              <a:rPr lang="en-US" altLang="zh-CN" b="1">
                <a:solidFill>
                  <a:prstClr val="black"/>
                </a:solidFill>
                <a:latin typeface="微软雅黑" panose="020B0503020204020204" pitchFamily="34" charset="-122"/>
                <a:ea typeface="微软雅黑" panose="020B0503020204020204" pitchFamily="34" charset="-122"/>
              </a:rPr>
              <a:t>+1</a:t>
            </a:r>
            <a:r>
              <a:rPr lang="zh-CN" altLang="en-US" b="1">
                <a:solidFill>
                  <a:prstClr val="black"/>
                </a:solidFill>
                <a:latin typeface="微软雅黑" panose="020B0503020204020204" pitchFamily="34" charset="-122"/>
                <a:ea typeface="微软雅黑" panose="020B0503020204020204" pitchFamily="34" charset="-122"/>
              </a:rPr>
              <a:t>：则</a:t>
            </a:r>
            <a:r>
              <a:rPr lang="en-US" altLang="zh-CN" b="1">
                <a:solidFill>
                  <a:prstClr val="black"/>
                </a:solidFill>
                <a:latin typeface="微软雅黑" panose="020B0503020204020204" pitchFamily="34" charset="-122"/>
                <a:ea typeface="微软雅黑" panose="020B0503020204020204" pitchFamily="34" charset="-122"/>
              </a:rPr>
              <a:t>S</a:t>
            </a:r>
            <a:r>
              <a:rPr lang="zh-CN" altLang="en-US" b="1">
                <a:solidFill>
                  <a:prstClr val="black"/>
                </a:solidFill>
                <a:latin typeface="微软雅黑" panose="020B0503020204020204" pitchFamily="34" charset="-122"/>
                <a:ea typeface="微软雅黑" panose="020B0503020204020204" pitchFamily="34" charset="-122"/>
              </a:rPr>
              <a:t>站的码片</a:t>
            </a:r>
            <a:r>
              <a:rPr kumimoji="0" lang="zh-CN" altLang="en-US"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序列为：</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 –1 –1 +1 +1 –1 +1 +1) </a:t>
            </a:r>
          </a:p>
        </p:txBody>
      </p:sp>
    </p:spTree>
    <p:extLst>
      <p:ext uri="{BB962C8B-B14F-4D97-AF65-F5344CB8AC3E}">
        <p14:creationId xmlns:p14="http://schemas.microsoft.com/office/powerpoint/2010/main" val="185342064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a:solidFill>
                  <a:srgbClr val="000000"/>
                </a:solidFill>
              </a:rPr>
              <a:t>假定</a:t>
            </a:r>
            <a:r>
              <a:rPr lang="en-US" altLang="zh-CN">
                <a:solidFill>
                  <a:srgbClr val="000000"/>
                </a:solidFill>
              </a:rPr>
              <a:t>S</a:t>
            </a:r>
            <a:r>
              <a:rPr lang="zh-CN" altLang="en-US">
                <a:solidFill>
                  <a:srgbClr val="000000"/>
                </a:solidFill>
              </a:rPr>
              <a:t>站要发送信息的</a:t>
            </a:r>
            <a:r>
              <a:rPr lang="zh-CN" altLang="en-US">
                <a:solidFill>
                  <a:srgbClr val="FF2500"/>
                </a:solidFill>
              </a:rPr>
              <a:t>数据率为 </a:t>
            </a:r>
            <a:r>
              <a:rPr lang="en-US" altLang="zh-CN">
                <a:solidFill>
                  <a:srgbClr val="FF2500"/>
                </a:solidFill>
              </a:rPr>
              <a:t>b bit/s</a:t>
            </a:r>
            <a:r>
              <a:rPr lang="zh-CN" altLang="en-US">
                <a:solidFill>
                  <a:srgbClr val="000000"/>
                </a:solidFill>
              </a:rPr>
              <a:t>。由于每⼀个⽐特要</a:t>
            </a:r>
            <a:r>
              <a:rPr lang="zh-CN" altLang="en-US">
                <a:solidFill>
                  <a:srgbClr val="FF2500"/>
                </a:solidFill>
              </a:rPr>
              <a:t>转换成 </a:t>
            </a:r>
            <a:r>
              <a:rPr lang="en-US" altLang="zh-CN">
                <a:solidFill>
                  <a:srgbClr val="FF2500"/>
                </a:solidFill>
              </a:rPr>
              <a:t>m </a:t>
            </a:r>
            <a:r>
              <a:rPr lang="zh-CN" altLang="en-US">
                <a:solidFill>
                  <a:srgbClr val="FF2500"/>
                </a:solidFill>
              </a:rPr>
              <a:t>个⽐特的码⽚</a:t>
            </a:r>
            <a:r>
              <a:rPr lang="zh-CN" altLang="en-US">
                <a:solidFill>
                  <a:srgbClr val="000000"/>
                </a:solidFill>
              </a:rPr>
              <a:t>，因此 </a:t>
            </a:r>
            <a:r>
              <a:rPr lang="en-US" altLang="zh-CN">
                <a:solidFill>
                  <a:srgbClr val="000000"/>
                </a:solidFill>
              </a:rPr>
              <a:t>S </a:t>
            </a:r>
            <a:r>
              <a:rPr lang="zh-CN" altLang="en-US">
                <a:solidFill>
                  <a:srgbClr val="000000"/>
                </a:solidFill>
              </a:rPr>
              <a:t>站实际上发送的数据率提⾼到 </a:t>
            </a:r>
            <a:r>
              <a:rPr lang="en-US" altLang="zh-CN">
                <a:solidFill>
                  <a:srgbClr val="FF2500"/>
                </a:solidFill>
              </a:rPr>
              <a:t>mb bit/s</a:t>
            </a:r>
            <a:r>
              <a:rPr lang="zh-CN" altLang="en-US">
                <a:solidFill>
                  <a:srgbClr val="000000"/>
                </a:solidFill>
              </a:rPr>
              <a:t>， 同时 </a:t>
            </a:r>
            <a:r>
              <a:rPr lang="en-US" altLang="zh-CN">
                <a:solidFill>
                  <a:srgbClr val="000000"/>
                </a:solidFill>
              </a:rPr>
              <a:t>S </a:t>
            </a:r>
            <a:r>
              <a:rPr lang="zh-CN" altLang="en-US">
                <a:solidFill>
                  <a:srgbClr val="000000"/>
                </a:solidFill>
              </a:rPr>
              <a:t>站所占⽤的频带宽度也提⾼到原来数值的 </a:t>
            </a:r>
            <a:r>
              <a:rPr lang="en-US" altLang="zh-CN">
                <a:solidFill>
                  <a:srgbClr val="000000"/>
                </a:solidFill>
              </a:rPr>
              <a:t>m </a:t>
            </a:r>
            <a:r>
              <a:rPr lang="zh-CN" altLang="en-US">
                <a:solidFill>
                  <a:srgbClr val="000000"/>
                </a:solidFill>
              </a:rPr>
              <a:t>倍。</a:t>
            </a:r>
            <a:endParaRPr lang="en-US" altLang="zh-CN">
              <a:solidFill>
                <a:srgbClr val="000000"/>
              </a:solidFill>
            </a:endParaRPr>
          </a:p>
          <a:p>
            <a:r>
              <a:rPr lang="zh-CN" altLang="en-US"/>
              <a:t>扩</a:t>
            </a:r>
            <a:r>
              <a:rPr lang="zh-CN" altLang="en-US" dirty="0"/>
              <a:t>频通常有 </a:t>
            </a:r>
            <a:r>
              <a:rPr lang="en-US" altLang="zh-CN" dirty="0"/>
              <a:t>2 </a:t>
            </a:r>
            <a:r>
              <a:rPr lang="zh-CN" altLang="en-US" dirty="0"/>
              <a:t>大类：</a:t>
            </a:r>
          </a:p>
          <a:p>
            <a:pPr lvl="1"/>
            <a:r>
              <a:rPr lang="zh-CN" altLang="en-US" dirty="0">
                <a:solidFill>
                  <a:srgbClr val="0000FF"/>
                </a:solidFill>
              </a:rPr>
              <a:t>直接序列扩频 </a:t>
            </a:r>
            <a:r>
              <a:rPr lang="en-US" altLang="zh-CN" dirty="0">
                <a:solidFill>
                  <a:srgbClr val="0000FF"/>
                </a:solidFill>
              </a:rPr>
              <a:t>DSSS </a:t>
            </a:r>
            <a:r>
              <a:rPr lang="en-US" altLang="zh-CN" dirty="0"/>
              <a:t>(Direct Sequence Spread Spectrum)</a:t>
            </a:r>
            <a:r>
              <a:rPr lang="zh-CN" altLang="en-US" dirty="0"/>
              <a:t> 。</a:t>
            </a:r>
          </a:p>
          <a:p>
            <a:pPr lvl="1"/>
            <a:r>
              <a:rPr lang="zh-CN" altLang="en-US" dirty="0">
                <a:solidFill>
                  <a:srgbClr val="0000FF"/>
                </a:solidFill>
              </a:rPr>
              <a:t>跳频扩频 </a:t>
            </a:r>
            <a:r>
              <a:rPr lang="en-US" altLang="zh-CN" dirty="0">
                <a:solidFill>
                  <a:srgbClr val="0000FF"/>
                </a:solidFill>
              </a:rPr>
              <a:t>FHSS </a:t>
            </a:r>
            <a:r>
              <a:rPr lang="en-US" altLang="zh-CN" dirty="0"/>
              <a:t>(Frequency Hopping Spread Spectrum)</a:t>
            </a:r>
            <a:r>
              <a:rPr lang="zh-CN" altLang="en-US" dirty="0"/>
              <a:t>。</a:t>
            </a:r>
          </a:p>
          <a:p>
            <a:endParaRPr lang="zh-CN" altLang="en-US" dirty="0"/>
          </a:p>
        </p:txBody>
      </p:sp>
      <p:sp>
        <p:nvSpPr>
          <p:cNvPr id="3" name="文本占位符 2"/>
          <p:cNvSpPr>
            <a:spLocks noGrp="1"/>
          </p:cNvSpPr>
          <p:nvPr>
            <p:ph type="body" sz="quarter" idx="11"/>
          </p:nvPr>
        </p:nvSpPr>
        <p:spPr/>
        <p:txBody>
          <a:bodyPr/>
          <a:lstStyle/>
          <a:p>
            <a:r>
              <a:rPr lang="zh-CN" altLang="en-US" dirty="0"/>
              <a:t>码片序列实现了扩频</a:t>
            </a:r>
          </a:p>
        </p:txBody>
      </p:sp>
    </p:spTree>
    <p:extLst>
      <p:ext uri="{BB962C8B-B14F-4D97-AF65-F5344CB8AC3E}">
        <p14:creationId xmlns:p14="http://schemas.microsoft.com/office/powerpoint/2010/main" val="400170432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每个站分配的码片序列：各不相同，且必须互相正交 </a:t>
            </a:r>
            <a:r>
              <a:rPr lang="en-US" altLang="zh-CN" dirty="0"/>
              <a:t>(orthogonal)</a:t>
            </a:r>
            <a:r>
              <a:rPr lang="zh-CN" altLang="en-US" dirty="0"/>
              <a:t>。</a:t>
            </a:r>
          </a:p>
          <a:p>
            <a:r>
              <a:rPr lang="zh-CN" altLang="en-US" dirty="0">
                <a:solidFill>
                  <a:srgbClr val="C00000"/>
                </a:solidFill>
              </a:rPr>
              <a:t>正交：</a:t>
            </a:r>
            <a:r>
              <a:rPr lang="zh-CN" altLang="en-US" dirty="0"/>
              <a:t>向量 </a:t>
            </a:r>
            <a:r>
              <a:rPr lang="en-US" altLang="zh-CN" dirty="0"/>
              <a:t>S </a:t>
            </a:r>
            <a:r>
              <a:rPr lang="zh-CN" altLang="en-US" dirty="0"/>
              <a:t>和 </a:t>
            </a:r>
            <a:r>
              <a:rPr lang="en-US" altLang="zh-CN" dirty="0"/>
              <a:t>T </a:t>
            </a:r>
            <a:r>
              <a:rPr lang="zh-CN" altLang="en-US" dirty="0"/>
              <a:t>的</a:t>
            </a:r>
            <a:r>
              <a:rPr lang="zh-CN" altLang="en-US" dirty="0">
                <a:solidFill>
                  <a:srgbClr val="C00000"/>
                </a:solidFill>
              </a:rPr>
              <a:t>规格化内积</a:t>
            </a:r>
            <a:r>
              <a:rPr lang="zh-CN" altLang="en-US" dirty="0"/>
              <a:t> </a:t>
            </a:r>
            <a:r>
              <a:rPr lang="en-US" altLang="zh-CN" dirty="0"/>
              <a:t>(inner product) </a:t>
            </a:r>
            <a:r>
              <a:rPr lang="zh-CN" altLang="en-US" dirty="0"/>
              <a:t>等于 </a:t>
            </a:r>
            <a:r>
              <a:rPr lang="en-US" altLang="zh-CN" dirty="0"/>
              <a:t>0</a:t>
            </a:r>
            <a:r>
              <a:rPr lang="zh-CN" altLang="en-US" dirty="0"/>
              <a:t>： </a:t>
            </a:r>
            <a:endParaRPr lang="en-US" altLang="zh-CN" dirty="0"/>
          </a:p>
          <a:p>
            <a:endParaRPr lang="en-US" altLang="zh-CN" dirty="0"/>
          </a:p>
          <a:p>
            <a:endParaRPr lang="en-US" altLang="zh-CN" dirty="0"/>
          </a:p>
          <a:p>
            <a:r>
              <a:rPr lang="zh-CN" altLang="en-US" dirty="0"/>
              <a:t>任何一个码片向量和该码片向量自己的规格化内积都是 </a:t>
            </a:r>
            <a:r>
              <a:rPr lang="en-US" altLang="zh-CN" dirty="0"/>
              <a:t>1 </a:t>
            </a:r>
            <a:r>
              <a:rPr lang="zh-CN" altLang="en-US" dirty="0"/>
              <a:t>。</a:t>
            </a:r>
          </a:p>
          <a:p>
            <a:endParaRPr lang="zh-CN" altLang="en-US" dirty="0"/>
          </a:p>
          <a:p>
            <a:endParaRPr lang="en-US" altLang="zh-CN" dirty="0"/>
          </a:p>
          <a:p>
            <a:r>
              <a:rPr lang="zh-CN" altLang="en-US" dirty="0"/>
              <a:t>一个码片向量和该码片反码的向量的规格化内积值是 </a:t>
            </a:r>
            <a:r>
              <a:rPr lang="en-US" altLang="zh-CN" dirty="0"/>
              <a:t>–1</a:t>
            </a:r>
            <a:r>
              <a:rPr lang="zh-CN" altLang="en-US" dirty="0"/>
              <a:t>。 </a:t>
            </a:r>
          </a:p>
        </p:txBody>
      </p:sp>
      <p:sp>
        <p:nvSpPr>
          <p:cNvPr id="3" name="文本占位符 2"/>
          <p:cNvSpPr>
            <a:spLocks noGrp="1"/>
          </p:cNvSpPr>
          <p:nvPr>
            <p:ph type="body" sz="quarter" idx="11"/>
          </p:nvPr>
        </p:nvSpPr>
        <p:spPr/>
        <p:txBody>
          <a:bodyPr/>
          <a:lstStyle/>
          <a:p>
            <a:r>
              <a:rPr lang="en-US" altLang="zh-CN" dirty="0"/>
              <a:t>CDMA </a:t>
            </a:r>
            <a:r>
              <a:rPr lang="zh-CN" altLang="en-US" dirty="0"/>
              <a:t>的重要特点</a:t>
            </a:r>
          </a:p>
        </p:txBody>
      </p:sp>
      <p:graphicFrame>
        <p:nvGraphicFramePr>
          <p:cNvPr id="4" name="对象 3"/>
          <p:cNvGraphicFramePr>
            <a:graphicFrameLocks noChangeAspect="1"/>
          </p:cNvGraphicFramePr>
          <p:nvPr/>
        </p:nvGraphicFramePr>
        <p:xfrm>
          <a:off x="1436914" y="1818217"/>
          <a:ext cx="2124375" cy="658583"/>
        </p:xfrm>
        <a:graphic>
          <a:graphicData uri="http://schemas.openxmlformats.org/presentationml/2006/ole">
            <mc:AlternateContent xmlns:mc="http://schemas.openxmlformats.org/markup-compatibility/2006">
              <mc:Choice xmlns:v="urn:schemas-microsoft-com:vml" Requires="v">
                <p:oleObj spid="_x0000_s1032" name="公式" r:id="rId3" imgW="1282700" imgH="431800" progId="Equation.3">
                  <p:embed/>
                </p:oleObj>
              </mc:Choice>
              <mc:Fallback>
                <p:oleObj name="公式" r:id="rId3" imgW="1282700" imgH="431800" progId="Equation.3">
                  <p:embed/>
                  <p:pic>
                    <p:nvPicPr>
                      <p:cNvPr id="4"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6914" y="1818217"/>
                        <a:ext cx="2124375" cy="658583"/>
                      </a:xfrm>
                      <a:prstGeom prst="rect">
                        <a:avLst/>
                      </a:prstGeom>
                      <a:solidFill>
                        <a:srgbClr val="FFFF99"/>
                      </a:solidFill>
                      <a:ln w="9525">
                        <a:solidFill>
                          <a:schemeClr val="tx1"/>
                        </a:solidFill>
                        <a:miter lim="800000"/>
                        <a:headEnd/>
                        <a:tailEnd/>
                      </a:ln>
                    </p:spPr>
                  </p:pic>
                </p:oleObj>
              </mc:Fallback>
            </mc:AlternateContent>
          </a:graphicData>
        </a:graphic>
      </p:graphicFrame>
      <p:graphicFrame>
        <p:nvGraphicFramePr>
          <p:cNvPr id="5" name="对象 4"/>
          <p:cNvGraphicFramePr>
            <a:graphicFrameLocks noChangeAspect="1"/>
          </p:cNvGraphicFramePr>
          <p:nvPr/>
        </p:nvGraphicFramePr>
        <p:xfrm>
          <a:off x="1436914" y="2925054"/>
          <a:ext cx="5163410" cy="703746"/>
        </p:xfrm>
        <a:graphic>
          <a:graphicData uri="http://schemas.openxmlformats.org/presentationml/2006/ole">
            <mc:AlternateContent xmlns:mc="http://schemas.openxmlformats.org/markup-compatibility/2006">
              <mc:Choice xmlns:v="urn:schemas-microsoft-com:vml" Requires="v">
                <p:oleObj spid="_x0000_s1033" name="公式" r:id="rId5" imgW="2781300" imgH="431800" progId="Equation.3">
                  <p:embed/>
                </p:oleObj>
              </mc:Choice>
              <mc:Fallback>
                <p:oleObj name="公式" r:id="rId5" imgW="2781300" imgH="431800" progId="Equation.3">
                  <p:embed/>
                  <p:pic>
                    <p:nvPicPr>
                      <p:cNvPr id="5" name="对象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36914" y="2925054"/>
                        <a:ext cx="5163410" cy="703746"/>
                      </a:xfrm>
                      <a:prstGeom prst="rect">
                        <a:avLst/>
                      </a:prstGeom>
                      <a:solidFill>
                        <a:srgbClr val="FFFF99"/>
                      </a:solidFill>
                      <a:ln w="9525">
                        <a:solidFill>
                          <a:schemeClr val="tx1"/>
                        </a:solidFill>
                        <a:miter lim="800000"/>
                        <a:headEnd/>
                        <a:tailEnd/>
                      </a:ln>
                    </p:spPr>
                  </p:pic>
                </p:oleObj>
              </mc:Fallback>
            </mc:AlternateContent>
          </a:graphicData>
        </a:graphic>
      </p:graphicFrame>
      <p:graphicFrame>
        <p:nvGraphicFramePr>
          <p:cNvPr id="6" name="对象 5"/>
          <p:cNvGraphicFramePr>
            <a:graphicFrameLocks noChangeAspect="1"/>
          </p:cNvGraphicFramePr>
          <p:nvPr/>
        </p:nvGraphicFramePr>
        <p:xfrm>
          <a:off x="1436914" y="4080339"/>
          <a:ext cx="1398180" cy="426368"/>
        </p:xfrm>
        <a:graphic>
          <a:graphicData uri="http://schemas.openxmlformats.org/presentationml/2006/ole">
            <mc:AlternateContent xmlns:mc="http://schemas.openxmlformats.org/markup-compatibility/2006">
              <mc:Choice xmlns:v="urn:schemas-microsoft-com:vml" Requires="v">
                <p:oleObj spid="_x0000_s1034" name="公式" r:id="rId7" imgW="14935200" imgH="5181600" progId="Equation.3">
                  <p:embed/>
                </p:oleObj>
              </mc:Choice>
              <mc:Fallback>
                <p:oleObj name="公式" r:id="rId7" imgW="14935200" imgH="5181600" progId="Equation.3">
                  <p:embed/>
                  <p:pic>
                    <p:nvPicPr>
                      <p:cNvPr id="6" name="对象 5"/>
                      <p:cNvPicPr>
                        <a:picLocks noChangeAspect="1" noChangeArrowheads="1"/>
                      </p:cNvPicPr>
                      <p:nvPr/>
                    </p:nvPicPr>
                    <p:blipFill>
                      <a:blip r:embed="rId8"/>
                      <a:srcRect/>
                      <a:stretch>
                        <a:fillRect/>
                      </a:stretch>
                    </p:blipFill>
                    <p:spPr bwMode="auto">
                      <a:xfrm>
                        <a:off x="1436914" y="4080339"/>
                        <a:ext cx="1398180" cy="426368"/>
                      </a:xfrm>
                      <a:prstGeom prst="rect">
                        <a:avLst/>
                      </a:prstGeom>
                      <a:solidFill>
                        <a:srgbClr val="FFFF99"/>
                      </a:solidFill>
                      <a:ln w="9525">
                        <a:solidFill>
                          <a:schemeClr val="tx1"/>
                        </a:solidFill>
                        <a:miter lim="800000"/>
                        <a:headEnd/>
                        <a:tailEnd/>
                      </a:ln>
                    </p:spPr>
                  </p:pic>
                </p:oleObj>
              </mc:Fallback>
            </mc:AlternateContent>
          </a:graphicData>
        </a:graphic>
      </p:graphicFrame>
    </p:spTree>
    <p:extLst>
      <p:ext uri="{BB962C8B-B14F-4D97-AF65-F5344CB8AC3E}">
        <p14:creationId xmlns:p14="http://schemas.microsoft.com/office/powerpoint/2010/main" val="145644184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p:txBody>
          <a:bodyPr/>
          <a:lstStyle/>
          <a:p>
            <a:r>
              <a:rPr lang="en-US" altLang="zh-CN" dirty="0"/>
              <a:t>CDMA </a:t>
            </a:r>
            <a:r>
              <a:rPr lang="zh-CN" altLang="en-US" dirty="0"/>
              <a:t>工作原理</a:t>
            </a:r>
          </a:p>
        </p:txBody>
      </p:sp>
      <p:sp>
        <p:nvSpPr>
          <p:cNvPr id="5" name="圆角矩形 4"/>
          <p:cNvSpPr/>
          <p:nvPr/>
        </p:nvSpPr>
        <p:spPr>
          <a:xfrm>
            <a:off x="556963" y="1041663"/>
            <a:ext cx="8048776" cy="325644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Rectangle 6"/>
          <p:cNvSpPr>
            <a:spLocks noChangeArrowheads="1"/>
          </p:cNvSpPr>
          <p:nvPr/>
        </p:nvSpPr>
        <p:spPr bwMode="auto">
          <a:xfrm>
            <a:off x="1061829" y="1931689"/>
            <a:ext cx="18473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n-cs"/>
            </a:endParaRPr>
          </a:p>
        </p:txBody>
      </p:sp>
      <p:sp>
        <p:nvSpPr>
          <p:cNvPr id="7" name="Line 10"/>
          <p:cNvSpPr>
            <a:spLocks noChangeShapeType="1"/>
          </p:cNvSpPr>
          <p:nvPr/>
        </p:nvSpPr>
        <p:spPr bwMode="auto">
          <a:xfrm>
            <a:off x="3546976" y="1728776"/>
            <a:ext cx="1166352"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n-cs"/>
            </a:endParaRPr>
          </a:p>
        </p:txBody>
      </p:sp>
      <p:sp>
        <p:nvSpPr>
          <p:cNvPr id="8" name="Text Box 11"/>
          <p:cNvSpPr txBox="1">
            <a:spLocks noChangeArrowheads="1"/>
          </p:cNvSpPr>
          <p:nvPr/>
        </p:nvSpPr>
        <p:spPr bwMode="auto">
          <a:xfrm>
            <a:off x="1785039" y="1805238"/>
            <a:ext cx="1582484" cy="275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1"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 </a:t>
            </a:r>
            <a:r>
              <a:rPr kumimoji="1"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站的码片序列 </a:t>
            </a:r>
            <a:r>
              <a:rPr kumimoji="1" lang="en-US" altLang="zh-CN" sz="1400" b="1" i="1"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a:t>
            </a:r>
          </a:p>
        </p:txBody>
      </p:sp>
      <p:sp>
        <p:nvSpPr>
          <p:cNvPr id="9" name="Line 12"/>
          <p:cNvSpPr>
            <a:spLocks noChangeShapeType="1"/>
          </p:cNvSpPr>
          <p:nvPr/>
        </p:nvSpPr>
        <p:spPr bwMode="auto">
          <a:xfrm>
            <a:off x="3548157" y="1195473"/>
            <a:ext cx="0" cy="2978466"/>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n-cs"/>
            </a:endParaRPr>
          </a:p>
        </p:txBody>
      </p:sp>
      <p:sp>
        <p:nvSpPr>
          <p:cNvPr id="10" name="Line 13"/>
          <p:cNvSpPr>
            <a:spLocks noChangeShapeType="1"/>
          </p:cNvSpPr>
          <p:nvPr/>
        </p:nvSpPr>
        <p:spPr bwMode="auto">
          <a:xfrm>
            <a:off x="4722782" y="1195473"/>
            <a:ext cx="0" cy="2978466"/>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n-cs"/>
            </a:endParaRPr>
          </a:p>
        </p:txBody>
      </p:sp>
      <p:sp>
        <p:nvSpPr>
          <p:cNvPr id="11" name="Line 14"/>
          <p:cNvSpPr>
            <a:spLocks noChangeShapeType="1"/>
          </p:cNvSpPr>
          <p:nvPr/>
        </p:nvSpPr>
        <p:spPr bwMode="auto">
          <a:xfrm>
            <a:off x="5897407" y="1195472"/>
            <a:ext cx="0" cy="2978467"/>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n-cs"/>
            </a:endParaRPr>
          </a:p>
        </p:txBody>
      </p:sp>
      <p:sp>
        <p:nvSpPr>
          <p:cNvPr id="12" name="Line 15"/>
          <p:cNvSpPr>
            <a:spLocks noChangeShapeType="1"/>
          </p:cNvSpPr>
          <p:nvPr/>
        </p:nvSpPr>
        <p:spPr bwMode="auto">
          <a:xfrm>
            <a:off x="7072031" y="1195472"/>
            <a:ext cx="0" cy="2978467"/>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n-cs"/>
            </a:endParaRPr>
          </a:p>
        </p:txBody>
      </p:sp>
      <p:sp>
        <p:nvSpPr>
          <p:cNvPr id="13" name="Freeform 16"/>
          <p:cNvSpPr/>
          <p:nvPr/>
        </p:nvSpPr>
        <p:spPr bwMode="auto">
          <a:xfrm>
            <a:off x="3548157" y="1835781"/>
            <a:ext cx="1174625" cy="219253"/>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chemeClr val="hlink"/>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n-cs"/>
            </a:endParaRPr>
          </a:p>
        </p:txBody>
      </p:sp>
      <p:sp>
        <p:nvSpPr>
          <p:cNvPr id="14" name="Freeform 17"/>
          <p:cNvSpPr/>
          <p:nvPr/>
        </p:nvSpPr>
        <p:spPr bwMode="auto">
          <a:xfrm>
            <a:off x="4722782" y="1835781"/>
            <a:ext cx="1174625" cy="219253"/>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chemeClr val="hlink"/>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n-cs"/>
            </a:endParaRPr>
          </a:p>
        </p:txBody>
      </p:sp>
      <p:sp>
        <p:nvSpPr>
          <p:cNvPr id="15" name="Freeform 18"/>
          <p:cNvSpPr/>
          <p:nvPr/>
        </p:nvSpPr>
        <p:spPr bwMode="auto">
          <a:xfrm>
            <a:off x="3548157" y="2585169"/>
            <a:ext cx="1174625" cy="213800"/>
          </a:xfrm>
          <a:custGeom>
            <a:avLst/>
            <a:gdLst>
              <a:gd name="T0" fmla="*/ 0 w 768"/>
              <a:gd name="T1" fmla="*/ 96 h 192"/>
              <a:gd name="T2" fmla="*/ 0 w 768"/>
              <a:gd name="T3" fmla="*/ 192 h 192"/>
              <a:gd name="T4" fmla="*/ 192 w 768"/>
              <a:gd name="T5" fmla="*/ 192 h 192"/>
              <a:gd name="T6" fmla="*/ 192 w 768"/>
              <a:gd name="T7" fmla="*/ 0 h 192"/>
              <a:gd name="T8" fmla="*/ 288 w 768"/>
              <a:gd name="T9" fmla="*/ 0 h 192"/>
              <a:gd name="T10" fmla="*/ 288 w 768"/>
              <a:gd name="T11" fmla="*/ 192 h 192"/>
              <a:gd name="T12" fmla="*/ 384 w 768"/>
              <a:gd name="T13" fmla="*/ 192 h 192"/>
              <a:gd name="T14" fmla="*/ 384 w 768"/>
              <a:gd name="T15" fmla="*/ 0 h 192"/>
              <a:gd name="T16" fmla="*/ 672 w 768"/>
              <a:gd name="T17" fmla="*/ 0 h 192"/>
              <a:gd name="T18" fmla="*/ 672 w 768"/>
              <a:gd name="T19" fmla="*/ 192 h 192"/>
              <a:gd name="T20" fmla="*/ 768 w 768"/>
              <a:gd name="T21" fmla="*/ 192 h 192"/>
              <a:gd name="T22" fmla="*/ 768 w 768"/>
              <a:gd name="T23"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8" h="192">
                <a:moveTo>
                  <a:pt x="0" y="96"/>
                </a:moveTo>
                <a:lnTo>
                  <a:pt x="0" y="192"/>
                </a:lnTo>
                <a:lnTo>
                  <a:pt x="192" y="192"/>
                </a:lnTo>
                <a:lnTo>
                  <a:pt x="192" y="0"/>
                </a:lnTo>
                <a:lnTo>
                  <a:pt x="288" y="0"/>
                </a:lnTo>
                <a:lnTo>
                  <a:pt x="288" y="192"/>
                </a:lnTo>
                <a:lnTo>
                  <a:pt x="384" y="192"/>
                </a:lnTo>
                <a:lnTo>
                  <a:pt x="384" y="0"/>
                </a:lnTo>
                <a:lnTo>
                  <a:pt x="672" y="0"/>
                </a:lnTo>
                <a:lnTo>
                  <a:pt x="672" y="192"/>
                </a:lnTo>
                <a:lnTo>
                  <a:pt x="768" y="192"/>
                </a:lnTo>
                <a:lnTo>
                  <a:pt x="768" y="96"/>
                </a:lnTo>
              </a:path>
            </a:pathLst>
          </a:custGeom>
          <a:solidFill>
            <a:srgbClr val="00FF00"/>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n-cs"/>
            </a:endParaRPr>
          </a:p>
        </p:txBody>
      </p:sp>
      <p:sp>
        <p:nvSpPr>
          <p:cNvPr id="16" name="Freeform 19"/>
          <p:cNvSpPr/>
          <p:nvPr/>
        </p:nvSpPr>
        <p:spPr bwMode="auto">
          <a:xfrm>
            <a:off x="4722782" y="2585169"/>
            <a:ext cx="1174625" cy="213800"/>
          </a:xfrm>
          <a:custGeom>
            <a:avLst/>
            <a:gdLst>
              <a:gd name="T0" fmla="*/ 0 w 768"/>
              <a:gd name="T1" fmla="*/ 96 h 192"/>
              <a:gd name="T2" fmla="*/ 0 w 768"/>
              <a:gd name="T3" fmla="*/ 192 h 192"/>
              <a:gd name="T4" fmla="*/ 192 w 768"/>
              <a:gd name="T5" fmla="*/ 192 h 192"/>
              <a:gd name="T6" fmla="*/ 192 w 768"/>
              <a:gd name="T7" fmla="*/ 0 h 192"/>
              <a:gd name="T8" fmla="*/ 288 w 768"/>
              <a:gd name="T9" fmla="*/ 0 h 192"/>
              <a:gd name="T10" fmla="*/ 288 w 768"/>
              <a:gd name="T11" fmla="*/ 192 h 192"/>
              <a:gd name="T12" fmla="*/ 384 w 768"/>
              <a:gd name="T13" fmla="*/ 192 h 192"/>
              <a:gd name="T14" fmla="*/ 384 w 768"/>
              <a:gd name="T15" fmla="*/ 0 h 192"/>
              <a:gd name="T16" fmla="*/ 672 w 768"/>
              <a:gd name="T17" fmla="*/ 0 h 192"/>
              <a:gd name="T18" fmla="*/ 672 w 768"/>
              <a:gd name="T19" fmla="*/ 192 h 192"/>
              <a:gd name="T20" fmla="*/ 768 w 768"/>
              <a:gd name="T21" fmla="*/ 192 h 192"/>
              <a:gd name="T22" fmla="*/ 768 w 768"/>
              <a:gd name="T23"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8" h="192">
                <a:moveTo>
                  <a:pt x="0" y="96"/>
                </a:moveTo>
                <a:lnTo>
                  <a:pt x="0" y="192"/>
                </a:lnTo>
                <a:lnTo>
                  <a:pt x="192" y="192"/>
                </a:lnTo>
                <a:lnTo>
                  <a:pt x="192" y="0"/>
                </a:lnTo>
                <a:lnTo>
                  <a:pt x="288" y="0"/>
                </a:lnTo>
                <a:lnTo>
                  <a:pt x="288" y="192"/>
                </a:lnTo>
                <a:lnTo>
                  <a:pt x="384" y="192"/>
                </a:lnTo>
                <a:lnTo>
                  <a:pt x="384" y="0"/>
                </a:lnTo>
                <a:lnTo>
                  <a:pt x="672" y="0"/>
                </a:lnTo>
                <a:lnTo>
                  <a:pt x="672" y="192"/>
                </a:lnTo>
                <a:lnTo>
                  <a:pt x="768" y="192"/>
                </a:lnTo>
                <a:lnTo>
                  <a:pt x="768" y="96"/>
                </a:lnTo>
              </a:path>
            </a:pathLst>
          </a:custGeom>
          <a:solidFill>
            <a:srgbClr val="00FF00"/>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n-cs"/>
            </a:endParaRPr>
          </a:p>
        </p:txBody>
      </p:sp>
      <p:sp>
        <p:nvSpPr>
          <p:cNvPr id="17" name="Freeform 20"/>
          <p:cNvSpPr/>
          <p:nvPr/>
        </p:nvSpPr>
        <p:spPr bwMode="auto">
          <a:xfrm flipV="1">
            <a:off x="5897407" y="2585169"/>
            <a:ext cx="1174625" cy="213800"/>
          </a:xfrm>
          <a:custGeom>
            <a:avLst/>
            <a:gdLst>
              <a:gd name="T0" fmla="*/ 0 w 768"/>
              <a:gd name="T1" fmla="*/ 96 h 192"/>
              <a:gd name="T2" fmla="*/ 0 w 768"/>
              <a:gd name="T3" fmla="*/ 192 h 192"/>
              <a:gd name="T4" fmla="*/ 192 w 768"/>
              <a:gd name="T5" fmla="*/ 192 h 192"/>
              <a:gd name="T6" fmla="*/ 192 w 768"/>
              <a:gd name="T7" fmla="*/ 0 h 192"/>
              <a:gd name="T8" fmla="*/ 288 w 768"/>
              <a:gd name="T9" fmla="*/ 0 h 192"/>
              <a:gd name="T10" fmla="*/ 288 w 768"/>
              <a:gd name="T11" fmla="*/ 192 h 192"/>
              <a:gd name="T12" fmla="*/ 384 w 768"/>
              <a:gd name="T13" fmla="*/ 192 h 192"/>
              <a:gd name="T14" fmla="*/ 384 w 768"/>
              <a:gd name="T15" fmla="*/ 0 h 192"/>
              <a:gd name="T16" fmla="*/ 672 w 768"/>
              <a:gd name="T17" fmla="*/ 0 h 192"/>
              <a:gd name="T18" fmla="*/ 672 w 768"/>
              <a:gd name="T19" fmla="*/ 192 h 192"/>
              <a:gd name="T20" fmla="*/ 768 w 768"/>
              <a:gd name="T21" fmla="*/ 192 h 192"/>
              <a:gd name="T22" fmla="*/ 768 w 768"/>
              <a:gd name="T23"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8" h="192">
                <a:moveTo>
                  <a:pt x="0" y="96"/>
                </a:moveTo>
                <a:lnTo>
                  <a:pt x="0" y="192"/>
                </a:lnTo>
                <a:lnTo>
                  <a:pt x="192" y="192"/>
                </a:lnTo>
                <a:lnTo>
                  <a:pt x="192" y="0"/>
                </a:lnTo>
                <a:lnTo>
                  <a:pt x="288" y="0"/>
                </a:lnTo>
                <a:lnTo>
                  <a:pt x="288" y="192"/>
                </a:lnTo>
                <a:lnTo>
                  <a:pt x="384" y="192"/>
                </a:lnTo>
                <a:lnTo>
                  <a:pt x="384" y="0"/>
                </a:lnTo>
                <a:lnTo>
                  <a:pt x="672" y="0"/>
                </a:lnTo>
                <a:lnTo>
                  <a:pt x="672" y="192"/>
                </a:lnTo>
                <a:lnTo>
                  <a:pt x="768" y="192"/>
                </a:lnTo>
                <a:lnTo>
                  <a:pt x="768" y="96"/>
                </a:lnTo>
              </a:path>
            </a:pathLst>
          </a:custGeom>
          <a:solidFill>
            <a:srgbClr val="66FFFF"/>
          </a:solidFill>
          <a:ln w="19050" cmpd="sng">
            <a:solidFill>
              <a:schemeClr val="tx1"/>
            </a:solidFill>
            <a:rou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n-cs"/>
            </a:endParaRPr>
          </a:p>
        </p:txBody>
      </p:sp>
      <p:sp>
        <p:nvSpPr>
          <p:cNvPr id="18" name="Freeform 21"/>
          <p:cNvSpPr/>
          <p:nvPr/>
        </p:nvSpPr>
        <p:spPr bwMode="auto">
          <a:xfrm>
            <a:off x="3548157" y="3803609"/>
            <a:ext cx="1174625" cy="214890"/>
          </a:xfrm>
          <a:custGeom>
            <a:avLst/>
            <a:gdLst>
              <a:gd name="T0" fmla="*/ 0 w 768"/>
              <a:gd name="T1" fmla="*/ 96 h 192"/>
              <a:gd name="T2" fmla="*/ 0 w 768"/>
              <a:gd name="T3" fmla="*/ 0 h 192"/>
              <a:gd name="T4" fmla="*/ 192 w 768"/>
              <a:gd name="T5" fmla="*/ 0 h 192"/>
              <a:gd name="T6" fmla="*/ 192 w 768"/>
              <a:gd name="T7" fmla="*/ 192 h 192"/>
              <a:gd name="T8" fmla="*/ 384 w 768"/>
              <a:gd name="T9" fmla="*/ 192 h 192"/>
              <a:gd name="T10" fmla="*/ 384 w 768"/>
              <a:gd name="T11" fmla="*/ 0 h 192"/>
              <a:gd name="T12" fmla="*/ 480 w 768"/>
              <a:gd name="T13" fmla="*/ 0 h 192"/>
              <a:gd name="T14" fmla="*/ 480 w 768"/>
              <a:gd name="T15" fmla="*/ 192 h 192"/>
              <a:gd name="T16" fmla="*/ 576 w 768"/>
              <a:gd name="T17" fmla="*/ 192 h 192"/>
              <a:gd name="T18" fmla="*/ 576 w 768"/>
              <a:gd name="T19" fmla="*/ 0 h 192"/>
              <a:gd name="T20" fmla="*/ 672 w 768"/>
              <a:gd name="T21" fmla="*/ 0 h 192"/>
              <a:gd name="T22" fmla="*/ 672 w 768"/>
              <a:gd name="T23" fmla="*/ 192 h 192"/>
              <a:gd name="T24" fmla="*/ 768 w 768"/>
              <a:gd name="T25" fmla="*/ 192 h 192"/>
              <a:gd name="T26" fmla="*/ 768 w 768"/>
              <a:gd name="T2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8" h="192">
                <a:moveTo>
                  <a:pt x="0" y="96"/>
                </a:moveTo>
                <a:lnTo>
                  <a:pt x="0" y="0"/>
                </a:lnTo>
                <a:lnTo>
                  <a:pt x="192" y="0"/>
                </a:lnTo>
                <a:lnTo>
                  <a:pt x="192" y="192"/>
                </a:lnTo>
                <a:lnTo>
                  <a:pt x="384" y="192"/>
                </a:lnTo>
                <a:lnTo>
                  <a:pt x="384" y="0"/>
                </a:lnTo>
                <a:lnTo>
                  <a:pt x="480" y="0"/>
                </a:lnTo>
                <a:lnTo>
                  <a:pt x="480" y="192"/>
                </a:lnTo>
                <a:lnTo>
                  <a:pt x="576" y="192"/>
                </a:lnTo>
                <a:lnTo>
                  <a:pt x="576" y="0"/>
                </a:lnTo>
                <a:lnTo>
                  <a:pt x="672" y="0"/>
                </a:lnTo>
                <a:lnTo>
                  <a:pt x="672" y="192"/>
                </a:lnTo>
                <a:lnTo>
                  <a:pt x="768" y="192"/>
                </a:lnTo>
                <a:lnTo>
                  <a:pt x="768" y="93"/>
                </a:lnTo>
              </a:path>
            </a:pathLst>
          </a:custGeom>
          <a:solidFill>
            <a:srgbClr val="008000"/>
          </a:solidFill>
          <a:ln w="19050" cmpd="sng">
            <a:solidFill>
              <a:schemeClr val="tx1"/>
            </a:solidFill>
            <a:rou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n-cs"/>
            </a:endParaRPr>
          </a:p>
        </p:txBody>
      </p:sp>
      <p:sp>
        <p:nvSpPr>
          <p:cNvPr id="19" name="Freeform 22"/>
          <p:cNvSpPr/>
          <p:nvPr/>
        </p:nvSpPr>
        <p:spPr bwMode="auto">
          <a:xfrm>
            <a:off x="4722782" y="3803609"/>
            <a:ext cx="1174625" cy="214890"/>
          </a:xfrm>
          <a:custGeom>
            <a:avLst/>
            <a:gdLst>
              <a:gd name="T0" fmla="*/ 0 w 768"/>
              <a:gd name="T1" fmla="*/ 96 h 192"/>
              <a:gd name="T2" fmla="*/ 0 w 768"/>
              <a:gd name="T3" fmla="*/ 0 h 192"/>
              <a:gd name="T4" fmla="*/ 192 w 768"/>
              <a:gd name="T5" fmla="*/ 0 h 192"/>
              <a:gd name="T6" fmla="*/ 192 w 768"/>
              <a:gd name="T7" fmla="*/ 192 h 192"/>
              <a:gd name="T8" fmla="*/ 384 w 768"/>
              <a:gd name="T9" fmla="*/ 192 h 192"/>
              <a:gd name="T10" fmla="*/ 384 w 768"/>
              <a:gd name="T11" fmla="*/ 0 h 192"/>
              <a:gd name="T12" fmla="*/ 480 w 768"/>
              <a:gd name="T13" fmla="*/ 0 h 192"/>
              <a:gd name="T14" fmla="*/ 480 w 768"/>
              <a:gd name="T15" fmla="*/ 192 h 192"/>
              <a:gd name="T16" fmla="*/ 576 w 768"/>
              <a:gd name="T17" fmla="*/ 192 h 192"/>
              <a:gd name="T18" fmla="*/ 576 w 768"/>
              <a:gd name="T19" fmla="*/ 0 h 192"/>
              <a:gd name="T20" fmla="*/ 672 w 768"/>
              <a:gd name="T21" fmla="*/ 0 h 192"/>
              <a:gd name="T22" fmla="*/ 672 w 768"/>
              <a:gd name="T23" fmla="*/ 192 h 192"/>
              <a:gd name="T24" fmla="*/ 768 w 768"/>
              <a:gd name="T25" fmla="*/ 192 h 192"/>
              <a:gd name="T26" fmla="*/ 768 w 768"/>
              <a:gd name="T2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8" h="192">
                <a:moveTo>
                  <a:pt x="0" y="96"/>
                </a:moveTo>
                <a:lnTo>
                  <a:pt x="0" y="0"/>
                </a:lnTo>
                <a:lnTo>
                  <a:pt x="192" y="0"/>
                </a:lnTo>
                <a:lnTo>
                  <a:pt x="192" y="192"/>
                </a:lnTo>
                <a:lnTo>
                  <a:pt x="384" y="192"/>
                </a:lnTo>
                <a:lnTo>
                  <a:pt x="384" y="0"/>
                </a:lnTo>
                <a:lnTo>
                  <a:pt x="480" y="0"/>
                </a:lnTo>
                <a:lnTo>
                  <a:pt x="480" y="192"/>
                </a:lnTo>
                <a:lnTo>
                  <a:pt x="576" y="192"/>
                </a:lnTo>
                <a:lnTo>
                  <a:pt x="576" y="0"/>
                </a:lnTo>
                <a:lnTo>
                  <a:pt x="672" y="0"/>
                </a:lnTo>
                <a:lnTo>
                  <a:pt x="672" y="192"/>
                </a:lnTo>
                <a:lnTo>
                  <a:pt x="768" y="192"/>
                </a:lnTo>
                <a:lnTo>
                  <a:pt x="768" y="93"/>
                </a:lnTo>
              </a:path>
            </a:pathLst>
          </a:custGeom>
          <a:solidFill>
            <a:srgbClr val="008000"/>
          </a:solidFill>
          <a:ln w="19050" cmpd="sng">
            <a:solidFill>
              <a:schemeClr val="tx1"/>
            </a:solidFill>
            <a:rou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n-cs"/>
            </a:endParaRPr>
          </a:p>
        </p:txBody>
      </p:sp>
      <p:sp>
        <p:nvSpPr>
          <p:cNvPr id="20" name="Freeform 23"/>
          <p:cNvSpPr/>
          <p:nvPr/>
        </p:nvSpPr>
        <p:spPr bwMode="auto">
          <a:xfrm flipV="1">
            <a:off x="5897407" y="3803609"/>
            <a:ext cx="1174625" cy="214890"/>
          </a:xfrm>
          <a:custGeom>
            <a:avLst/>
            <a:gdLst>
              <a:gd name="T0" fmla="*/ 0 w 768"/>
              <a:gd name="T1" fmla="*/ 96 h 192"/>
              <a:gd name="T2" fmla="*/ 0 w 768"/>
              <a:gd name="T3" fmla="*/ 0 h 192"/>
              <a:gd name="T4" fmla="*/ 192 w 768"/>
              <a:gd name="T5" fmla="*/ 0 h 192"/>
              <a:gd name="T6" fmla="*/ 192 w 768"/>
              <a:gd name="T7" fmla="*/ 192 h 192"/>
              <a:gd name="T8" fmla="*/ 384 w 768"/>
              <a:gd name="T9" fmla="*/ 192 h 192"/>
              <a:gd name="T10" fmla="*/ 384 w 768"/>
              <a:gd name="T11" fmla="*/ 0 h 192"/>
              <a:gd name="T12" fmla="*/ 480 w 768"/>
              <a:gd name="T13" fmla="*/ 0 h 192"/>
              <a:gd name="T14" fmla="*/ 480 w 768"/>
              <a:gd name="T15" fmla="*/ 192 h 192"/>
              <a:gd name="T16" fmla="*/ 576 w 768"/>
              <a:gd name="T17" fmla="*/ 192 h 192"/>
              <a:gd name="T18" fmla="*/ 576 w 768"/>
              <a:gd name="T19" fmla="*/ 0 h 192"/>
              <a:gd name="T20" fmla="*/ 672 w 768"/>
              <a:gd name="T21" fmla="*/ 0 h 192"/>
              <a:gd name="T22" fmla="*/ 672 w 768"/>
              <a:gd name="T23" fmla="*/ 192 h 192"/>
              <a:gd name="T24" fmla="*/ 768 w 768"/>
              <a:gd name="T25" fmla="*/ 192 h 192"/>
              <a:gd name="T26" fmla="*/ 768 w 768"/>
              <a:gd name="T2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8" h="192">
                <a:moveTo>
                  <a:pt x="0" y="96"/>
                </a:moveTo>
                <a:lnTo>
                  <a:pt x="0" y="0"/>
                </a:lnTo>
                <a:lnTo>
                  <a:pt x="192" y="0"/>
                </a:lnTo>
                <a:lnTo>
                  <a:pt x="192" y="192"/>
                </a:lnTo>
                <a:lnTo>
                  <a:pt x="384" y="192"/>
                </a:lnTo>
                <a:lnTo>
                  <a:pt x="384" y="0"/>
                </a:lnTo>
                <a:lnTo>
                  <a:pt x="480" y="0"/>
                </a:lnTo>
                <a:lnTo>
                  <a:pt x="480" y="192"/>
                </a:lnTo>
                <a:lnTo>
                  <a:pt x="576" y="192"/>
                </a:lnTo>
                <a:lnTo>
                  <a:pt x="576" y="0"/>
                </a:lnTo>
                <a:lnTo>
                  <a:pt x="672" y="0"/>
                </a:lnTo>
                <a:lnTo>
                  <a:pt x="672" y="192"/>
                </a:lnTo>
                <a:lnTo>
                  <a:pt x="768" y="192"/>
                </a:lnTo>
                <a:lnTo>
                  <a:pt x="768" y="93"/>
                </a:lnTo>
              </a:path>
            </a:pathLst>
          </a:custGeom>
          <a:solidFill>
            <a:srgbClr val="FF9900"/>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n-cs"/>
            </a:endParaRPr>
          </a:p>
        </p:txBody>
      </p:sp>
      <p:sp>
        <p:nvSpPr>
          <p:cNvPr id="21" name="Freeform 24"/>
          <p:cNvSpPr/>
          <p:nvPr/>
        </p:nvSpPr>
        <p:spPr bwMode="auto">
          <a:xfrm>
            <a:off x="3548157" y="3440368"/>
            <a:ext cx="3523874" cy="215981"/>
          </a:xfrm>
          <a:custGeom>
            <a:avLst/>
            <a:gdLst>
              <a:gd name="T0" fmla="*/ 0 w 2827"/>
              <a:gd name="T1" fmla="*/ 96 h 194"/>
              <a:gd name="T2" fmla="*/ 0 w 2827"/>
              <a:gd name="T3" fmla="*/ 0 h 194"/>
              <a:gd name="T4" fmla="*/ 1886 w 2827"/>
              <a:gd name="T5" fmla="*/ 2 h 194"/>
              <a:gd name="T6" fmla="*/ 1886 w 2827"/>
              <a:gd name="T7" fmla="*/ 194 h 194"/>
              <a:gd name="T8" fmla="*/ 2826 w 2827"/>
              <a:gd name="T9" fmla="*/ 192 h 194"/>
              <a:gd name="T10" fmla="*/ 2827 w 2827"/>
              <a:gd name="T11" fmla="*/ 96 h 194"/>
            </a:gdLst>
            <a:ahLst/>
            <a:cxnLst>
              <a:cxn ang="0">
                <a:pos x="T0" y="T1"/>
              </a:cxn>
              <a:cxn ang="0">
                <a:pos x="T2" y="T3"/>
              </a:cxn>
              <a:cxn ang="0">
                <a:pos x="T4" y="T5"/>
              </a:cxn>
              <a:cxn ang="0">
                <a:pos x="T6" y="T7"/>
              </a:cxn>
              <a:cxn ang="0">
                <a:pos x="T8" y="T9"/>
              </a:cxn>
              <a:cxn ang="0">
                <a:pos x="T10" y="T11"/>
              </a:cxn>
            </a:cxnLst>
            <a:rect l="0" t="0" r="r" b="b"/>
            <a:pathLst>
              <a:path w="2827" h="194">
                <a:moveTo>
                  <a:pt x="0" y="96"/>
                </a:moveTo>
                <a:lnTo>
                  <a:pt x="0" y="0"/>
                </a:lnTo>
                <a:lnTo>
                  <a:pt x="1886" y="2"/>
                </a:lnTo>
                <a:lnTo>
                  <a:pt x="1886" y="194"/>
                </a:lnTo>
                <a:lnTo>
                  <a:pt x="2826" y="192"/>
                </a:lnTo>
                <a:lnTo>
                  <a:pt x="2827" y="96"/>
                </a:lnTo>
              </a:path>
            </a:pathLst>
          </a:custGeom>
          <a:solidFill>
            <a:srgbClr val="00FFCC"/>
          </a:solidFill>
          <a:ln w="19050" cmpd="sng">
            <a:solidFill>
              <a:schemeClr val="tx1"/>
            </a:solidFill>
            <a:rou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n-cs"/>
            </a:endParaRPr>
          </a:p>
        </p:txBody>
      </p:sp>
      <p:sp>
        <p:nvSpPr>
          <p:cNvPr id="22" name="Freeform 25"/>
          <p:cNvSpPr/>
          <p:nvPr/>
        </p:nvSpPr>
        <p:spPr bwMode="auto">
          <a:xfrm>
            <a:off x="3548157" y="1354731"/>
            <a:ext cx="3523874" cy="214891"/>
          </a:xfrm>
          <a:custGeom>
            <a:avLst/>
            <a:gdLst>
              <a:gd name="T0" fmla="*/ 0 w 2304"/>
              <a:gd name="T1" fmla="*/ 96 h 192"/>
              <a:gd name="T2" fmla="*/ 0 w 2304"/>
              <a:gd name="T3" fmla="*/ 0 h 192"/>
              <a:gd name="T4" fmla="*/ 1536 w 2304"/>
              <a:gd name="T5" fmla="*/ 0 h 192"/>
              <a:gd name="T6" fmla="*/ 1536 w 2304"/>
              <a:gd name="T7" fmla="*/ 192 h 192"/>
              <a:gd name="T8" fmla="*/ 2304 w 2304"/>
              <a:gd name="T9" fmla="*/ 192 h 192"/>
              <a:gd name="T10" fmla="*/ 2304 w 2304"/>
              <a:gd name="T11" fmla="*/ 96 h 192"/>
            </a:gdLst>
            <a:ahLst/>
            <a:cxnLst>
              <a:cxn ang="0">
                <a:pos x="T0" y="T1"/>
              </a:cxn>
              <a:cxn ang="0">
                <a:pos x="T2" y="T3"/>
              </a:cxn>
              <a:cxn ang="0">
                <a:pos x="T4" y="T5"/>
              </a:cxn>
              <a:cxn ang="0">
                <a:pos x="T6" y="T7"/>
              </a:cxn>
              <a:cxn ang="0">
                <a:pos x="T8" y="T9"/>
              </a:cxn>
              <a:cxn ang="0">
                <a:pos x="T10" y="T11"/>
              </a:cxn>
            </a:cxnLst>
            <a:rect l="0" t="0" r="r" b="b"/>
            <a:pathLst>
              <a:path w="2304" h="192">
                <a:moveTo>
                  <a:pt x="0" y="96"/>
                </a:moveTo>
                <a:lnTo>
                  <a:pt x="0" y="0"/>
                </a:lnTo>
                <a:lnTo>
                  <a:pt x="1536" y="0"/>
                </a:lnTo>
                <a:lnTo>
                  <a:pt x="1536" y="192"/>
                </a:lnTo>
                <a:lnTo>
                  <a:pt x="2304" y="192"/>
                </a:lnTo>
                <a:lnTo>
                  <a:pt x="2304" y="96"/>
                </a:lnTo>
              </a:path>
            </a:pathLst>
          </a:custGeom>
          <a:solidFill>
            <a:srgbClr val="FFFF00"/>
          </a:solidFill>
          <a:ln w="19050" cmpd="sng">
            <a:solidFill>
              <a:schemeClr val="tx1"/>
            </a:solidFill>
            <a:rou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n-cs"/>
            </a:endParaRPr>
          </a:p>
        </p:txBody>
      </p:sp>
      <p:sp>
        <p:nvSpPr>
          <p:cNvPr id="23" name="Line 26"/>
          <p:cNvSpPr>
            <a:spLocks noChangeShapeType="1"/>
          </p:cNvSpPr>
          <p:nvPr/>
        </p:nvSpPr>
        <p:spPr bwMode="auto">
          <a:xfrm>
            <a:off x="4722782" y="1275103"/>
            <a:ext cx="0" cy="1069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n-cs"/>
            </a:endParaRPr>
          </a:p>
        </p:txBody>
      </p:sp>
      <p:sp>
        <p:nvSpPr>
          <p:cNvPr id="24" name="Text Box 27"/>
          <p:cNvSpPr txBox="1">
            <a:spLocks noChangeArrowheads="1"/>
          </p:cNvSpPr>
          <p:nvPr/>
        </p:nvSpPr>
        <p:spPr bwMode="auto">
          <a:xfrm>
            <a:off x="3990119" y="1127842"/>
            <a:ext cx="2792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25" name="Line 28"/>
          <p:cNvSpPr>
            <a:spLocks noChangeShapeType="1"/>
          </p:cNvSpPr>
          <p:nvPr/>
        </p:nvSpPr>
        <p:spPr bwMode="auto">
          <a:xfrm>
            <a:off x="3432349" y="2690979"/>
            <a:ext cx="3933929" cy="0"/>
          </a:xfrm>
          <a:prstGeom prst="line">
            <a:avLst/>
          </a:prstGeom>
          <a:noFill/>
          <a:ln w="28575">
            <a:solidFill>
              <a:srgbClr val="0000FF"/>
            </a:solidFill>
            <a:rou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n-cs"/>
            </a:endParaRPr>
          </a:p>
        </p:txBody>
      </p:sp>
      <p:sp>
        <p:nvSpPr>
          <p:cNvPr id="26" name="Line 29"/>
          <p:cNvSpPr>
            <a:spLocks noChangeShapeType="1"/>
          </p:cNvSpPr>
          <p:nvPr/>
        </p:nvSpPr>
        <p:spPr bwMode="auto">
          <a:xfrm>
            <a:off x="3432349" y="3547267"/>
            <a:ext cx="3933929"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n-cs"/>
            </a:endParaRPr>
          </a:p>
        </p:txBody>
      </p:sp>
      <p:sp>
        <p:nvSpPr>
          <p:cNvPr id="27" name="Line 30"/>
          <p:cNvSpPr>
            <a:spLocks noChangeShapeType="1"/>
          </p:cNvSpPr>
          <p:nvPr/>
        </p:nvSpPr>
        <p:spPr bwMode="auto">
          <a:xfrm flipV="1">
            <a:off x="3432349" y="3911599"/>
            <a:ext cx="3933929" cy="9818"/>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n-cs"/>
            </a:endParaRPr>
          </a:p>
        </p:txBody>
      </p:sp>
      <p:sp>
        <p:nvSpPr>
          <p:cNvPr id="28" name="Freeform 31"/>
          <p:cNvSpPr/>
          <p:nvPr/>
        </p:nvSpPr>
        <p:spPr bwMode="auto">
          <a:xfrm>
            <a:off x="3548157" y="2905868"/>
            <a:ext cx="1174625" cy="427599"/>
          </a:xfrm>
          <a:custGeom>
            <a:avLst/>
            <a:gdLst>
              <a:gd name="T0" fmla="*/ 0 w 768"/>
              <a:gd name="T1" fmla="*/ 192 h 384"/>
              <a:gd name="T2" fmla="*/ 0 w 768"/>
              <a:gd name="T3" fmla="*/ 384 h 384"/>
              <a:gd name="T4" fmla="*/ 192 w 768"/>
              <a:gd name="T5" fmla="*/ 384 h 384"/>
              <a:gd name="T6" fmla="*/ 192 w 768"/>
              <a:gd name="T7" fmla="*/ 192 h 384"/>
              <a:gd name="T8" fmla="*/ 384 w 768"/>
              <a:gd name="T9" fmla="*/ 192 h 384"/>
              <a:gd name="T10" fmla="*/ 384 w 768"/>
              <a:gd name="T11" fmla="*/ 0 h 384"/>
              <a:gd name="T12" fmla="*/ 480 w 768"/>
              <a:gd name="T13" fmla="*/ 0 h 384"/>
              <a:gd name="T14" fmla="*/ 480 w 768"/>
              <a:gd name="T15" fmla="*/ 192 h 384"/>
              <a:gd name="T16" fmla="*/ 576 w 768"/>
              <a:gd name="T17" fmla="*/ 192 h 384"/>
              <a:gd name="T18" fmla="*/ 576 w 768"/>
              <a:gd name="T19" fmla="*/ 0 h 384"/>
              <a:gd name="T20" fmla="*/ 672 w 768"/>
              <a:gd name="T21" fmla="*/ 0 h 384"/>
              <a:gd name="T22" fmla="*/ 672 w 768"/>
              <a:gd name="T23" fmla="*/ 192 h 384"/>
              <a:gd name="T24" fmla="*/ 768 w 768"/>
              <a:gd name="T25" fmla="*/ 19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8" h="384">
                <a:moveTo>
                  <a:pt x="0" y="192"/>
                </a:moveTo>
                <a:lnTo>
                  <a:pt x="0" y="384"/>
                </a:lnTo>
                <a:lnTo>
                  <a:pt x="192" y="384"/>
                </a:lnTo>
                <a:lnTo>
                  <a:pt x="192" y="192"/>
                </a:lnTo>
                <a:lnTo>
                  <a:pt x="384" y="192"/>
                </a:lnTo>
                <a:lnTo>
                  <a:pt x="384" y="0"/>
                </a:lnTo>
                <a:lnTo>
                  <a:pt x="480" y="0"/>
                </a:lnTo>
                <a:lnTo>
                  <a:pt x="480" y="192"/>
                </a:lnTo>
                <a:lnTo>
                  <a:pt x="576" y="192"/>
                </a:lnTo>
                <a:lnTo>
                  <a:pt x="576" y="0"/>
                </a:lnTo>
                <a:lnTo>
                  <a:pt x="672" y="0"/>
                </a:lnTo>
                <a:lnTo>
                  <a:pt x="672" y="192"/>
                </a:lnTo>
                <a:lnTo>
                  <a:pt x="768" y="192"/>
                </a:lnTo>
              </a:path>
            </a:pathLst>
          </a:custGeom>
          <a:solidFill>
            <a:srgbClr val="660033"/>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n-cs"/>
            </a:endParaRPr>
          </a:p>
        </p:txBody>
      </p:sp>
      <p:sp>
        <p:nvSpPr>
          <p:cNvPr id="29" name="Freeform 32"/>
          <p:cNvSpPr/>
          <p:nvPr/>
        </p:nvSpPr>
        <p:spPr bwMode="auto">
          <a:xfrm>
            <a:off x="4722782" y="2905868"/>
            <a:ext cx="1174625" cy="427599"/>
          </a:xfrm>
          <a:custGeom>
            <a:avLst/>
            <a:gdLst>
              <a:gd name="T0" fmla="*/ 0 w 768"/>
              <a:gd name="T1" fmla="*/ 192 h 384"/>
              <a:gd name="T2" fmla="*/ 0 w 768"/>
              <a:gd name="T3" fmla="*/ 384 h 384"/>
              <a:gd name="T4" fmla="*/ 192 w 768"/>
              <a:gd name="T5" fmla="*/ 384 h 384"/>
              <a:gd name="T6" fmla="*/ 192 w 768"/>
              <a:gd name="T7" fmla="*/ 192 h 384"/>
              <a:gd name="T8" fmla="*/ 384 w 768"/>
              <a:gd name="T9" fmla="*/ 192 h 384"/>
              <a:gd name="T10" fmla="*/ 384 w 768"/>
              <a:gd name="T11" fmla="*/ 0 h 384"/>
              <a:gd name="T12" fmla="*/ 480 w 768"/>
              <a:gd name="T13" fmla="*/ 0 h 384"/>
              <a:gd name="T14" fmla="*/ 480 w 768"/>
              <a:gd name="T15" fmla="*/ 192 h 384"/>
              <a:gd name="T16" fmla="*/ 576 w 768"/>
              <a:gd name="T17" fmla="*/ 192 h 384"/>
              <a:gd name="T18" fmla="*/ 576 w 768"/>
              <a:gd name="T19" fmla="*/ 0 h 384"/>
              <a:gd name="T20" fmla="*/ 672 w 768"/>
              <a:gd name="T21" fmla="*/ 0 h 384"/>
              <a:gd name="T22" fmla="*/ 672 w 768"/>
              <a:gd name="T23" fmla="*/ 192 h 384"/>
              <a:gd name="T24" fmla="*/ 768 w 768"/>
              <a:gd name="T25" fmla="*/ 19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8" h="384">
                <a:moveTo>
                  <a:pt x="0" y="192"/>
                </a:moveTo>
                <a:lnTo>
                  <a:pt x="0" y="384"/>
                </a:lnTo>
                <a:lnTo>
                  <a:pt x="192" y="384"/>
                </a:lnTo>
                <a:lnTo>
                  <a:pt x="192" y="192"/>
                </a:lnTo>
                <a:lnTo>
                  <a:pt x="384" y="192"/>
                </a:lnTo>
                <a:lnTo>
                  <a:pt x="384" y="0"/>
                </a:lnTo>
                <a:lnTo>
                  <a:pt x="480" y="0"/>
                </a:lnTo>
                <a:lnTo>
                  <a:pt x="480" y="192"/>
                </a:lnTo>
                <a:lnTo>
                  <a:pt x="576" y="192"/>
                </a:lnTo>
                <a:lnTo>
                  <a:pt x="576" y="0"/>
                </a:lnTo>
                <a:lnTo>
                  <a:pt x="672" y="0"/>
                </a:lnTo>
                <a:lnTo>
                  <a:pt x="672" y="192"/>
                </a:lnTo>
                <a:lnTo>
                  <a:pt x="768" y="192"/>
                </a:lnTo>
              </a:path>
            </a:pathLst>
          </a:custGeom>
          <a:solidFill>
            <a:srgbClr val="660033"/>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n-cs"/>
            </a:endParaRPr>
          </a:p>
        </p:txBody>
      </p:sp>
      <p:sp>
        <p:nvSpPr>
          <p:cNvPr id="30" name="Freeform 33"/>
          <p:cNvSpPr/>
          <p:nvPr/>
        </p:nvSpPr>
        <p:spPr bwMode="auto">
          <a:xfrm flipV="1">
            <a:off x="5897407" y="2905868"/>
            <a:ext cx="1174625" cy="427599"/>
          </a:xfrm>
          <a:custGeom>
            <a:avLst/>
            <a:gdLst>
              <a:gd name="T0" fmla="*/ 0 w 768"/>
              <a:gd name="T1" fmla="*/ 192 h 384"/>
              <a:gd name="T2" fmla="*/ 0 w 768"/>
              <a:gd name="T3" fmla="*/ 384 h 384"/>
              <a:gd name="T4" fmla="*/ 192 w 768"/>
              <a:gd name="T5" fmla="*/ 384 h 384"/>
              <a:gd name="T6" fmla="*/ 192 w 768"/>
              <a:gd name="T7" fmla="*/ 192 h 384"/>
              <a:gd name="T8" fmla="*/ 384 w 768"/>
              <a:gd name="T9" fmla="*/ 192 h 384"/>
              <a:gd name="T10" fmla="*/ 384 w 768"/>
              <a:gd name="T11" fmla="*/ 0 h 384"/>
              <a:gd name="T12" fmla="*/ 480 w 768"/>
              <a:gd name="T13" fmla="*/ 0 h 384"/>
              <a:gd name="T14" fmla="*/ 480 w 768"/>
              <a:gd name="T15" fmla="*/ 192 h 384"/>
              <a:gd name="T16" fmla="*/ 576 w 768"/>
              <a:gd name="T17" fmla="*/ 192 h 384"/>
              <a:gd name="T18" fmla="*/ 576 w 768"/>
              <a:gd name="T19" fmla="*/ 0 h 384"/>
              <a:gd name="T20" fmla="*/ 672 w 768"/>
              <a:gd name="T21" fmla="*/ 0 h 384"/>
              <a:gd name="T22" fmla="*/ 672 w 768"/>
              <a:gd name="T23" fmla="*/ 192 h 384"/>
              <a:gd name="T24" fmla="*/ 768 w 768"/>
              <a:gd name="T25" fmla="*/ 19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8" h="384">
                <a:moveTo>
                  <a:pt x="0" y="192"/>
                </a:moveTo>
                <a:lnTo>
                  <a:pt x="0" y="384"/>
                </a:lnTo>
                <a:lnTo>
                  <a:pt x="192" y="384"/>
                </a:lnTo>
                <a:lnTo>
                  <a:pt x="192" y="192"/>
                </a:lnTo>
                <a:lnTo>
                  <a:pt x="384" y="192"/>
                </a:lnTo>
                <a:lnTo>
                  <a:pt x="384" y="0"/>
                </a:lnTo>
                <a:lnTo>
                  <a:pt x="480" y="0"/>
                </a:lnTo>
                <a:lnTo>
                  <a:pt x="480" y="192"/>
                </a:lnTo>
                <a:lnTo>
                  <a:pt x="576" y="192"/>
                </a:lnTo>
                <a:lnTo>
                  <a:pt x="576" y="0"/>
                </a:lnTo>
                <a:lnTo>
                  <a:pt x="672" y="0"/>
                </a:lnTo>
                <a:lnTo>
                  <a:pt x="672" y="192"/>
                </a:lnTo>
                <a:lnTo>
                  <a:pt x="768" y="192"/>
                </a:lnTo>
              </a:path>
            </a:pathLst>
          </a:custGeom>
          <a:solidFill>
            <a:srgbClr val="CC00FF"/>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n-cs"/>
            </a:endParaRPr>
          </a:p>
        </p:txBody>
      </p:sp>
      <p:sp>
        <p:nvSpPr>
          <p:cNvPr id="31" name="Line 34"/>
          <p:cNvSpPr>
            <a:spLocks noChangeShapeType="1"/>
          </p:cNvSpPr>
          <p:nvPr/>
        </p:nvSpPr>
        <p:spPr bwMode="auto">
          <a:xfrm>
            <a:off x="3432349" y="3118578"/>
            <a:ext cx="3933929" cy="0"/>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n-cs"/>
            </a:endParaRPr>
          </a:p>
        </p:txBody>
      </p:sp>
      <p:sp>
        <p:nvSpPr>
          <p:cNvPr id="32" name="Line 35"/>
          <p:cNvSpPr>
            <a:spLocks noChangeShapeType="1"/>
          </p:cNvSpPr>
          <p:nvPr/>
        </p:nvSpPr>
        <p:spPr bwMode="auto">
          <a:xfrm>
            <a:off x="3447712" y="1462722"/>
            <a:ext cx="3918567" cy="0"/>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n-cs"/>
            </a:endParaRPr>
          </a:p>
        </p:txBody>
      </p:sp>
      <p:sp>
        <p:nvSpPr>
          <p:cNvPr id="33" name="Text Box 36"/>
          <p:cNvSpPr txBox="1">
            <a:spLocks noChangeArrowheads="1"/>
          </p:cNvSpPr>
          <p:nvPr/>
        </p:nvSpPr>
        <p:spPr bwMode="auto">
          <a:xfrm>
            <a:off x="5171833" y="1127842"/>
            <a:ext cx="2792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34" name="Text Box 37"/>
          <p:cNvSpPr txBox="1">
            <a:spLocks noChangeArrowheads="1"/>
          </p:cNvSpPr>
          <p:nvPr/>
        </p:nvSpPr>
        <p:spPr bwMode="auto">
          <a:xfrm>
            <a:off x="6350004" y="1127842"/>
            <a:ext cx="2792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35" name="Text Box 38"/>
          <p:cNvSpPr txBox="1">
            <a:spLocks noChangeArrowheads="1"/>
          </p:cNvSpPr>
          <p:nvPr/>
        </p:nvSpPr>
        <p:spPr bwMode="auto">
          <a:xfrm>
            <a:off x="7367460" y="1284920"/>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400" b="1" i="1"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a:t>
            </a:r>
          </a:p>
        </p:txBody>
      </p:sp>
      <p:sp>
        <p:nvSpPr>
          <p:cNvPr id="36" name="Text Box 39"/>
          <p:cNvSpPr txBox="1">
            <a:spLocks noChangeArrowheads="1"/>
          </p:cNvSpPr>
          <p:nvPr/>
        </p:nvSpPr>
        <p:spPr bwMode="auto">
          <a:xfrm>
            <a:off x="7367460" y="1774696"/>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400" b="1" i="1"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a:t>
            </a:r>
          </a:p>
        </p:txBody>
      </p:sp>
      <p:sp>
        <p:nvSpPr>
          <p:cNvPr id="37" name="Text Box 40"/>
          <p:cNvSpPr txBox="1">
            <a:spLocks noChangeArrowheads="1"/>
          </p:cNvSpPr>
          <p:nvPr/>
        </p:nvSpPr>
        <p:spPr bwMode="auto">
          <a:xfrm>
            <a:off x="7367460" y="2533902"/>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t</a:t>
            </a:r>
          </a:p>
        </p:txBody>
      </p:sp>
      <p:sp>
        <p:nvSpPr>
          <p:cNvPr id="38" name="Text Box 41"/>
          <p:cNvSpPr txBox="1">
            <a:spLocks noChangeArrowheads="1"/>
          </p:cNvSpPr>
          <p:nvPr/>
        </p:nvSpPr>
        <p:spPr bwMode="auto">
          <a:xfrm>
            <a:off x="7367460" y="2951683"/>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t</a:t>
            </a:r>
          </a:p>
        </p:txBody>
      </p:sp>
      <p:sp>
        <p:nvSpPr>
          <p:cNvPr id="39" name="Text Box 42"/>
          <p:cNvSpPr txBox="1">
            <a:spLocks noChangeArrowheads="1"/>
          </p:cNvSpPr>
          <p:nvPr/>
        </p:nvSpPr>
        <p:spPr bwMode="auto">
          <a:xfrm>
            <a:off x="7367460" y="3379282"/>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t</a:t>
            </a:r>
          </a:p>
        </p:txBody>
      </p:sp>
      <p:sp>
        <p:nvSpPr>
          <p:cNvPr id="40" name="Text Box 43"/>
          <p:cNvSpPr txBox="1">
            <a:spLocks noChangeArrowheads="1"/>
          </p:cNvSpPr>
          <p:nvPr/>
        </p:nvSpPr>
        <p:spPr bwMode="auto">
          <a:xfrm>
            <a:off x="7367460" y="3742524"/>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t</a:t>
            </a:r>
          </a:p>
        </p:txBody>
      </p:sp>
      <p:sp>
        <p:nvSpPr>
          <p:cNvPr id="42" name="Text Box 45"/>
          <p:cNvSpPr txBox="1">
            <a:spLocks noChangeArrowheads="1"/>
          </p:cNvSpPr>
          <p:nvPr/>
        </p:nvSpPr>
        <p:spPr bwMode="auto">
          <a:xfrm>
            <a:off x="3742907" y="1454089"/>
            <a:ext cx="843501" cy="321306"/>
          </a:xfrm>
          <a:prstGeom prst="rect">
            <a:avLst/>
          </a:prstGeom>
          <a:noFill/>
          <a:ln>
            <a:noFill/>
          </a:ln>
          <a:effectLst/>
        </p:spPr>
        <p:txBody>
          <a:bodyPr wrap="none">
            <a:spAutoFit/>
          </a:bodyPr>
          <a:lstStyle/>
          <a:p>
            <a:pPr marL="0" marR="0" lvl="0" indent="0" algn="l" defTabSz="914400" rtl="0" eaLnBrk="1" fontAlgn="auto" latinLnBrk="0" hangingPunct="1">
              <a:lnSpc>
                <a:spcPts val="1800"/>
              </a:lnSpc>
              <a:spcBef>
                <a:spcPts val="0"/>
              </a:spcBef>
              <a:spcAft>
                <a:spcPts val="0"/>
              </a:spcAft>
              <a:buClrTx/>
              <a:buSzTx/>
              <a:buFontTx/>
              <a:buNone/>
              <a:tabLst/>
              <a:defRPr/>
            </a:pPr>
            <a:r>
              <a:rPr kumimoji="1" lang="en-US" altLang="zh-CN" sz="1200" b="1" i="1"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m</a:t>
            </a:r>
            <a:r>
              <a:rPr kumimoji="1" lang="en-US" altLang="zh-CN" sz="12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 </a:t>
            </a:r>
            <a:r>
              <a:rPr kumimoji="1" lang="zh-CN" altLang="en-US" sz="12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个码片</a:t>
            </a:r>
          </a:p>
        </p:txBody>
      </p:sp>
      <p:sp>
        <p:nvSpPr>
          <p:cNvPr id="43" name="Freeform 46"/>
          <p:cNvSpPr/>
          <p:nvPr/>
        </p:nvSpPr>
        <p:spPr bwMode="auto">
          <a:xfrm>
            <a:off x="3548157" y="2206657"/>
            <a:ext cx="1174625" cy="218163"/>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chemeClr val="hlink"/>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n-cs"/>
            </a:endParaRPr>
          </a:p>
        </p:txBody>
      </p:sp>
      <p:sp>
        <p:nvSpPr>
          <p:cNvPr id="44" name="Freeform 47"/>
          <p:cNvSpPr/>
          <p:nvPr/>
        </p:nvSpPr>
        <p:spPr bwMode="auto">
          <a:xfrm>
            <a:off x="4722782" y="2206657"/>
            <a:ext cx="1174625" cy="218163"/>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chemeClr val="hlink"/>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n-cs"/>
            </a:endParaRPr>
          </a:p>
        </p:txBody>
      </p:sp>
      <p:sp>
        <p:nvSpPr>
          <p:cNvPr id="45" name="Freeform 48"/>
          <p:cNvSpPr/>
          <p:nvPr/>
        </p:nvSpPr>
        <p:spPr bwMode="auto">
          <a:xfrm flipV="1">
            <a:off x="5897407" y="2206657"/>
            <a:ext cx="1174625" cy="218163"/>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rgbClr val="FF6699"/>
          </a:solidFill>
          <a:ln w="19050" cmpd="sng">
            <a:solidFill>
              <a:schemeClr val="tx1"/>
            </a:solidFill>
            <a:rou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n-cs"/>
            </a:endParaRPr>
          </a:p>
        </p:txBody>
      </p:sp>
      <p:sp>
        <p:nvSpPr>
          <p:cNvPr id="46" name="Line 49"/>
          <p:cNvSpPr>
            <a:spLocks noChangeShapeType="1"/>
          </p:cNvSpPr>
          <p:nvPr/>
        </p:nvSpPr>
        <p:spPr bwMode="auto">
          <a:xfrm flipV="1">
            <a:off x="3432349" y="2313557"/>
            <a:ext cx="3933929" cy="4363"/>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n-cs"/>
            </a:endParaRPr>
          </a:p>
        </p:txBody>
      </p:sp>
      <p:sp>
        <p:nvSpPr>
          <p:cNvPr id="47" name="Text Box 50"/>
          <p:cNvSpPr txBox="1">
            <a:spLocks noChangeArrowheads="1"/>
          </p:cNvSpPr>
          <p:nvPr/>
        </p:nvSpPr>
        <p:spPr bwMode="auto">
          <a:xfrm>
            <a:off x="7367460" y="2143390"/>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t</a:t>
            </a:r>
          </a:p>
        </p:txBody>
      </p:sp>
      <p:sp>
        <p:nvSpPr>
          <p:cNvPr id="48" name="Freeform 51"/>
          <p:cNvSpPr/>
          <p:nvPr/>
        </p:nvSpPr>
        <p:spPr bwMode="auto">
          <a:xfrm>
            <a:off x="5900952" y="1835781"/>
            <a:ext cx="1174625" cy="219253"/>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chemeClr val="hlink"/>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n-cs"/>
            </a:endParaRPr>
          </a:p>
        </p:txBody>
      </p:sp>
      <p:sp>
        <p:nvSpPr>
          <p:cNvPr id="49" name="Line 52"/>
          <p:cNvSpPr>
            <a:spLocks noChangeShapeType="1"/>
          </p:cNvSpPr>
          <p:nvPr/>
        </p:nvSpPr>
        <p:spPr bwMode="auto">
          <a:xfrm>
            <a:off x="3447712" y="1943771"/>
            <a:ext cx="3918567" cy="0"/>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n-cs"/>
            </a:endParaRPr>
          </a:p>
        </p:txBody>
      </p:sp>
      <p:sp>
        <p:nvSpPr>
          <p:cNvPr id="50" name="Text Box 53"/>
          <p:cNvSpPr txBox="1">
            <a:spLocks noChangeArrowheads="1"/>
          </p:cNvSpPr>
          <p:nvPr/>
        </p:nvSpPr>
        <p:spPr bwMode="auto">
          <a:xfrm>
            <a:off x="1785038" y="2134663"/>
            <a:ext cx="165301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 </a:t>
            </a:r>
            <a:r>
              <a:rPr kumimoji="1"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站发送的信号 </a:t>
            </a:r>
            <a:r>
              <a:rPr kumimoji="1" lang="en-US" altLang="zh-CN" sz="1400" b="1" i="1"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S</a:t>
            </a:r>
            <a:r>
              <a:rPr kumimoji="1" lang="en-US" altLang="zh-CN" sz="1400" b="1" i="1" u="none" strike="noStrike" kern="1200" cap="none" spc="0" normalizeH="0" baseline="-2500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x</a:t>
            </a:r>
            <a:endParaRPr kumimoji="1" lang="en-US" altLang="zh-CN" sz="1400" b="1" i="1" u="none" strike="noStrike" kern="120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1" name="Text Box 54"/>
          <p:cNvSpPr txBox="1">
            <a:spLocks noChangeArrowheads="1"/>
          </p:cNvSpPr>
          <p:nvPr/>
        </p:nvSpPr>
        <p:spPr bwMode="auto">
          <a:xfrm>
            <a:off x="1785039" y="2513176"/>
            <a:ext cx="164872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 </a:t>
            </a:r>
            <a:r>
              <a:rPr kumimoji="1"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站发送的信号 </a:t>
            </a:r>
            <a:r>
              <a:rPr kumimoji="1" lang="en-US" altLang="zh-CN" sz="1400" b="1" i="1"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T</a:t>
            </a:r>
            <a:r>
              <a:rPr kumimoji="1" lang="en-US" altLang="zh-CN" sz="1400" b="1" i="1" u="none" strike="noStrike" kern="1200" cap="none" spc="0" normalizeH="0" baseline="-2500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x</a:t>
            </a:r>
            <a:endParaRPr kumimoji="1" lang="en-US" altLang="zh-CN" sz="1400" b="1" i="1" u="none" strike="noStrike" kern="120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2" name="Text Box 55"/>
          <p:cNvSpPr txBox="1">
            <a:spLocks noChangeArrowheads="1"/>
          </p:cNvSpPr>
          <p:nvPr/>
        </p:nvSpPr>
        <p:spPr bwMode="auto">
          <a:xfrm>
            <a:off x="1571149" y="2951683"/>
            <a:ext cx="190359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总的发送信号 </a:t>
            </a:r>
            <a:r>
              <a:rPr kumimoji="1" lang="en-US" altLang="zh-CN" sz="1400" b="1" i="1"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S</a:t>
            </a:r>
            <a:r>
              <a:rPr kumimoji="1" lang="en-US" altLang="zh-CN" sz="1400" b="1" i="1" u="none" strike="noStrike" kern="1200" cap="none" spc="0" normalizeH="0" baseline="-2500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x</a:t>
            </a:r>
            <a:r>
              <a:rPr kumimoji="1"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 </a:t>
            </a:r>
            <a:r>
              <a:rPr kumimoji="1" lang="en-US" altLang="zh-CN" sz="1400" b="1" i="1"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T</a:t>
            </a:r>
            <a:r>
              <a:rPr kumimoji="1" lang="en-US" altLang="zh-CN" sz="1400" b="1" i="1" u="none" strike="noStrike" kern="1200" cap="none" spc="0" normalizeH="0" baseline="-2500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x</a:t>
            </a:r>
            <a:endParaRPr kumimoji="1" lang="en-US" altLang="zh-CN" sz="1400" b="1" i="1" u="none" strike="noStrike" kern="120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3" name="Text Box 56"/>
          <p:cNvSpPr txBox="1">
            <a:spLocks noChangeArrowheads="1"/>
          </p:cNvSpPr>
          <p:nvPr/>
        </p:nvSpPr>
        <p:spPr bwMode="auto">
          <a:xfrm>
            <a:off x="1838216" y="3378192"/>
            <a:ext cx="160813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规格化内积 </a:t>
            </a:r>
            <a:r>
              <a:rPr kumimoji="1" lang="en-US" altLang="zh-CN" sz="1400" b="1" i="1"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a:t>
            </a:r>
            <a:r>
              <a:rPr kumimoji="1"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 </a:t>
            </a:r>
            <a:r>
              <a:rPr kumimoji="1"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 </a:t>
            </a:r>
            <a:r>
              <a:rPr kumimoji="1" lang="en-US" altLang="zh-CN" sz="1400" b="1" i="1"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S</a:t>
            </a:r>
            <a:r>
              <a:rPr kumimoji="1" lang="en-US" altLang="zh-CN" sz="1400" b="1" i="1" u="none" strike="noStrike" kern="1200" cap="none" spc="0" normalizeH="0" baseline="-2500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x</a:t>
            </a:r>
            <a:endParaRPr kumimoji="1" lang="en-US" altLang="zh-CN" sz="1400" b="1" i="1" u="none" strike="noStrike" kern="120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4" name="Text Box 57"/>
          <p:cNvSpPr txBox="1">
            <a:spLocks noChangeArrowheads="1"/>
          </p:cNvSpPr>
          <p:nvPr/>
        </p:nvSpPr>
        <p:spPr bwMode="auto">
          <a:xfrm>
            <a:off x="1838216" y="3743614"/>
            <a:ext cx="159902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规格化内积 </a:t>
            </a:r>
            <a:r>
              <a:rPr kumimoji="1" lang="en-US" altLang="zh-CN" sz="1400" b="1" i="1"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a:t>
            </a:r>
            <a:r>
              <a:rPr kumimoji="1"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 </a:t>
            </a:r>
            <a:r>
              <a:rPr kumimoji="1"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 </a:t>
            </a:r>
            <a:r>
              <a:rPr kumimoji="1" lang="en-US" altLang="zh-CN" sz="1400" b="1" i="1"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T</a:t>
            </a:r>
            <a:r>
              <a:rPr kumimoji="1" lang="en-US" altLang="zh-CN" sz="1400" b="1" i="1" u="none" strike="noStrike" kern="1200" cap="none" spc="0" normalizeH="0" baseline="-2500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x</a:t>
            </a:r>
            <a:endParaRPr kumimoji="1" lang="en-US" altLang="zh-CN" sz="1400" b="1" i="1" u="none" strike="noStrike" kern="120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5" name="Line 58"/>
          <p:cNvSpPr>
            <a:spLocks noChangeShapeType="1"/>
          </p:cNvSpPr>
          <p:nvPr/>
        </p:nvSpPr>
        <p:spPr bwMode="auto">
          <a:xfrm flipV="1">
            <a:off x="3447713" y="3547267"/>
            <a:ext cx="3889024" cy="1091"/>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n-cs"/>
            </a:endParaRPr>
          </a:p>
        </p:txBody>
      </p:sp>
      <p:sp>
        <p:nvSpPr>
          <p:cNvPr id="56" name="Text Box 59"/>
          <p:cNvSpPr txBox="1">
            <a:spLocks noChangeArrowheads="1"/>
          </p:cNvSpPr>
          <p:nvPr/>
        </p:nvSpPr>
        <p:spPr bwMode="auto">
          <a:xfrm>
            <a:off x="2111192" y="1221652"/>
            <a:ext cx="12618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数据码元比特</a:t>
            </a:r>
          </a:p>
        </p:txBody>
      </p:sp>
      <p:sp>
        <p:nvSpPr>
          <p:cNvPr id="57" name="Text Box 60"/>
          <p:cNvSpPr txBox="1">
            <a:spLocks noChangeArrowheads="1"/>
          </p:cNvSpPr>
          <p:nvPr/>
        </p:nvSpPr>
        <p:spPr bwMode="auto">
          <a:xfrm>
            <a:off x="1244995" y="1968860"/>
            <a:ext cx="36420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4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发</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4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送</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4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端</a:t>
            </a:r>
          </a:p>
        </p:txBody>
      </p:sp>
      <p:sp>
        <p:nvSpPr>
          <p:cNvPr id="58" name="Text Box 61"/>
          <p:cNvSpPr txBox="1">
            <a:spLocks noChangeArrowheads="1"/>
          </p:cNvSpPr>
          <p:nvPr/>
        </p:nvSpPr>
        <p:spPr bwMode="auto">
          <a:xfrm>
            <a:off x="1351349" y="3354194"/>
            <a:ext cx="36420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1" lang="zh-CN" altLang="en-US" sz="1400" b="1" i="0" u="none" strike="noStrike" kern="1200" cap="none" spc="0" normalizeH="0" baseline="0" noProof="0">
                <a:ln>
                  <a:noFill/>
                </a:ln>
                <a:solidFill>
                  <a:srgbClr val="0000FF"/>
                </a:solidFill>
                <a:effectLst/>
                <a:uLnTx/>
                <a:uFillTx/>
                <a:latin typeface="微软雅黑" panose="020B0503020204020204" pitchFamily="34" charset="-122"/>
                <a:ea typeface="微软雅黑" panose="020B0503020204020204" pitchFamily="34" charset="-122"/>
                <a:cs typeface="+mn-cs"/>
              </a:rPr>
              <a:t>接</a:t>
            </a:r>
          </a:p>
          <a:p>
            <a:pPr marL="0" marR="0" lvl="0" indent="0" algn="l" defTabSz="914400" rtl="0" eaLnBrk="0" fontAlgn="auto" latinLnBrk="0" hangingPunct="0">
              <a:lnSpc>
                <a:spcPct val="100000"/>
              </a:lnSpc>
              <a:spcBef>
                <a:spcPts val="0"/>
              </a:spcBef>
              <a:spcAft>
                <a:spcPts val="0"/>
              </a:spcAft>
              <a:buClrTx/>
              <a:buSzTx/>
              <a:buFontTx/>
              <a:buNone/>
              <a:tabLst/>
              <a:defRPr/>
            </a:pPr>
            <a:r>
              <a:rPr kumimoji="1" lang="zh-CN" altLang="en-US" sz="1400" b="1" i="0" u="none" strike="noStrike" kern="1200" cap="none" spc="0" normalizeH="0" baseline="0" noProof="0">
                <a:ln>
                  <a:noFill/>
                </a:ln>
                <a:solidFill>
                  <a:srgbClr val="0000FF"/>
                </a:solidFill>
                <a:effectLst/>
                <a:uLnTx/>
                <a:uFillTx/>
                <a:latin typeface="微软雅黑" panose="020B0503020204020204" pitchFamily="34" charset="-122"/>
                <a:ea typeface="微软雅黑" panose="020B0503020204020204" pitchFamily="34" charset="-122"/>
                <a:cs typeface="+mn-cs"/>
              </a:rPr>
              <a:t>收</a:t>
            </a:r>
          </a:p>
          <a:p>
            <a:pPr marL="0" marR="0" lvl="0" indent="0" algn="l" defTabSz="914400" rtl="0" eaLnBrk="0" fontAlgn="auto" latinLnBrk="0" hangingPunct="0">
              <a:lnSpc>
                <a:spcPct val="100000"/>
              </a:lnSpc>
              <a:spcBef>
                <a:spcPts val="0"/>
              </a:spcBef>
              <a:spcAft>
                <a:spcPts val="0"/>
              </a:spcAft>
              <a:buClrTx/>
              <a:buSzTx/>
              <a:buFontTx/>
              <a:buNone/>
              <a:tabLst/>
              <a:defRPr/>
            </a:pPr>
            <a:r>
              <a:rPr kumimoji="1" lang="zh-CN" altLang="en-US" sz="1400" b="1" i="0" u="none" strike="noStrike" kern="1200" cap="none" spc="0" normalizeH="0" baseline="0" noProof="0">
                <a:ln>
                  <a:noFill/>
                </a:ln>
                <a:solidFill>
                  <a:srgbClr val="0000FF"/>
                </a:solidFill>
                <a:effectLst/>
                <a:uLnTx/>
                <a:uFillTx/>
                <a:latin typeface="微软雅黑" panose="020B0503020204020204" pitchFamily="34" charset="-122"/>
                <a:ea typeface="微软雅黑" panose="020B0503020204020204" pitchFamily="34" charset="-122"/>
                <a:cs typeface="+mn-cs"/>
              </a:rPr>
              <a:t>端</a:t>
            </a:r>
          </a:p>
        </p:txBody>
      </p:sp>
      <p:sp>
        <p:nvSpPr>
          <p:cNvPr id="59" name="AutoShape 62"/>
          <p:cNvSpPr/>
          <p:nvPr/>
        </p:nvSpPr>
        <p:spPr bwMode="auto">
          <a:xfrm>
            <a:off x="1571149" y="1276193"/>
            <a:ext cx="107536" cy="2078001"/>
          </a:xfrm>
          <a:prstGeom prst="leftBracket">
            <a:avLst>
              <a:gd name="adj" fmla="val 174451"/>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n-cs"/>
            </a:endParaRPr>
          </a:p>
        </p:txBody>
      </p:sp>
      <p:sp>
        <p:nvSpPr>
          <p:cNvPr id="60" name="AutoShape 63"/>
          <p:cNvSpPr/>
          <p:nvPr/>
        </p:nvSpPr>
        <p:spPr bwMode="auto">
          <a:xfrm>
            <a:off x="1731862" y="3453458"/>
            <a:ext cx="57903" cy="544316"/>
          </a:xfrm>
          <a:prstGeom prst="leftBracket">
            <a:avLst>
              <a:gd name="adj" fmla="val 84865"/>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15503084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a:t>例   题</a:t>
            </a:r>
          </a:p>
        </p:txBody>
      </p:sp>
      <p:pic>
        <p:nvPicPr>
          <p:cNvPr id="3" name="图片 2"/>
          <p:cNvPicPr>
            <a:picLocks noChangeAspect="1"/>
          </p:cNvPicPr>
          <p:nvPr/>
        </p:nvPicPr>
        <p:blipFill>
          <a:blip r:embed="rId2"/>
          <a:stretch>
            <a:fillRect/>
          </a:stretch>
        </p:blipFill>
        <p:spPr>
          <a:xfrm>
            <a:off x="849686" y="963282"/>
            <a:ext cx="7032480" cy="3676256"/>
          </a:xfrm>
          <a:prstGeom prst="rect">
            <a:avLst/>
          </a:prstGeom>
        </p:spPr>
      </p:pic>
    </p:spTree>
    <p:extLst>
      <p:ext uri="{BB962C8B-B14F-4D97-AF65-F5344CB8AC3E}">
        <p14:creationId xmlns:p14="http://schemas.microsoft.com/office/powerpoint/2010/main" val="421163480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8"/>
          <p:cNvSpPr>
            <a:spLocks noChangeArrowheads="1"/>
          </p:cNvSpPr>
          <p:nvPr/>
        </p:nvSpPr>
        <p:spPr bwMode="auto">
          <a:xfrm>
            <a:off x="545145" y="1304989"/>
            <a:ext cx="8053712"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在早期电话网中，从市话局到用户电话机的用户线是采用最廉价的双绞线电缆，而长途干线采用的是</a:t>
            </a:r>
            <a:r>
              <a:rPr lang="zh-CN" altLang="en-US" sz="2000" b="1" dirty="0">
                <a:solidFill>
                  <a:srgbClr val="FF0000"/>
                </a:solidFill>
                <a:latin typeface="微软雅黑" panose="020B0503020204020204" pitchFamily="34" charset="-122"/>
                <a:ea typeface="微软雅黑" panose="020B0503020204020204" pitchFamily="34" charset="-122"/>
              </a:rPr>
              <a:t>频分复用 </a:t>
            </a:r>
            <a:r>
              <a:rPr lang="en-US" altLang="zh-CN" sz="2000" b="1" dirty="0">
                <a:solidFill>
                  <a:srgbClr val="FF0000"/>
                </a:solidFill>
                <a:latin typeface="微软雅黑" panose="020B0503020204020204" pitchFamily="34" charset="-122"/>
                <a:ea typeface="微软雅黑" panose="020B0503020204020204" pitchFamily="34" charset="-122"/>
              </a:rPr>
              <a:t>FDM </a:t>
            </a:r>
            <a:r>
              <a:rPr lang="zh-CN" altLang="en-US" sz="2000" b="1" dirty="0">
                <a:latin typeface="微软雅黑" panose="020B0503020204020204" pitchFamily="34" charset="-122"/>
                <a:ea typeface="微软雅黑" panose="020B0503020204020204" pitchFamily="34" charset="-122"/>
              </a:rPr>
              <a:t>的模拟传输方式。</a:t>
            </a: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与模拟通信相比，数字通信无论是在传输质量上还是经济上都有明显的优势。</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目前，长途干线大都采用</a:t>
            </a:r>
            <a:r>
              <a:rPr lang="zh-CN" altLang="en-US" sz="2000" b="1" dirty="0">
                <a:solidFill>
                  <a:srgbClr val="FF0000"/>
                </a:solidFill>
                <a:latin typeface="微软雅黑" panose="020B0503020204020204" pitchFamily="34" charset="-122"/>
                <a:ea typeface="微软雅黑" panose="020B0503020204020204" pitchFamily="34" charset="-122"/>
              </a:rPr>
              <a:t>时分复用 </a:t>
            </a:r>
            <a:r>
              <a:rPr lang="en-US" altLang="zh-CN" sz="2000" b="1" dirty="0">
                <a:solidFill>
                  <a:srgbClr val="FF0000"/>
                </a:solidFill>
                <a:latin typeface="微软雅黑" panose="020B0503020204020204" pitchFamily="34" charset="-122"/>
                <a:ea typeface="微软雅黑" panose="020B0503020204020204" pitchFamily="34" charset="-122"/>
              </a:rPr>
              <a:t>PCM </a:t>
            </a:r>
            <a:r>
              <a:rPr lang="zh-CN" altLang="en-US" sz="2000" b="1" dirty="0">
                <a:latin typeface="微软雅黑" panose="020B0503020204020204" pitchFamily="34" charset="-122"/>
                <a:ea typeface="微软雅黑" panose="020B0503020204020204" pitchFamily="34" charset="-122"/>
              </a:rPr>
              <a:t>的数字传输方式。</a:t>
            </a: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脉码调制 </a:t>
            </a:r>
            <a:r>
              <a:rPr lang="en-US" altLang="zh-CN" sz="2000" b="1" dirty="0">
                <a:solidFill>
                  <a:srgbClr val="0000FF"/>
                </a:solidFill>
                <a:latin typeface="微软雅黑" panose="020B0503020204020204" pitchFamily="34" charset="-122"/>
                <a:ea typeface="微软雅黑" panose="020B0503020204020204" pitchFamily="34" charset="-122"/>
              </a:rPr>
              <a:t>PCM </a:t>
            </a:r>
            <a:r>
              <a:rPr lang="zh-CN" altLang="en-US" sz="2000" b="1" dirty="0">
                <a:latin typeface="微软雅黑" panose="020B0503020204020204" pitchFamily="34" charset="-122"/>
                <a:ea typeface="微软雅黑" panose="020B0503020204020204" pitchFamily="34" charset="-122"/>
              </a:rPr>
              <a:t>体制最初是为了在电话局之间的中继线上传送多路的电话。</a:t>
            </a:r>
          </a:p>
        </p:txBody>
      </p:sp>
      <p:sp>
        <p:nvSpPr>
          <p:cNvPr id="6" name="AutoShape 5"/>
          <p:cNvSpPr>
            <a:spLocks noChangeArrowheads="1"/>
          </p:cNvSpPr>
          <p:nvPr/>
        </p:nvSpPr>
        <p:spPr bwMode="auto">
          <a:xfrm>
            <a:off x="545145" y="865875"/>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latin typeface="宋体" panose="02010600030101010101" pitchFamily="2" charset="-122"/>
            </a:endParaRPr>
          </a:p>
        </p:txBody>
      </p:sp>
      <p:sp>
        <p:nvSpPr>
          <p:cNvPr id="7" name="Rectangle 6"/>
          <p:cNvSpPr>
            <a:spLocks noChangeArrowheads="1"/>
          </p:cNvSpPr>
          <p:nvPr/>
        </p:nvSpPr>
        <p:spPr bwMode="auto">
          <a:xfrm>
            <a:off x="3231731" y="823604"/>
            <a:ext cx="26805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rgbClr val="FFFF00"/>
                </a:solidFill>
                <a:latin typeface="微软雅黑" panose="020B0503020204020204" pitchFamily="34" charset="-122"/>
                <a:ea typeface="微软雅黑" panose="020B0503020204020204" pitchFamily="34" charset="-122"/>
              </a:rPr>
              <a:t>2.5  </a:t>
            </a:r>
            <a:r>
              <a:rPr lang="zh-CN" altLang="en-US" sz="2400" b="1" dirty="0">
                <a:solidFill>
                  <a:schemeClr val="bg1"/>
                </a:solidFill>
                <a:latin typeface="微软雅黑" panose="020B0503020204020204" pitchFamily="34" charset="-122"/>
                <a:ea typeface="微软雅黑" panose="020B0503020204020204" pitchFamily="34" charset="-122"/>
              </a:rPr>
              <a:t>数字传输系统</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8"/>
          <p:cNvSpPr>
            <a:spLocks noChangeArrowheads="1"/>
          </p:cNvSpPr>
          <p:nvPr/>
        </p:nvSpPr>
        <p:spPr bwMode="auto">
          <a:xfrm>
            <a:off x="545145" y="1404141"/>
            <a:ext cx="805371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由于历史上的原因，</a:t>
            </a:r>
            <a:r>
              <a:rPr lang="en-US" altLang="zh-CN" sz="2000" b="1" dirty="0">
                <a:latin typeface="微软雅黑" panose="020B0503020204020204" pitchFamily="34" charset="-122"/>
                <a:ea typeface="微软雅黑" panose="020B0503020204020204" pitchFamily="34" charset="-122"/>
              </a:rPr>
              <a:t>PCM </a:t>
            </a:r>
            <a:r>
              <a:rPr lang="zh-CN" altLang="en-US" sz="2000" b="1" dirty="0">
                <a:latin typeface="微软雅黑" panose="020B0503020204020204" pitchFamily="34" charset="-122"/>
                <a:ea typeface="微软雅黑" panose="020B0503020204020204" pitchFamily="34" charset="-122"/>
              </a:rPr>
              <a:t>有两个互不兼容的国际标准：</a:t>
            </a:r>
          </a:p>
          <a:p>
            <a:pPr marL="633730" indent="-34290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北美的 </a:t>
            </a:r>
            <a:r>
              <a:rPr lang="en-US" altLang="zh-CN" sz="2000" b="1" dirty="0">
                <a:latin typeface="微软雅黑" panose="020B0503020204020204" pitchFamily="34" charset="-122"/>
                <a:ea typeface="微软雅黑" panose="020B0503020204020204" pitchFamily="34" charset="-122"/>
              </a:rPr>
              <a:t>24 </a:t>
            </a:r>
            <a:r>
              <a:rPr lang="zh-CN" altLang="en-US" sz="2000" b="1" dirty="0">
                <a:latin typeface="微软雅黑" panose="020B0503020204020204" pitchFamily="34" charset="-122"/>
                <a:ea typeface="微软雅黑" panose="020B0503020204020204" pitchFamily="34" charset="-122"/>
              </a:rPr>
              <a:t>路 </a:t>
            </a:r>
            <a:r>
              <a:rPr lang="en-US" altLang="zh-CN" sz="2000" b="1" dirty="0">
                <a:latin typeface="微软雅黑" panose="020B0503020204020204" pitchFamily="34" charset="-122"/>
                <a:ea typeface="微软雅黑" panose="020B0503020204020204" pitchFamily="34" charset="-122"/>
              </a:rPr>
              <a:t>PCM</a:t>
            </a:r>
            <a:r>
              <a:rPr lang="zh-CN" altLang="en-US" sz="2000" b="1" dirty="0">
                <a:latin typeface="微软雅黑" panose="020B0503020204020204" pitchFamily="34" charset="-122"/>
                <a:ea typeface="微软雅黑" panose="020B0503020204020204" pitchFamily="34" charset="-122"/>
              </a:rPr>
              <a:t>（简称为 </a:t>
            </a:r>
            <a:r>
              <a:rPr lang="en-US" altLang="zh-CN" sz="2000" b="1" dirty="0">
                <a:latin typeface="微软雅黑" panose="020B0503020204020204" pitchFamily="34" charset="-122"/>
                <a:ea typeface="微软雅黑" panose="020B0503020204020204" pitchFamily="34" charset="-122"/>
              </a:rPr>
              <a:t>T1</a:t>
            </a:r>
            <a:r>
              <a:rPr lang="zh-CN" altLang="en-US" sz="2000" b="1" dirty="0">
                <a:latin typeface="微软雅黑" panose="020B0503020204020204" pitchFamily="34" charset="-122"/>
                <a:ea typeface="微软雅黑" panose="020B0503020204020204" pitchFamily="34" charset="-122"/>
              </a:rPr>
              <a:t>）</a:t>
            </a:r>
          </a:p>
          <a:p>
            <a:pPr marL="633730" indent="-34290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欧洲的 </a:t>
            </a:r>
            <a:r>
              <a:rPr lang="en-US" altLang="zh-CN" sz="2000" b="1" dirty="0">
                <a:latin typeface="微软雅黑" panose="020B0503020204020204" pitchFamily="34" charset="-122"/>
                <a:ea typeface="微软雅黑" panose="020B0503020204020204" pitchFamily="34" charset="-122"/>
              </a:rPr>
              <a:t>30 </a:t>
            </a:r>
            <a:r>
              <a:rPr lang="zh-CN" altLang="en-US" sz="2000" b="1" dirty="0">
                <a:latin typeface="微软雅黑" panose="020B0503020204020204" pitchFamily="34" charset="-122"/>
                <a:ea typeface="微软雅黑" panose="020B0503020204020204" pitchFamily="34" charset="-122"/>
              </a:rPr>
              <a:t>路 </a:t>
            </a:r>
            <a:r>
              <a:rPr lang="en-US" altLang="zh-CN" sz="2000" b="1" dirty="0">
                <a:latin typeface="微软雅黑" panose="020B0503020204020204" pitchFamily="34" charset="-122"/>
                <a:ea typeface="微软雅黑" panose="020B0503020204020204" pitchFamily="34" charset="-122"/>
              </a:rPr>
              <a:t>PCM</a:t>
            </a:r>
            <a:r>
              <a:rPr lang="zh-CN" altLang="en-US" sz="2000" b="1" dirty="0">
                <a:latin typeface="微软雅黑" panose="020B0503020204020204" pitchFamily="34" charset="-122"/>
                <a:ea typeface="微软雅黑" panose="020B0503020204020204" pitchFamily="34" charset="-122"/>
              </a:rPr>
              <a:t>（简称为 </a:t>
            </a:r>
            <a:r>
              <a:rPr lang="en-US" altLang="zh-CN" sz="2000" b="1" dirty="0">
                <a:latin typeface="微软雅黑" panose="020B0503020204020204" pitchFamily="34" charset="-122"/>
                <a:ea typeface="微软雅黑" panose="020B0503020204020204" pitchFamily="34" charset="-122"/>
              </a:rPr>
              <a:t>E1</a:t>
            </a:r>
            <a:r>
              <a:rPr lang="zh-CN" altLang="en-US" sz="2000" b="1" dirty="0">
                <a:latin typeface="微软雅黑" panose="020B0503020204020204" pitchFamily="34" charset="-122"/>
                <a:ea typeface="微软雅黑" panose="020B0503020204020204" pitchFamily="34" charset="-122"/>
              </a:rPr>
              <a:t>）</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我国采用的是欧洲的 </a:t>
            </a:r>
            <a:r>
              <a:rPr lang="en-US" altLang="zh-CN" sz="2000" b="1" dirty="0">
                <a:latin typeface="微软雅黑" panose="020B0503020204020204" pitchFamily="34" charset="-122"/>
                <a:ea typeface="微软雅黑" panose="020B0503020204020204" pitchFamily="34" charset="-122"/>
              </a:rPr>
              <a:t>E1 </a:t>
            </a:r>
            <a:r>
              <a:rPr lang="zh-CN" altLang="en-US" sz="2000" b="1" dirty="0">
                <a:latin typeface="微软雅黑" panose="020B0503020204020204" pitchFamily="34" charset="-122"/>
                <a:ea typeface="微软雅黑" panose="020B0503020204020204" pitchFamily="34" charset="-122"/>
              </a:rPr>
              <a:t>标准。</a:t>
            </a:r>
          </a:p>
          <a:p>
            <a:pPr marL="285750" indent="-28575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E1 </a:t>
            </a:r>
            <a:r>
              <a:rPr lang="zh-CN" altLang="en-US" sz="2000" b="1" dirty="0">
                <a:latin typeface="微软雅黑" panose="020B0503020204020204" pitchFamily="34" charset="-122"/>
                <a:ea typeface="微软雅黑" panose="020B0503020204020204" pitchFamily="34" charset="-122"/>
              </a:rPr>
              <a:t>的速率是 </a:t>
            </a:r>
            <a:r>
              <a:rPr lang="en-US" altLang="zh-CN" sz="2000" b="1" dirty="0">
                <a:latin typeface="微软雅黑" panose="020B0503020204020204" pitchFamily="34" charset="-122"/>
                <a:ea typeface="微软雅黑" panose="020B0503020204020204" pitchFamily="34" charset="-122"/>
              </a:rPr>
              <a:t>2.048 Mbit/s</a:t>
            </a:r>
            <a:r>
              <a:rPr lang="zh-CN" altLang="en-US" sz="2000" b="1" dirty="0">
                <a:latin typeface="微软雅黑" panose="020B0503020204020204" pitchFamily="34" charset="-122"/>
                <a:ea typeface="微软雅黑" panose="020B0503020204020204" pitchFamily="34" charset="-122"/>
              </a:rPr>
              <a:t>，而 </a:t>
            </a:r>
            <a:r>
              <a:rPr lang="en-US" altLang="zh-CN" sz="2000" b="1" dirty="0">
                <a:latin typeface="微软雅黑" panose="020B0503020204020204" pitchFamily="34" charset="-122"/>
                <a:ea typeface="微软雅黑" panose="020B0503020204020204" pitchFamily="34" charset="-122"/>
              </a:rPr>
              <a:t>T1 </a:t>
            </a:r>
            <a:r>
              <a:rPr lang="zh-CN" altLang="en-US" sz="2000" b="1" dirty="0">
                <a:latin typeface="微软雅黑" panose="020B0503020204020204" pitchFamily="34" charset="-122"/>
                <a:ea typeface="微软雅黑" panose="020B0503020204020204" pitchFamily="34" charset="-122"/>
              </a:rPr>
              <a:t>的速率是 </a:t>
            </a:r>
            <a:r>
              <a:rPr lang="en-US" altLang="zh-CN" sz="2000" b="1" dirty="0">
                <a:latin typeface="微软雅黑" panose="020B0503020204020204" pitchFamily="34" charset="-122"/>
                <a:ea typeface="微软雅黑" panose="020B0503020204020204" pitchFamily="34" charset="-122"/>
              </a:rPr>
              <a:t>1.544 Mbit/s</a:t>
            </a:r>
            <a:r>
              <a:rPr lang="zh-CN" altLang="en-US" sz="2000" b="1" dirty="0">
                <a:latin typeface="微软雅黑" panose="020B0503020204020204" pitchFamily="34" charset="-122"/>
                <a:ea typeface="微软雅黑" panose="020B0503020204020204" pitchFamily="34" charset="-122"/>
              </a:rPr>
              <a:t>。</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当需要有更高的数据率时，可采用复用的方法。 </a:t>
            </a:r>
          </a:p>
        </p:txBody>
      </p:sp>
      <p:sp>
        <p:nvSpPr>
          <p:cNvPr id="5" name="AutoShape 5"/>
          <p:cNvSpPr>
            <a:spLocks noChangeArrowheads="1"/>
          </p:cNvSpPr>
          <p:nvPr/>
        </p:nvSpPr>
        <p:spPr bwMode="auto">
          <a:xfrm>
            <a:off x="545145" y="984747"/>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latin typeface="宋体" panose="02010600030101010101" pitchFamily="2" charset="-122"/>
            </a:endParaRPr>
          </a:p>
        </p:txBody>
      </p:sp>
      <p:sp>
        <p:nvSpPr>
          <p:cNvPr id="6" name="Rectangle 6"/>
          <p:cNvSpPr>
            <a:spLocks noChangeArrowheads="1"/>
          </p:cNvSpPr>
          <p:nvPr/>
        </p:nvSpPr>
        <p:spPr bwMode="auto">
          <a:xfrm>
            <a:off x="3231731" y="942476"/>
            <a:ext cx="26805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rgbClr val="FFFF00"/>
                </a:solidFill>
                <a:latin typeface="微软雅黑" panose="020B0503020204020204" pitchFamily="34" charset="-122"/>
                <a:ea typeface="微软雅黑" panose="020B0503020204020204" pitchFamily="34" charset="-122"/>
              </a:rPr>
              <a:t>2.5  </a:t>
            </a:r>
            <a:r>
              <a:rPr lang="zh-CN" altLang="en-US" sz="2400" b="1" dirty="0">
                <a:solidFill>
                  <a:schemeClr val="bg1"/>
                </a:solidFill>
                <a:latin typeface="微软雅黑" panose="020B0503020204020204" pitchFamily="34" charset="-122"/>
                <a:ea typeface="微软雅黑" panose="020B0503020204020204" pitchFamily="34" charset="-122"/>
              </a:rPr>
              <a:t>数字传输系统</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5" y="606627"/>
            <a:ext cx="8053712"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2325233" y="564356"/>
            <a:ext cx="44935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旧的数字传输系统存在许多缺点</a:t>
            </a:r>
          </a:p>
        </p:txBody>
      </p:sp>
      <p:sp>
        <p:nvSpPr>
          <p:cNvPr id="4" name="Rectangle 8"/>
          <p:cNvSpPr>
            <a:spLocks noChangeArrowheads="1"/>
          </p:cNvSpPr>
          <p:nvPr/>
        </p:nvSpPr>
        <p:spPr bwMode="auto">
          <a:xfrm>
            <a:off x="545144" y="980549"/>
            <a:ext cx="8205663"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buClr>
                <a:srgbClr val="0070C0"/>
              </a:buClr>
            </a:pPr>
            <a:r>
              <a:rPr lang="zh-CN" altLang="en-US" sz="2000" b="1" dirty="0">
                <a:latin typeface="微软雅黑" panose="020B0503020204020204" pitchFamily="34" charset="-122"/>
                <a:ea typeface="微软雅黑" panose="020B0503020204020204" pitchFamily="34" charset="-122"/>
              </a:rPr>
              <a:t>最主要的是以下两个方面： </a:t>
            </a: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速率标准不统一</a:t>
            </a:r>
          </a:p>
          <a:p>
            <a:pPr marL="633730" indent="-34290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如果不对高次群的数字传输速率进行标准化，国际范围的</a:t>
            </a:r>
            <a:r>
              <a:rPr lang="zh-CN" altLang="en-US" sz="2000" b="1" dirty="0">
                <a:solidFill>
                  <a:srgbClr val="0000FF"/>
                </a:solidFill>
                <a:latin typeface="微软雅黑" panose="020B0503020204020204" pitchFamily="34" charset="-122"/>
                <a:ea typeface="微软雅黑" panose="020B0503020204020204" pitchFamily="34" charset="-122"/>
              </a:rPr>
              <a:t>基于光纤高速数据传输就很难实现。 </a:t>
            </a: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不是同步传输</a:t>
            </a:r>
          </a:p>
          <a:p>
            <a:pPr marL="633730" indent="-34290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在过去相当长的时间，为了节约经费，各国的数字网主要采用准同步方式。  </a:t>
            </a:r>
          </a:p>
          <a:p>
            <a:pPr marL="633730" indent="-34290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当数据传输的速率很高时，</a:t>
            </a:r>
            <a:r>
              <a:rPr lang="zh-CN" altLang="en-US" sz="2000" b="1" dirty="0">
                <a:solidFill>
                  <a:srgbClr val="0000FF"/>
                </a:solidFill>
                <a:latin typeface="微软雅黑" panose="020B0503020204020204" pitchFamily="34" charset="-122"/>
                <a:ea typeface="微软雅黑" panose="020B0503020204020204" pitchFamily="34" charset="-122"/>
              </a:rPr>
              <a:t>收发双方的时钟同步就成为很大的问题。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9"/>
          <p:cNvSpPr>
            <a:spLocks noChangeArrowheads="1"/>
          </p:cNvSpPr>
          <p:nvPr/>
        </p:nvSpPr>
        <p:spPr bwMode="auto">
          <a:xfrm>
            <a:off x="2629135" y="1658622"/>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7" name="Rectangle 10"/>
          <p:cNvSpPr>
            <a:spLocks noChangeArrowheads="1"/>
          </p:cNvSpPr>
          <p:nvPr/>
        </p:nvSpPr>
        <p:spPr bwMode="auto">
          <a:xfrm>
            <a:off x="2629135" y="2265047"/>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8" name="Rectangle 11"/>
          <p:cNvSpPr>
            <a:spLocks noChangeArrowheads="1"/>
          </p:cNvSpPr>
          <p:nvPr/>
        </p:nvSpPr>
        <p:spPr bwMode="auto">
          <a:xfrm>
            <a:off x="2629135" y="2882584"/>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dirty="0">
              <a:solidFill>
                <a:srgbClr val="FFFFFF"/>
              </a:solidFill>
              <a:latin typeface="宋体" panose="02010600030101010101" pitchFamily="2" charset="-122"/>
            </a:endParaRPr>
          </a:p>
        </p:txBody>
      </p:sp>
      <p:sp>
        <p:nvSpPr>
          <p:cNvPr id="9" name="Line 16"/>
          <p:cNvSpPr>
            <a:spLocks noChangeShapeType="1"/>
          </p:cNvSpPr>
          <p:nvPr/>
        </p:nvSpPr>
        <p:spPr bwMode="auto">
          <a:xfrm>
            <a:off x="3637198" y="1587184"/>
            <a:ext cx="0" cy="1800225"/>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 name="Rectangle 8"/>
          <p:cNvSpPr>
            <a:spLocks noChangeArrowheads="1"/>
          </p:cNvSpPr>
          <p:nvPr/>
        </p:nvSpPr>
        <p:spPr bwMode="auto">
          <a:xfrm>
            <a:off x="2700573" y="1404622"/>
            <a:ext cx="547211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2.2.1                               </a:t>
            </a:r>
            <a:r>
              <a:rPr lang="zh-CN" altLang="en-US" sz="2000" b="1" dirty="0">
                <a:solidFill>
                  <a:schemeClr val="bg1"/>
                </a:solidFill>
                <a:latin typeface="微软雅黑" panose="020B0503020204020204" pitchFamily="34" charset="-122"/>
                <a:ea typeface="微软雅黑" panose="020B0503020204020204" pitchFamily="34" charset="-122"/>
              </a:rPr>
              <a:t>数据通信系统的模型</a:t>
            </a:r>
          </a:p>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2.2.2                        </a:t>
            </a:r>
            <a:r>
              <a:rPr lang="zh-CN" altLang="en-US" sz="2000" b="1" dirty="0">
                <a:solidFill>
                  <a:schemeClr val="bg1"/>
                </a:solidFill>
                <a:latin typeface="微软雅黑" panose="020B0503020204020204" pitchFamily="34" charset="-122"/>
                <a:ea typeface="微软雅黑" panose="020B0503020204020204" pitchFamily="34" charset="-122"/>
              </a:rPr>
              <a:t>有关信道的几个基本概念</a:t>
            </a:r>
          </a:p>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2.2.3                                     </a:t>
            </a:r>
            <a:r>
              <a:rPr lang="zh-CN" altLang="en-US" sz="2000" b="1" dirty="0">
                <a:solidFill>
                  <a:schemeClr val="bg1"/>
                </a:solidFill>
                <a:latin typeface="微软雅黑" panose="020B0503020204020204" pitchFamily="34" charset="-122"/>
                <a:ea typeface="微软雅黑" panose="020B0503020204020204" pitchFamily="34" charset="-122"/>
              </a:rPr>
              <a:t>信道的极限容量</a:t>
            </a:r>
          </a:p>
        </p:txBody>
      </p:sp>
      <p:sp>
        <p:nvSpPr>
          <p:cNvPr id="11" name="Rectangle 27"/>
          <p:cNvSpPr>
            <a:spLocks noChangeArrowheads="1"/>
          </p:cNvSpPr>
          <p:nvPr/>
        </p:nvSpPr>
        <p:spPr bwMode="auto">
          <a:xfrm>
            <a:off x="639730" y="165862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panose="02010600030101010101" pitchFamily="2" charset="-122"/>
            </a:endParaRPr>
          </a:p>
        </p:txBody>
      </p:sp>
      <p:sp>
        <p:nvSpPr>
          <p:cNvPr id="12" name="Rectangle 29"/>
          <p:cNvSpPr>
            <a:spLocks noChangeArrowheads="1"/>
          </p:cNvSpPr>
          <p:nvPr/>
        </p:nvSpPr>
        <p:spPr bwMode="auto">
          <a:xfrm>
            <a:off x="648619" y="1753554"/>
            <a:ext cx="1627651"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a:solidFill>
                  <a:srgbClr val="FFFF00"/>
                </a:solidFill>
                <a:latin typeface="微软雅黑" panose="020B0503020204020204" pitchFamily="34" charset="-122"/>
                <a:ea typeface="微软雅黑" panose="020B0503020204020204" pitchFamily="34" charset="-122"/>
              </a:rPr>
              <a:t>2.2</a:t>
            </a:r>
          </a:p>
          <a:p>
            <a:pPr eaLnBrk="0" hangingPunct="0"/>
            <a:r>
              <a:rPr lang="zh-CN" altLang="en-US" sz="2000" b="1" dirty="0">
                <a:solidFill>
                  <a:schemeClr val="bg1"/>
                </a:solidFill>
                <a:latin typeface="微软雅黑" panose="020B0503020204020204" pitchFamily="34" charset="-122"/>
                <a:ea typeface="微软雅黑" panose="020B0503020204020204" pitchFamily="34" charset="-122"/>
              </a:rPr>
              <a:t>数据通信的基础知识</a:t>
            </a:r>
            <a:endParaRPr lang="zh-CN" altLang="fr-FR"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5" y="619922"/>
            <a:ext cx="8053712"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3129523" y="577651"/>
            <a:ext cx="288495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同步光纤网 </a:t>
            </a:r>
            <a:r>
              <a:rPr lang="en-US" altLang="zh-CN" sz="2400" b="1" dirty="0">
                <a:solidFill>
                  <a:schemeClr val="bg1"/>
                </a:solidFill>
                <a:latin typeface="微软雅黑" panose="020B0503020204020204" pitchFamily="34" charset="-122"/>
                <a:ea typeface="微软雅黑" panose="020B0503020204020204" pitchFamily="34" charset="-122"/>
              </a:rPr>
              <a:t>SONET</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Rectangle 8"/>
          <p:cNvSpPr>
            <a:spLocks noChangeArrowheads="1"/>
          </p:cNvSpPr>
          <p:nvPr/>
        </p:nvSpPr>
        <p:spPr bwMode="auto">
          <a:xfrm>
            <a:off x="545145" y="975556"/>
            <a:ext cx="8053712"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同步光纤网 </a:t>
            </a:r>
            <a:r>
              <a:rPr lang="en-US" altLang="zh-CN" sz="2000" b="1" dirty="0">
                <a:latin typeface="微软雅黑" panose="020B0503020204020204" pitchFamily="34" charset="-122"/>
                <a:ea typeface="微软雅黑" panose="020B0503020204020204" pitchFamily="34" charset="-122"/>
              </a:rPr>
              <a:t>SONET (Synchronous Optical Network)  </a:t>
            </a:r>
            <a:r>
              <a:rPr lang="zh-CN" altLang="en-US" sz="2000" b="1" dirty="0">
                <a:latin typeface="微软雅黑" panose="020B0503020204020204" pitchFamily="34" charset="-122"/>
                <a:ea typeface="微软雅黑" panose="020B0503020204020204" pitchFamily="34" charset="-122"/>
              </a:rPr>
              <a:t>的各级时钟都来自一个非常精确的主时钟。 </a:t>
            </a:r>
          </a:p>
          <a:p>
            <a:pPr marL="285750" indent="-28575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SONET </a:t>
            </a:r>
            <a:r>
              <a:rPr lang="zh-CN" altLang="en-US" sz="2000" b="1" dirty="0">
                <a:latin typeface="微软雅黑" panose="020B0503020204020204" pitchFamily="34" charset="-122"/>
                <a:ea typeface="微软雅黑" panose="020B0503020204020204" pitchFamily="34" charset="-122"/>
              </a:rPr>
              <a:t>为光纤传输系统定义了同步传输的线路速率等级结构</a:t>
            </a:r>
          </a:p>
          <a:p>
            <a:pPr marL="633730" indent="-34290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对电信信号称为第 </a:t>
            </a:r>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级</a:t>
            </a:r>
            <a:r>
              <a:rPr lang="zh-CN" altLang="en-US" sz="2000" b="1" dirty="0">
                <a:solidFill>
                  <a:srgbClr val="0000FF"/>
                </a:solidFill>
                <a:latin typeface="微软雅黑" panose="020B0503020204020204" pitchFamily="34" charset="-122"/>
                <a:ea typeface="微软雅黑" panose="020B0503020204020204" pitchFamily="34" charset="-122"/>
              </a:rPr>
              <a:t>同步传送信号 </a:t>
            </a:r>
            <a:r>
              <a:rPr lang="en-US" altLang="zh-CN" sz="2000" b="1" dirty="0">
                <a:latin typeface="微软雅黑" panose="020B0503020204020204" pitchFamily="34" charset="-122"/>
                <a:ea typeface="微软雅黑" panose="020B0503020204020204" pitchFamily="34" charset="-122"/>
              </a:rPr>
              <a:t>STS-1 (Synchronous Transport Signal)</a:t>
            </a:r>
            <a:r>
              <a:rPr lang="zh-CN" altLang="en-US" sz="2000" b="1" dirty="0">
                <a:latin typeface="微软雅黑" panose="020B0503020204020204" pitchFamily="34" charset="-122"/>
                <a:ea typeface="微软雅黑" panose="020B0503020204020204" pitchFamily="34" charset="-122"/>
              </a:rPr>
              <a:t>，其传输速率是 </a:t>
            </a:r>
            <a:r>
              <a:rPr lang="en-US" altLang="zh-CN" sz="2000" b="1" dirty="0">
                <a:latin typeface="微软雅黑" panose="020B0503020204020204" pitchFamily="34" charset="-122"/>
                <a:ea typeface="微软雅黑" panose="020B0503020204020204" pitchFamily="34" charset="-122"/>
              </a:rPr>
              <a:t>51.84 Mbit/s</a:t>
            </a:r>
            <a:r>
              <a:rPr lang="zh-CN" altLang="en-US" sz="2000" b="1" dirty="0">
                <a:latin typeface="微软雅黑" panose="020B0503020204020204" pitchFamily="34" charset="-122"/>
                <a:ea typeface="微软雅黑" panose="020B0503020204020204" pitchFamily="34" charset="-122"/>
              </a:rPr>
              <a:t>。</a:t>
            </a:r>
          </a:p>
          <a:p>
            <a:pPr marL="633730" indent="-34290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对光信号则称为第 </a:t>
            </a:r>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级</a:t>
            </a:r>
            <a:r>
              <a:rPr lang="zh-CN" altLang="en-US" sz="2000" b="1" dirty="0">
                <a:solidFill>
                  <a:srgbClr val="0000FF"/>
                </a:solidFill>
                <a:latin typeface="微软雅黑" panose="020B0503020204020204" pitchFamily="34" charset="-122"/>
                <a:ea typeface="微软雅黑" panose="020B0503020204020204" pitchFamily="34" charset="-122"/>
              </a:rPr>
              <a:t>光载波 </a:t>
            </a:r>
            <a:r>
              <a:rPr lang="en-US" altLang="zh-CN" sz="2000" b="1" dirty="0">
                <a:latin typeface="微软雅黑" panose="020B0503020204020204" pitchFamily="34" charset="-122"/>
                <a:ea typeface="微软雅黑" panose="020B0503020204020204" pitchFamily="34" charset="-122"/>
              </a:rPr>
              <a:t>OC-1 (OC </a:t>
            </a:r>
            <a:r>
              <a:rPr lang="zh-CN" altLang="en-US" sz="2000" b="1" dirty="0">
                <a:latin typeface="微软雅黑" panose="020B0503020204020204" pitchFamily="34" charset="-122"/>
                <a:ea typeface="微软雅黑" panose="020B0503020204020204" pitchFamily="34" charset="-122"/>
              </a:rPr>
              <a:t>表示</a:t>
            </a:r>
            <a:r>
              <a:rPr lang="en-US" altLang="zh-CN" sz="2000" b="1" dirty="0">
                <a:latin typeface="微软雅黑" panose="020B0503020204020204" pitchFamily="34" charset="-122"/>
                <a:ea typeface="微软雅黑" panose="020B0503020204020204" pitchFamily="34" charset="-122"/>
              </a:rPr>
              <a:t>Optical Carrier)</a:t>
            </a:r>
            <a:r>
              <a:rPr lang="zh-CN" altLang="en-US" sz="2000" b="1" dirty="0">
                <a:latin typeface="微软雅黑" panose="020B0503020204020204" pitchFamily="34" charset="-122"/>
                <a:ea typeface="微软雅黑" panose="020B0503020204020204" pitchFamily="34" charset="-122"/>
              </a:rPr>
              <a:t>。</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现已定义了从 </a:t>
            </a:r>
            <a:r>
              <a:rPr lang="en-US" altLang="zh-CN" sz="2000" b="1" dirty="0">
                <a:latin typeface="微软雅黑" panose="020B0503020204020204" pitchFamily="34" charset="-122"/>
                <a:ea typeface="微软雅黑" panose="020B0503020204020204" pitchFamily="34" charset="-122"/>
              </a:rPr>
              <a:t>51.84 Mbit/s (</a:t>
            </a:r>
            <a:r>
              <a:rPr lang="zh-CN" altLang="en-US" sz="2000" b="1" dirty="0">
                <a:latin typeface="微软雅黑" panose="020B0503020204020204" pitchFamily="34" charset="-122"/>
                <a:ea typeface="微软雅黑" panose="020B0503020204020204" pitchFamily="34" charset="-122"/>
              </a:rPr>
              <a:t>即</a:t>
            </a:r>
            <a:r>
              <a:rPr lang="en-US" altLang="zh-CN" sz="2000" b="1" dirty="0">
                <a:latin typeface="微软雅黑" panose="020B0503020204020204" pitchFamily="34" charset="-122"/>
                <a:ea typeface="微软雅黑" panose="020B0503020204020204" pitchFamily="34" charset="-122"/>
              </a:rPr>
              <a:t>OC-1) </a:t>
            </a:r>
            <a:r>
              <a:rPr lang="zh-CN" altLang="en-US" sz="2000" b="1" dirty="0">
                <a:latin typeface="微软雅黑" panose="020B0503020204020204" pitchFamily="34" charset="-122"/>
                <a:ea typeface="微软雅黑" panose="020B0503020204020204" pitchFamily="34" charset="-122"/>
              </a:rPr>
              <a:t>一直到 </a:t>
            </a:r>
            <a:r>
              <a:rPr lang="en-US" altLang="zh-CN" sz="2000" b="1" dirty="0">
                <a:latin typeface="微软雅黑" panose="020B0503020204020204" pitchFamily="34" charset="-122"/>
                <a:ea typeface="微软雅黑" panose="020B0503020204020204" pitchFamily="34" charset="-122"/>
              </a:rPr>
              <a:t>9953.280 Mbit/s (</a:t>
            </a:r>
            <a:r>
              <a:rPr lang="zh-CN" altLang="en-US" sz="2000" b="1" dirty="0">
                <a:latin typeface="微软雅黑" panose="020B0503020204020204" pitchFamily="34" charset="-122"/>
                <a:ea typeface="微软雅黑" panose="020B0503020204020204" pitchFamily="34" charset="-122"/>
              </a:rPr>
              <a:t>即 </a:t>
            </a:r>
            <a:r>
              <a:rPr lang="en-US" altLang="zh-CN" sz="2000" b="1" dirty="0">
                <a:latin typeface="微软雅黑" panose="020B0503020204020204" pitchFamily="34" charset="-122"/>
                <a:ea typeface="微软雅黑" panose="020B0503020204020204" pitchFamily="34" charset="-122"/>
              </a:rPr>
              <a:t>OC-192/STS-192) </a:t>
            </a:r>
            <a:r>
              <a:rPr lang="zh-CN" altLang="en-US" sz="2000" b="1" dirty="0">
                <a:latin typeface="微软雅黑" panose="020B0503020204020204" pitchFamily="34" charset="-122"/>
                <a:ea typeface="微软雅黑" panose="020B0503020204020204" pitchFamily="34" charset="-122"/>
              </a:rPr>
              <a:t>的标准。 </a:t>
            </a:r>
            <a:endParaRPr lang="zh-CN" altLang="en-US" sz="2000"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5145" y="1014798"/>
            <a:ext cx="8053712"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6" name="Rectangle 6"/>
          <p:cNvSpPr>
            <a:spLocks noChangeArrowheads="1"/>
          </p:cNvSpPr>
          <p:nvPr/>
        </p:nvSpPr>
        <p:spPr bwMode="auto">
          <a:xfrm>
            <a:off x="3349552" y="1009103"/>
            <a:ext cx="24449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同步数字系列 </a:t>
            </a:r>
            <a:r>
              <a:rPr lang="en-US" altLang="zh-CN" sz="2000" b="1" dirty="0">
                <a:solidFill>
                  <a:schemeClr val="bg1"/>
                </a:solidFill>
                <a:latin typeface="微软雅黑" panose="020B0503020204020204" pitchFamily="34" charset="-122"/>
                <a:ea typeface="微软雅黑" panose="020B0503020204020204" pitchFamily="34" charset="-122"/>
              </a:rPr>
              <a:t>SDH </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7" name="Rectangle 8"/>
          <p:cNvSpPr>
            <a:spLocks noChangeArrowheads="1"/>
          </p:cNvSpPr>
          <p:nvPr/>
        </p:nvSpPr>
        <p:spPr bwMode="auto">
          <a:xfrm>
            <a:off x="545145" y="1489304"/>
            <a:ext cx="805371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ITU-T </a:t>
            </a:r>
            <a:r>
              <a:rPr lang="zh-CN" altLang="en-US" sz="2000" b="1" dirty="0">
                <a:latin typeface="微软雅黑" panose="020B0503020204020204" pitchFamily="34" charset="-122"/>
                <a:ea typeface="微软雅黑" panose="020B0503020204020204" pitchFamily="34" charset="-122"/>
              </a:rPr>
              <a:t>以美国标准 </a:t>
            </a:r>
            <a:r>
              <a:rPr lang="en-US" altLang="zh-CN" sz="2000" b="1" dirty="0">
                <a:latin typeface="微软雅黑" panose="020B0503020204020204" pitchFamily="34" charset="-122"/>
                <a:ea typeface="微软雅黑" panose="020B0503020204020204" pitchFamily="34" charset="-122"/>
              </a:rPr>
              <a:t>SONET </a:t>
            </a:r>
            <a:r>
              <a:rPr lang="zh-CN" altLang="en-US" sz="2000" b="1" dirty="0">
                <a:latin typeface="微软雅黑" panose="020B0503020204020204" pitchFamily="34" charset="-122"/>
                <a:ea typeface="微软雅黑" panose="020B0503020204020204" pitchFamily="34" charset="-122"/>
              </a:rPr>
              <a:t>为基础，制订出国际标准</a:t>
            </a:r>
            <a:r>
              <a:rPr lang="zh-CN" altLang="en-US" sz="2000" b="1" dirty="0">
                <a:solidFill>
                  <a:srgbClr val="0000FF"/>
                </a:solidFill>
                <a:latin typeface="微软雅黑" panose="020B0503020204020204" pitchFamily="34" charset="-122"/>
                <a:ea typeface="微软雅黑" panose="020B0503020204020204" pitchFamily="34" charset="-122"/>
              </a:rPr>
              <a:t>同步数字系列</a:t>
            </a: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SDH (Synchronous Digital Hierarchy)</a:t>
            </a:r>
            <a:r>
              <a:rPr lang="zh-CN" altLang="en-US" sz="2000" b="1" dirty="0">
                <a:latin typeface="微软雅黑" panose="020B0503020204020204" pitchFamily="34" charset="-122"/>
                <a:ea typeface="微软雅黑" panose="020B0503020204020204" pitchFamily="34" charset="-122"/>
              </a:rPr>
              <a:t>。</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一般可认为 </a:t>
            </a:r>
            <a:r>
              <a:rPr lang="en-US" altLang="zh-CN" sz="2000" b="1" dirty="0">
                <a:latin typeface="微软雅黑" panose="020B0503020204020204" pitchFamily="34" charset="-122"/>
                <a:ea typeface="微软雅黑" panose="020B0503020204020204" pitchFamily="34" charset="-122"/>
              </a:rPr>
              <a:t>SDH </a:t>
            </a:r>
            <a:r>
              <a:rPr lang="zh-CN" altLang="en-US" sz="2000" b="1" dirty="0">
                <a:latin typeface="微软雅黑" panose="020B0503020204020204" pitchFamily="34" charset="-122"/>
                <a:ea typeface="微软雅黑" panose="020B0503020204020204" pitchFamily="34" charset="-122"/>
              </a:rPr>
              <a:t>与 </a:t>
            </a:r>
            <a:r>
              <a:rPr lang="en-US" altLang="zh-CN" sz="2000" b="1" dirty="0">
                <a:latin typeface="微软雅黑" panose="020B0503020204020204" pitchFamily="34" charset="-122"/>
                <a:ea typeface="微软雅黑" panose="020B0503020204020204" pitchFamily="34" charset="-122"/>
              </a:rPr>
              <a:t>SONET </a:t>
            </a:r>
            <a:r>
              <a:rPr lang="zh-CN" altLang="en-US" sz="2000" b="1" dirty="0">
                <a:latin typeface="微软雅黑" panose="020B0503020204020204" pitchFamily="34" charset="-122"/>
                <a:ea typeface="微软雅黑" panose="020B0503020204020204" pitchFamily="34" charset="-122"/>
              </a:rPr>
              <a:t>是同义词。</a:t>
            </a: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其主要不同点是</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SDH</a:t>
            </a:r>
            <a:r>
              <a:rPr lang="zh-CN" altLang="en-US" sz="2000" b="1" dirty="0">
                <a:latin typeface="微软雅黑" panose="020B0503020204020204" pitchFamily="34" charset="-122"/>
                <a:ea typeface="微软雅黑" panose="020B0503020204020204" pitchFamily="34" charset="-122"/>
              </a:rPr>
              <a:t>的基本速率为</a:t>
            </a:r>
            <a:r>
              <a:rPr lang="en-US" altLang="zh-CN" sz="2000" b="1" dirty="0">
                <a:latin typeface="微软雅黑" panose="020B0503020204020204" pitchFamily="34" charset="-122"/>
                <a:ea typeface="微软雅黑" panose="020B0503020204020204" pitchFamily="34" charset="-122"/>
              </a:rPr>
              <a:t>155.52 </a:t>
            </a:r>
            <a:r>
              <a:rPr lang="en-US" altLang="zh-CN" sz="2000" b="1" dirty="0" err="1">
                <a:latin typeface="微软雅黑" panose="020B0503020204020204" pitchFamily="34" charset="-122"/>
                <a:ea typeface="微软雅黑" panose="020B0503020204020204" pitchFamily="34" charset="-122"/>
              </a:rPr>
              <a:t>Mbit</a:t>
            </a:r>
            <a:r>
              <a:rPr lang="en-US" altLang="zh-CN" sz="2000" b="1" dirty="0">
                <a:latin typeface="微软雅黑" panose="020B0503020204020204" pitchFamily="34" charset="-122"/>
                <a:ea typeface="微软雅黑" panose="020B0503020204020204" pitchFamily="34" charset="-122"/>
              </a:rPr>
              <a:t>/s</a:t>
            </a:r>
            <a:r>
              <a:rPr lang="zh-CN" altLang="en-US" sz="2000" b="1" dirty="0">
                <a:latin typeface="微软雅黑" panose="020B0503020204020204" pitchFamily="34" charset="-122"/>
                <a:ea typeface="微软雅黑" panose="020B0503020204020204" pitchFamily="34" charset="-122"/>
              </a:rPr>
              <a:t>，称为第 </a:t>
            </a:r>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级</a:t>
            </a:r>
            <a:r>
              <a:rPr lang="zh-CN" altLang="en-US" sz="2000" b="1" dirty="0">
                <a:solidFill>
                  <a:srgbClr val="0000FF"/>
                </a:solidFill>
                <a:latin typeface="微软雅黑" panose="020B0503020204020204" pitchFamily="34" charset="-122"/>
                <a:ea typeface="微软雅黑" panose="020B0503020204020204" pitchFamily="34" charset="-122"/>
              </a:rPr>
              <a:t>同步传递模块 </a:t>
            </a:r>
            <a:r>
              <a:rPr lang="en-US" altLang="zh-CN" sz="2000" b="1" dirty="0">
                <a:latin typeface="微软雅黑" panose="020B0503020204020204" pitchFamily="34" charset="-122"/>
                <a:ea typeface="微软雅黑" panose="020B0503020204020204" pitchFamily="34" charset="-122"/>
              </a:rPr>
              <a:t>(Synchronous Transfer Module)</a:t>
            </a:r>
            <a:r>
              <a:rPr lang="zh-CN" altLang="en-US" sz="2000" b="1" dirty="0">
                <a:latin typeface="微软雅黑" panose="020B0503020204020204" pitchFamily="34" charset="-122"/>
                <a:ea typeface="微软雅黑" panose="020B0503020204020204" pitchFamily="34" charset="-122"/>
              </a:rPr>
              <a:t>，即 </a:t>
            </a:r>
            <a:r>
              <a:rPr lang="en-US" altLang="zh-CN" sz="2000" b="1" dirty="0">
                <a:latin typeface="微软雅黑" panose="020B0503020204020204" pitchFamily="34" charset="-122"/>
                <a:ea typeface="微软雅黑" panose="020B0503020204020204" pitchFamily="34" charset="-122"/>
              </a:rPr>
              <a:t>STM-1</a:t>
            </a:r>
            <a:r>
              <a:rPr lang="zh-CN" altLang="en-US" sz="2000" b="1" dirty="0">
                <a:latin typeface="微软雅黑" panose="020B0503020204020204" pitchFamily="34" charset="-122"/>
                <a:ea typeface="微软雅黑" panose="020B0503020204020204" pitchFamily="34" charset="-122"/>
              </a:rPr>
              <a:t>，相当于 </a:t>
            </a:r>
            <a:r>
              <a:rPr lang="en-US" altLang="zh-CN" sz="2000" b="1" dirty="0">
                <a:latin typeface="微软雅黑" panose="020B0503020204020204" pitchFamily="34" charset="-122"/>
                <a:ea typeface="微软雅黑" panose="020B0503020204020204" pitchFamily="34" charset="-122"/>
              </a:rPr>
              <a:t>SONET </a:t>
            </a:r>
            <a:r>
              <a:rPr lang="zh-CN" altLang="en-US" sz="2000" b="1" dirty="0">
                <a:latin typeface="微软雅黑" panose="020B0503020204020204" pitchFamily="34" charset="-122"/>
                <a:ea typeface="微软雅黑" panose="020B0503020204020204" pitchFamily="34" charset="-122"/>
              </a:rPr>
              <a:t>体系中的 </a:t>
            </a:r>
            <a:r>
              <a:rPr lang="en-US" altLang="zh-CN" sz="2000" b="1" dirty="0">
                <a:latin typeface="微软雅黑" panose="020B0503020204020204" pitchFamily="34" charset="-122"/>
                <a:ea typeface="微软雅黑" panose="020B0503020204020204" pitchFamily="34" charset="-122"/>
              </a:rPr>
              <a:t>OC-3 </a:t>
            </a:r>
            <a:r>
              <a:rPr lang="zh-CN" altLang="en-US" sz="2000" b="1" dirty="0">
                <a:latin typeface="微软雅黑" panose="020B0503020204020204" pitchFamily="34" charset="-122"/>
                <a:ea typeface="微软雅黑" panose="020B0503020204020204" pitchFamily="34" charset="-122"/>
              </a:rPr>
              <a:t>速率。 </a:t>
            </a:r>
            <a:endParaRPr lang="zh-CN" altLang="en-US" sz="2000"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083601" y="1154346"/>
            <a:ext cx="7009933" cy="30480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矩形 207"/>
          <p:cNvSpPr/>
          <p:nvPr/>
        </p:nvSpPr>
        <p:spPr>
          <a:xfrm>
            <a:off x="1627632" y="724030"/>
            <a:ext cx="5897880" cy="369332"/>
          </a:xfrm>
          <a:prstGeom prst="rect">
            <a:avLst/>
          </a:prstGeom>
        </p:spPr>
        <p:txBody>
          <a:bodyPr wrap="square">
            <a:spAutoFit/>
          </a:bodyPr>
          <a:lstStyle/>
          <a:p>
            <a:pPr algn="ctr"/>
            <a:r>
              <a:rPr lang="en-US" altLang="zh-CN" b="1" dirty="0">
                <a:latin typeface="微软雅黑" panose="020B0503020204020204" pitchFamily="34" charset="-122"/>
                <a:ea typeface="微软雅黑" panose="020B0503020204020204" pitchFamily="34" charset="-122"/>
              </a:rPr>
              <a:t>SONET</a:t>
            </a:r>
            <a:r>
              <a:rPr lang="zh-CN" altLang="en-US" b="1" dirty="0">
                <a:latin typeface="微软雅黑" panose="020B0503020204020204" pitchFamily="34" charset="-122"/>
                <a:ea typeface="微软雅黑" panose="020B0503020204020204" pitchFamily="34" charset="-122"/>
              </a:rPr>
              <a:t>的 </a:t>
            </a:r>
            <a:r>
              <a:rPr lang="en-US" altLang="zh-CN" b="1" dirty="0">
                <a:latin typeface="微软雅黑" panose="020B0503020204020204" pitchFamily="34" charset="-122"/>
                <a:ea typeface="微软雅黑" panose="020B0503020204020204" pitchFamily="34" charset="-122"/>
              </a:rPr>
              <a:t>OC</a:t>
            </a:r>
            <a:r>
              <a:rPr lang="zh-CN" altLang="en-US" b="1" dirty="0">
                <a:latin typeface="微软雅黑" panose="020B0503020204020204" pitchFamily="34" charset="-122"/>
                <a:ea typeface="微软雅黑" panose="020B0503020204020204" pitchFamily="34" charset="-122"/>
              </a:rPr>
              <a:t>级 </a:t>
            </a:r>
            <a:r>
              <a:rPr lang="en-US" altLang="zh-CN" b="1" dirty="0">
                <a:latin typeface="微软雅黑" panose="020B0503020204020204" pitchFamily="34" charset="-122"/>
                <a:ea typeface="微软雅黑" panose="020B0503020204020204" pitchFamily="34" charset="-122"/>
              </a:rPr>
              <a:t>/ STS</a:t>
            </a:r>
            <a:r>
              <a:rPr lang="zh-CN" altLang="en-US" b="1" dirty="0">
                <a:latin typeface="微软雅黑" panose="020B0503020204020204" pitchFamily="34" charset="-122"/>
                <a:ea typeface="微软雅黑" panose="020B0503020204020204" pitchFamily="34" charset="-122"/>
              </a:rPr>
              <a:t>级 与</a:t>
            </a:r>
            <a:r>
              <a:rPr lang="en-US" altLang="zh-CN" b="1" dirty="0">
                <a:latin typeface="微软雅黑" panose="020B0503020204020204" pitchFamily="34" charset="-122"/>
                <a:ea typeface="微软雅黑" panose="020B0503020204020204" pitchFamily="34" charset="-122"/>
              </a:rPr>
              <a:t>SDH</a:t>
            </a:r>
            <a:r>
              <a:rPr lang="zh-CN" altLang="en-US" b="1" dirty="0">
                <a:latin typeface="微软雅黑" panose="020B0503020204020204" pitchFamily="34" charset="-122"/>
                <a:ea typeface="微软雅黑" panose="020B0503020204020204" pitchFamily="34" charset="-122"/>
              </a:rPr>
              <a:t>的 </a:t>
            </a:r>
            <a:r>
              <a:rPr lang="en-US" altLang="zh-CN" b="1" dirty="0">
                <a:latin typeface="微软雅黑" panose="020B0503020204020204" pitchFamily="34" charset="-122"/>
                <a:ea typeface="微软雅黑" panose="020B0503020204020204" pitchFamily="34" charset="-122"/>
              </a:rPr>
              <a:t>STM</a:t>
            </a:r>
            <a:r>
              <a:rPr lang="zh-CN" altLang="en-US" b="1" dirty="0">
                <a:latin typeface="微软雅黑" panose="020B0503020204020204" pitchFamily="34" charset="-122"/>
                <a:ea typeface="微软雅黑" panose="020B0503020204020204" pitchFamily="34" charset="-122"/>
              </a:rPr>
              <a:t>级 的对应关系</a:t>
            </a:r>
          </a:p>
        </p:txBody>
      </p:sp>
      <p:sp>
        <p:nvSpPr>
          <p:cNvPr id="217" name="矩形 216"/>
          <p:cNvSpPr/>
          <p:nvPr/>
        </p:nvSpPr>
        <p:spPr>
          <a:xfrm>
            <a:off x="1083601" y="1736485"/>
            <a:ext cx="7009933" cy="270655"/>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矩形 217"/>
          <p:cNvSpPr/>
          <p:nvPr/>
        </p:nvSpPr>
        <p:spPr>
          <a:xfrm>
            <a:off x="1083601" y="2276317"/>
            <a:ext cx="7009933" cy="270655"/>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矩形 218"/>
          <p:cNvSpPr/>
          <p:nvPr/>
        </p:nvSpPr>
        <p:spPr>
          <a:xfrm>
            <a:off x="1083601" y="2828003"/>
            <a:ext cx="7009933" cy="270655"/>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矩形 219"/>
          <p:cNvSpPr/>
          <p:nvPr/>
        </p:nvSpPr>
        <p:spPr>
          <a:xfrm>
            <a:off x="1083601" y="3380252"/>
            <a:ext cx="7009933" cy="270655"/>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矩形 220"/>
          <p:cNvSpPr/>
          <p:nvPr/>
        </p:nvSpPr>
        <p:spPr>
          <a:xfrm>
            <a:off x="1083601" y="3937264"/>
            <a:ext cx="7009933" cy="270655"/>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09" name="Group 417"/>
          <p:cNvGraphicFramePr>
            <a:graphicFrameLocks noGrp="1"/>
          </p:cNvGraphicFramePr>
          <p:nvPr/>
        </p:nvGraphicFramePr>
        <p:xfrm>
          <a:off x="1077237" y="1154346"/>
          <a:ext cx="7022661" cy="3063721"/>
        </p:xfrm>
        <a:graphic>
          <a:graphicData uri="http://schemas.openxmlformats.org/drawingml/2006/table">
            <a:tbl>
              <a:tblPr>
                <a:tableStyleId>{BDBED569-4797-4DF1-A0F4-6AAB3CD982D8}</a:tableStyleId>
              </a:tblPr>
              <a:tblGrid>
                <a:gridCol w="1620613">
                  <a:extLst>
                    <a:ext uri="{9D8B030D-6E8A-4147-A177-3AD203B41FA5}">
                      <a16:colId xmlns:a16="http://schemas.microsoft.com/office/drawing/2014/main" xmlns="" val="20000"/>
                    </a:ext>
                  </a:extLst>
                </a:gridCol>
                <a:gridCol w="1672063">
                  <a:extLst>
                    <a:ext uri="{9D8B030D-6E8A-4147-A177-3AD203B41FA5}">
                      <a16:colId xmlns:a16="http://schemas.microsoft.com/office/drawing/2014/main" xmlns="" val="20001"/>
                    </a:ext>
                  </a:extLst>
                </a:gridCol>
                <a:gridCol w="1442882">
                  <a:extLst>
                    <a:ext uri="{9D8B030D-6E8A-4147-A177-3AD203B41FA5}">
                      <a16:colId xmlns:a16="http://schemas.microsoft.com/office/drawing/2014/main" xmlns="" val="20002"/>
                    </a:ext>
                  </a:extLst>
                </a:gridCol>
                <a:gridCol w="2287103">
                  <a:extLst>
                    <a:ext uri="{9D8B030D-6E8A-4147-A177-3AD203B41FA5}">
                      <a16:colId xmlns:a16="http://schemas.microsoft.com/office/drawing/2014/main" xmlns="" val="20003"/>
                    </a:ext>
                  </a:extLst>
                </a:gridCol>
              </a:tblGrid>
              <a:tr h="304833">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300" b="1"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线路速率</a:t>
                      </a:r>
                      <a:r>
                        <a:rPr kumimoji="0" lang="en-US" altLang="zh-CN" sz="1300" b="1"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(Mbit/s)</a:t>
                      </a:r>
                      <a:endParaRPr kumimoji="0" lang="en-US" altLang="zh-CN" sz="13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SONET</a:t>
                      </a:r>
                      <a:r>
                        <a:rPr kumimoji="0" lang="zh-CN" altLang="en-US" sz="1300" b="1"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符号</a:t>
                      </a:r>
                      <a:endParaRPr kumimoji="0" lang="zh-CN" altLang="en-US" sz="13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ITU-T</a:t>
                      </a:r>
                      <a:r>
                        <a:rPr kumimoji="0" lang="zh-CN" altLang="en-US" sz="1300" b="1"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符号</a:t>
                      </a:r>
                      <a:endParaRPr kumimoji="0" lang="zh-CN" altLang="en-US" sz="13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300" b="1"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表示线路速率的常用近似值</a:t>
                      </a:r>
                      <a:endParaRPr kumimoji="0" lang="zh-CN" altLang="en-US" sz="13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62729" marR="62729" marT="28952" marB="28952" horzOverflow="overflow"/>
                </a:tc>
                <a:extLst>
                  <a:ext uri="{0D108BD9-81ED-4DB2-BD59-A6C34878D82A}">
                    <a16:rowId xmlns:a16="http://schemas.microsoft.com/office/drawing/2014/main" xmlns="" val="10000"/>
                  </a:ext>
                </a:extLst>
              </a:tr>
              <a:tr h="272807">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dirty="0">
                          <a:ln>
                            <a:noFill/>
                          </a:ln>
                          <a:effectLst/>
                          <a:latin typeface="微软雅黑" panose="020B0503020204020204" pitchFamily="34" charset="-122"/>
                          <a:ea typeface="微软雅黑" panose="020B0503020204020204" pitchFamily="34" charset="-122"/>
                        </a:rPr>
                        <a:t>51.840</a:t>
                      </a:r>
                      <a:endParaRPr kumimoji="0" lang="en-US" altLang="zh-CN" sz="1300" b="1" i="0" u="none" strike="noStrike" cap="none" normalizeH="0" baseline="0" dirty="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a:ln>
                            <a:noFill/>
                          </a:ln>
                          <a:effectLst/>
                          <a:latin typeface="微软雅黑" panose="020B0503020204020204" pitchFamily="34" charset="-122"/>
                          <a:ea typeface="微软雅黑" panose="020B0503020204020204" pitchFamily="34" charset="-122"/>
                        </a:rPr>
                        <a:t>OC-1/STS-1</a:t>
                      </a:r>
                      <a:endParaRPr kumimoji="0" lang="en-US" altLang="zh-CN" sz="1300" b="1" i="0" u="none" strike="noStrike" cap="none" normalizeH="0" baseline="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a:ln>
                            <a:noFill/>
                          </a:ln>
                          <a:effectLst/>
                          <a:latin typeface="微软雅黑" panose="020B0503020204020204" pitchFamily="34" charset="-122"/>
                          <a:ea typeface="微软雅黑" panose="020B0503020204020204" pitchFamily="34" charset="-122"/>
                          <a:sym typeface="Symbol" panose="05050102010706020507" pitchFamily="18" charset="2"/>
                        </a:rPr>
                        <a:t></a:t>
                      </a:r>
                      <a:endParaRPr kumimoji="0" lang="en-US" altLang="zh-CN" sz="1300" b="1" i="0" u="none" strike="noStrike" cap="none" normalizeH="0" baseline="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300" b="1" i="0" u="none" strike="noStrike" cap="none" normalizeH="0" baseline="0" dirty="0">
                        <a:ln>
                          <a:noFill/>
                        </a:ln>
                        <a:solidFill>
                          <a:srgbClr val="000099"/>
                        </a:solidFill>
                        <a:effectLst/>
                        <a:latin typeface="微软雅黑" panose="020B0503020204020204" pitchFamily="34" charset="-122"/>
                        <a:ea typeface="微软雅黑" panose="020B0503020204020204" pitchFamily="34" charset="-122"/>
                      </a:endParaRPr>
                    </a:p>
                  </a:txBody>
                  <a:tcPr marL="62729" marR="62729" marT="28952" marB="28952" horzOverflow="overflow"/>
                </a:tc>
                <a:extLst>
                  <a:ext uri="{0D108BD9-81ED-4DB2-BD59-A6C34878D82A}">
                    <a16:rowId xmlns:a16="http://schemas.microsoft.com/office/drawing/2014/main" xmlns="" val="10001"/>
                  </a:ext>
                </a:extLst>
              </a:tr>
              <a:tr h="272807">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dirty="0">
                          <a:ln>
                            <a:noFill/>
                          </a:ln>
                          <a:effectLst/>
                          <a:latin typeface="微软雅黑" panose="020B0503020204020204" pitchFamily="34" charset="-122"/>
                          <a:ea typeface="微软雅黑" panose="020B0503020204020204" pitchFamily="34" charset="-122"/>
                        </a:rPr>
                        <a:t>155.520</a:t>
                      </a:r>
                      <a:endParaRPr kumimoji="0" lang="en-US" altLang="zh-CN" sz="1300" b="1" i="0" u="none" strike="noStrike" cap="none" normalizeH="0" baseline="0" dirty="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dirty="0">
                          <a:ln>
                            <a:noFill/>
                          </a:ln>
                          <a:effectLst/>
                          <a:latin typeface="微软雅黑" panose="020B0503020204020204" pitchFamily="34" charset="-122"/>
                          <a:ea typeface="微软雅黑" panose="020B0503020204020204" pitchFamily="34" charset="-122"/>
                        </a:rPr>
                        <a:t>OC-3/STS-3</a:t>
                      </a:r>
                      <a:endParaRPr kumimoji="0" lang="en-US" altLang="zh-CN" sz="1300" b="1" i="0" u="none" strike="noStrike" cap="none" normalizeH="0" baseline="0" dirty="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a:ln>
                            <a:noFill/>
                          </a:ln>
                          <a:effectLst/>
                          <a:latin typeface="微软雅黑" panose="020B0503020204020204" pitchFamily="34" charset="-122"/>
                          <a:ea typeface="微软雅黑" panose="020B0503020204020204" pitchFamily="34" charset="-122"/>
                        </a:rPr>
                        <a:t>STM-1</a:t>
                      </a:r>
                      <a:endParaRPr kumimoji="0" lang="en-US" altLang="zh-CN" sz="1300" b="1" i="0" u="none" strike="noStrike" cap="none" normalizeH="0" baseline="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dirty="0">
                          <a:ln>
                            <a:noFill/>
                          </a:ln>
                          <a:effectLst/>
                          <a:latin typeface="微软雅黑" panose="020B0503020204020204" pitchFamily="34" charset="-122"/>
                          <a:ea typeface="微软雅黑" panose="020B0503020204020204" pitchFamily="34" charset="-122"/>
                        </a:rPr>
                        <a:t>155 Mbit/s</a:t>
                      </a:r>
                      <a:endParaRPr kumimoji="0" lang="en-US" altLang="zh-CN" sz="1300" b="1" i="0" u="none" strike="noStrike" cap="none" normalizeH="0" baseline="0" dirty="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extLst>
                  <a:ext uri="{0D108BD9-81ED-4DB2-BD59-A6C34878D82A}">
                    <a16:rowId xmlns:a16="http://schemas.microsoft.com/office/drawing/2014/main" xmlns="" val="10002"/>
                  </a:ext>
                </a:extLst>
              </a:tr>
              <a:tr h="272807">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dirty="0">
                          <a:ln>
                            <a:noFill/>
                          </a:ln>
                          <a:effectLst/>
                          <a:latin typeface="微软雅黑" panose="020B0503020204020204" pitchFamily="34" charset="-122"/>
                          <a:ea typeface="微软雅黑" panose="020B0503020204020204" pitchFamily="34" charset="-122"/>
                        </a:rPr>
                        <a:t>466.560</a:t>
                      </a:r>
                      <a:endParaRPr kumimoji="0" lang="en-US" altLang="zh-CN" sz="1300" b="1" i="0" u="none" strike="noStrike" cap="none" normalizeH="0" baseline="0" dirty="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a:ln>
                            <a:noFill/>
                          </a:ln>
                          <a:effectLst/>
                          <a:latin typeface="微软雅黑" panose="020B0503020204020204" pitchFamily="34" charset="-122"/>
                          <a:ea typeface="微软雅黑" panose="020B0503020204020204" pitchFamily="34" charset="-122"/>
                        </a:rPr>
                        <a:t>OC-9/STS-9</a:t>
                      </a:r>
                      <a:endParaRPr kumimoji="0" lang="en-US" altLang="zh-CN" sz="1300" b="1" i="0" u="none" strike="noStrike" cap="none" normalizeH="0" baseline="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dirty="0">
                          <a:ln>
                            <a:noFill/>
                          </a:ln>
                          <a:effectLst/>
                          <a:latin typeface="微软雅黑" panose="020B0503020204020204" pitchFamily="34" charset="-122"/>
                          <a:ea typeface="微软雅黑" panose="020B0503020204020204" pitchFamily="34" charset="-122"/>
                        </a:rPr>
                        <a:t>STM-3</a:t>
                      </a:r>
                      <a:endParaRPr kumimoji="0" lang="en-US" altLang="zh-CN" sz="1300" b="1" i="0" u="none" strike="noStrike" cap="none" normalizeH="0" baseline="0" dirty="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300" b="1" i="0" u="none" strike="noStrike" cap="none" normalizeH="0" baseline="0" dirty="0">
                        <a:ln>
                          <a:noFill/>
                        </a:ln>
                        <a:solidFill>
                          <a:srgbClr val="000099"/>
                        </a:solidFill>
                        <a:effectLst/>
                        <a:latin typeface="微软雅黑" panose="020B0503020204020204" pitchFamily="34" charset="-122"/>
                        <a:ea typeface="微软雅黑" panose="020B0503020204020204" pitchFamily="34" charset="-122"/>
                      </a:endParaRPr>
                    </a:p>
                  </a:txBody>
                  <a:tcPr marL="62729" marR="62729" marT="28952" marB="28952" horzOverflow="overflow"/>
                </a:tc>
                <a:extLst>
                  <a:ext uri="{0D108BD9-81ED-4DB2-BD59-A6C34878D82A}">
                    <a16:rowId xmlns:a16="http://schemas.microsoft.com/office/drawing/2014/main" xmlns="" val="10003"/>
                  </a:ext>
                </a:extLst>
              </a:tr>
              <a:tr h="272807">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dirty="0">
                          <a:ln>
                            <a:noFill/>
                          </a:ln>
                          <a:effectLst/>
                          <a:latin typeface="微软雅黑" panose="020B0503020204020204" pitchFamily="34" charset="-122"/>
                          <a:ea typeface="微软雅黑" panose="020B0503020204020204" pitchFamily="34" charset="-122"/>
                        </a:rPr>
                        <a:t>622.080</a:t>
                      </a:r>
                      <a:endParaRPr kumimoji="0" lang="en-US" altLang="zh-CN" sz="1300" b="1" i="0" u="none" strike="noStrike" cap="none" normalizeH="0" baseline="0" dirty="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a:ln>
                            <a:noFill/>
                          </a:ln>
                          <a:effectLst/>
                          <a:latin typeface="微软雅黑" panose="020B0503020204020204" pitchFamily="34" charset="-122"/>
                          <a:ea typeface="微软雅黑" panose="020B0503020204020204" pitchFamily="34" charset="-122"/>
                        </a:rPr>
                        <a:t>OC-12/STS-12</a:t>
                      </a:r>
                      <a:endParaRPr kumimoji="0" lang="en-US" altLang="zh-CN" sz="1300" b="1" i="0" u="none" strike="noStrike" cap="none" normalizeH="0" baseline="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dirty="0">
                          <a:ln>
                            <a:noFill/>
                          </a:ln>
                          <a:effectLst/>
                          <a:latin typeface="微软雅黑" panose="020B0503020204020204" pitchFamily="34" charset="-122"/>
                          <a:ea typeface="微软雅黑" panose="020B0503020204020204" pitchFamily="34" charset="-122"/>
                        </a:rPr>
                        <a:t>STM-4</a:t>
                      </a:r>
                      <a:endParaRPr kumimoji="0" lang="en-US" altLang="zh-CN" sz="1300" b="1" i="0" u="none" strike="noStrike" cap="none" normalizeH="0" baseline="0" dirty="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dirty="0">
                          <a:ln>
                            <a:noFill/>
                          </a:ln>
                          <a:effectLst/>
                          <a:latin typeface="微软雅黑" panose="020B0503020204020204" pitchFamily="34" charset="-122"/>
                          <a:ea typeface="微软雅黑" panose="020B0503020204020204" pitchFamily="34" charset="-122"/>
                        </a:rPr>
                        <a:t>622 Mbit/s</a:t>
                      </a:r>
                      <a:endParaRPr kumimoji="0" lang="en-US" altLang="zh-CN" sz="1300" b="1" i="0" u="none" strike="noStrike" cap="none" normalizeH="0" baseline="0" dirty="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extLst>
                  <a:ext uri="{0D108BD9-81ED-4DB2-BD59-A6C34878D82A}">
                    <a16:rowId xmlns:a16="http://schemas.microsoft.com/office/drawing/2014/main" xmlns="" val="10004"/>
                  </a:ext>
                </a:extLst>
              </a:tr>
              <a:tr h="272807">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dirty="0">
                          <a:ln>
                            <a:noFill/>
                          </a:ln>
                          <a:effectLst/>
                          <a:latin typeface="微软雅黑" panose="020B0503020204020204" pitchFamily="34" charset="-122"/>
                          <a:ea typeface="微软雅黑" panose="020B0503020204020204" pitchFamily="34" charset="-122"/>
                        </a:rPr>
                        <a:t>933.120</a:t>
                      </a:r>
                      <a:endParaRPr kumimoji="0" lang="en-US" altLang="zh-CN" sz="1300" b="1" i="0" u="none" strike="noStrike" cap="none" normalizeH="0" baseline="0" dirty="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dirty="0">
                          <a:ln>
                            <a:noFill/>
                          </a:ln>
                          <a:effectLst/>
                          <a:latin typeface="微软雅黑" panose="020B0503020204020204" pitchFamily="34" charset="-122"/>
                          <a:ea typeface="微软雅黑" panose="020B0503020204020204" pitchFamily="34" charset="-122"/>
                        </a:rPr>
                        <a:t>OC-18/STS-18</a:t>
                      </a:r>
                      <a:endParaRPr kumimoji="0" lang="en-US" altLang="zh-CN" sz="1300" b="1" i="0" u="none" strike="noStrike" cap="none" normalizeH="0" baseline="0" dirty="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dirty="0">
                          <a:ln>
                            <a:noFill/>
                          </a:ln>
                          <a:effectLst/>
                          <a:latin typeface="微软雅黑" panose="020B0503020204020204" pitchFamily="34" charset="-122"/>
                          <a:ea typeface="微软雅黑" panose="020B0503020204020204" pitchFamily="34" charset="-122"/>
                        </a:rPr>
                        <a:t>STM-6</a:t>
                      </a:r>
                      <a:endParaRPr kumimoji="0" lang="en-US" altLang="zh-CN" sz="1300" b="1" i="0" u="none" strike="noStrike" cap="none" normalizeH="0" baseline="0" dirty="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300" b="1" i="0" u="none" strike="noStrike" cap="none" normalizeH="0" baseline="0" dirty="0">
                        <a:ln>
                          <a:noFill/>
                        </a:ln>
                        <a:solidFill>
                          <a:srgbClr val="000099"/>
                        </a:solidFill>
                        <a:effectLst/>
                        <a:latin typeface="微软雅黑" panose="020B0503020204020204" pitchFamily="34" charset="-122"/>
                        <a:ea typeface="微软雅黑" panose="020B0503020204020204" pitchFamily="34" charset="-122"/>
                      </a:endParaRPr>
                    </a:p>
                  </a:txBody>
                  <a:tcPr marL="62729" marR="62729" marT="28952" marB="28952" horzOverflow="overflow"/>
                </a:tc>
                <a:extLst>
                  <a:ext uri="{0D108BD9-81ED-4DB2-BD59-A6C34878D82A}">
                    <a16:rowId xmlns:a16="http://schemas.microsoft.com/office/drawing/2014/main" xmlns="" val="10005"/>
                  </a:ext>
                </a:extLst>
              </a:tr>
              <a:tr h="272807">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dirty="0">
                          <a:ln>
                            <a:noFill/>
                          </a:ln>
                          <a:effectLst/>
                          <a:latin typeface="微软雅黑" panose="020B0503020204020204" pitchFamily="34" charset="-122"/>
                          <a:ea typeface="微软雅黑" panose="020B0503020204020204" pitchFamily="34" charset="-122"/>
                        </a:rPr>
                        <a:t>1244.160</a:t>
                      </a:r>
                      <a:endParaRPr kumimoji="0" lang="en-US" altLang="zh-CN" sz="1300" b="1" i="0" u="none" strike="noStrike" cap="none" normalizeH="0" baseline="0" dirty="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a:ln>
                            <a:noFill/>
                          </a:ln>
                          <a:effectLst/>
                          <a:latin typeface="微软雅黑" panose="020B0503020204020204" pitchFamily="34" charset="-122"/>
                          <a:ea typeface="微软雅黑" panose="020B0503020204020204" pitchFamily="34" charset="-122"/>
                        </a:rPr>
                        <a:t>OC-24/STS-24</a:t>
                      </a:r>
                      <a:endParaRPr kumimoji="0" lang="en-US" altLang="zh-CN" sz="1300" b="1" i="0" u="none" strike="noStrike" cap="none" normalizeH="0" baseline="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a:ln>
                            <a:noFill/>
                          </a:ln>
                          <a:effectLst/>
                          <a:latin typeface="微软雅黑" panose="020B0503020204020204" pitchFamily="34" charset="-122"/>
                          <a:ea typeface="微软雅黑" panose="020B0503020204020204" pitchFamily="34" charset="-122"/>
                        </a:rPr>
                        <a:t>STM-8</a:t>
                      </a:r>
                      <a:endParaRPr kumimoji="0" lang="en-US" altLang="zh-CN" sz="1300" b="1" i="0" u="none" strike="noStrike" cap="none" normalizeH="0" baseline="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300" b="1" i="0" u="none" strike="noStrike" cap="none" normalizeH="0" baseline="0" dirty="0">
                        <a:ln>
                          <a:noFill/>
                        </a:ln>
                        <a:solidFill>
                          <a:srgbClr val="000099"/>
                        </a:solidFill>
                        <a:effectLst/>
                        <a:latin typeface="微软雅黑" panose="020B0503020204020204" pitchFamily="34" charset="-122"/>
                        <a:ea typeface="微软雅黑" panose="020B0503020204020204" pitchFamily="34" charset="-122"/>
                      </a:endParaRPr>
                    </a:p>
                  </a:txBody>
                  <a:tcPr marL="62729" marR="62729" marT="28952" marB="28952" horzOverflow="overflow"/>
                </a:tc>
                <a:extLst>
                  <a:ext uri="{0D108BD9-81ED-4DB2-BD59-A6C34878D82A}">
                    <a16:rowId xmlns:a16="http://schemas.microsoft.com/office/drawing/2014/main" xmlns="" val="10006"/>
                  </a:ext>
                </a:extLst>
              </a:tr>
              <a:tr h="272807">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dirty="0">
                          <a:ln>
                            <a:noFill/>
                          </a:ln>
                          <a:effectLst/>
                          <a:latin typeface="微软雅黑" panose="020B0503020204020204" pitchFamily="34" charset="-122"/>
                          <a:ea typeface="微软雅黑" panose="020B0503020204020204" pitchFamily="34" charset="-122"/>
                        </a:rPr>
                        <a:t>2488.320</a:t>
                      </a:r>
                      <a:endParaRPr kumimoji="0" lang="en-US" altLang="zh-CN" sz="1300" b="1" i="0" u="none" strike="noStrike" cap="none" normalizeH="0" baseline="0" dirty="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a:ln>
                            <a:noFill/>
                          </a:ln>
                          <a:effectLst/>
                          <a:latin typeface="微软雅黑" panose="020B0503020204020204" pitchFamily="34" charset="-122"/>
                          <a:ea typeface="微软雅黑" panose="020B0503020204020204" pitchFamily="34" charset="-122"/>
                        </a:rPr>
                        <a:t>OC-48/STS-48</a:t>
                      </a:r>
                      <a:endParaRPr kumimoji="0" lang="en-US" altLang="zh-CN" sz="1300" b="1" i="0" u="none" strike="noStrike" cap="none" normalizeH="0" baseline="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a:ln>
                            <a:noFill/>
                          </a:ln>
                          <a:effectLst/>
                          <a:latin typeface="微软雅黑" panose="020B0503020204020204" pitchFamily="34" charset="-122"/>
                          <a:ea typeface="微软雅黑" panose="020B0503020204020204" pitchFamily="34" charset="-122"/>
                        </a:rPr>
                        <a:t>STM-16</a:t>
                      </a:r>
                      <a:endParaRPr kumimoji="0" lang="en-US" altLang="zh-CN" sz="1300" b="1" i="0" u="none" strike="noStrike" cap="none" normalizeH="0" baseline="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300" b="1" u="none" strike="noStrike" cap="none" normalizeH="0" baseline="0" dirty="0">
                          <a:ln>
                            <a:noFill/>
                          </a:ln>
                          <a:effectLst/>
                          <a:latin typeface="微软雅黑" panose="020B0503020204020204" pitchFamily="34" charset="-122"/>
                          <a:ea typeface="微软雅黑" panose="020B0503020204020204" pitchFamily="34" charset="-122"/>
                        </a:rPr>
                        <a:t>2.5 </a:t>
                      </a:r>
                      <a:r>
                        <a:rPr kumimoji="0" lang="en-US" altLang="zh-CN" sz="1300" b="1" u="none" strike="noStrike" cap="none" normalizeH="0" baseline="0" dirty="0" err="1">
                          <a:ln>
                            <a:noFill/>
                          </a:ln>
                          <a:effectLst/>
                          <a:latin typeface="微软雅黑" panose="020B0503020204020204" pitchFamily="34" charset="-122"/>
                          <a:ea typeface="微软雅黑" panose="020B0503020204020204" pitchFamily="34" charset="-122"/>
                        </a:rPr>
                        <a:t>Gbit</a:t>
                      </a:r>
                      <a:r>
                        <a:rPr kumimoji="0" lang="en-US" altLang="zh-CN" sz="1300" b="1" u="none" strike="noStrike" cap="none" normalizeH="0" baseline="0" dirty="0">
                          <a:ln>
                            <a:noFill/>
                          </a:ln>
                          <a:effectLst/>
                          <a:latin typeface="微软雅黑" panose="020B0503020204020204" pitchFamily="34" charset="-122"/>
                          <a:ea typeface="微软雅黑" panose="020B0503020204020204" pitchFamily="34" charset="-122"/>
                        </a:rPr>
                        <a:t>/s</a:t>
                      </a:r>
                      <a:endParaRPr kumimoji="0" lang="en-US" altLang="zh-CN" sz="1300" b="1" i="0" u="none" strike="noStrike" cap="none" normalizeH="0" baseline="0" dirty="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extLst>
                  <a:ext uri="{0D108BD9-81ED-4DB2-BD59-A6C34878D82A}">
                    <a16:rowId xmlns:a16="http://schemas.microsoft.com/office/drawing/2014/main" xmlns="" val="10007"/>
                  </a:ext>
                </a:extLst>
              </a:tr>
              <a:tr h="288216">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dirty="0">
                          <a:ln>
                            <a:noFill/>
                          </a:ln>
                          <a:effectLst/>
                          <a:latin typeface="微软雅黑" panose="020B0503020204020204" pitchFamily="34" charset="-122"/>
                          <a:ea typeface="微软雅黑" panose="020B0503020204020204" pitchFamily="34" charset="-122"/>
                        </a:rPr>
                        <a:t>4976.640</a:t>
                      </a:r>
                      <a:endParaRPr kumimoji="0" lang="en-US" altLang="zh-CN" sz="1300" b="1" i="0" u="none" strike="noStrike" cap="none" normalizeH="0" baseline="0" dirty="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a:ln>
                            <a:noFill/>
                          </a:ln>
                          <a:effectLst/>
                          <a:latin typeface="微软雅黑" panose="020B0503020204020204" pitchFamily="34" charset="-122"/>
                          <a:ea typeface="微软雅黑" panose="020B0503020204020204" pitchFamily="34" charset="-122"/>
                        </a:rPr>
                        <a:t>OC-96/STS-96</a:t>
                      </a:r>
                      <a:endParaRPr kumimoji="0" lang="en-US" altLang="zh-CN" sz="1300" b="1" i="0" u="none" strike="noStrike" cap="none" normalizeH="0" baseline="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a:ln>
                            <a:noFill/>
                          </a:ln>
                          <a:effectLst/>
                          <a:latin typeface="微软雅黑" panose="020B0503020204020204" pitchFamily="34" charset="-122"/>
                          <a:ea typeface="微软雅黑" panose="020B0503020204020204" pitchFamily="34" charset="-122"/>
                        </a:rPr>
                        <a:t>STM-32</a:t>
                      </a:r>
                      <a:endParaRPr kumimoji="0" lang="en-US" altLang="zh-CN" sz="1300" b="1" i="0" u="none" strike="noStrike" cap="none" normalizeH="0" baseline="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300" b="1" i="0" u="none" strike="noStrike" cap="none" normalizeH="0" baseline="0" dirty="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extLst>
                  <a:ext uri="{0D108BD9-81ED-4DB2-BD59-A6C34878D82A}">
                    <a16:rowId xmlns:a16="http://schemas.microsoft.com/office/drawing/2014/main" xmlns="" val="10008"/>
                  </a:ext>
                </a:extLst>
              </a:tr>
              <a:tr h="272807">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dirty="0">
                          <a:ln>
                            <a:noFill/>
                          </a:ln>
                          <a:effectLst/>
                          <a:latin typeface="微软雅黑" panose="020B0503020204020204" pitchFamily="34" charset="-122"/>
                          <a:ea typeface="微软雅黑" panose="020B0503020204020204" pitchFamily="34" charset="-122"/>
                        </a:rPr>
                        <a:t>9953.280</a:t>
                      </a:r>
                      <a:endParaRPr kumimoji="0" lang="en-US" altLang="zh-CN" sz="1300" b="1" i="0" u="none" strike="noStrike" cap="none" normalizeH="0" baseline="0" dirty="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a:ln>
                            <a:noFill/>
                          </a:ln>
                          <a:effectLst/>
                          <a:latin typeface="微软雅黑" panose="020B0503020204020204" pitchFamily="34" charset="-122"/>
                          <a:ea typeface="微软雅黑" panose="020B0503020204020204" pitchFamily="34" charset="-122"/>
                        </a:rPr>
                        <a:t>OC-192/STS-192</a:t>
                      </a:r>
                      <a:endParaRPr kumimoji="0" lang="en-US" altLang="zh-CN" sz="1300" b="1" i="0" u="none" strike="noStrike" cap="none" normalizeH="0" baseline="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a:ln>
                            <a:noFill/>
                          </a:ln>
                          <a:effectLst/>
                          <a:latin typeface="微软雅黑" panose="020B0503020204020204" pitchFamily="34" charset="-122"/>
                          <a:ea typeface="微软雅黑" panose="020B0503020204020204" pitchFamily="34" charset="-122"/>
                        </a:rPr>
                        <a:t>STM-64</a:t>
                      </a:r>
                      <a:endParaRPr kumimoji="0" lang="en-US" altLang="zh-CN" sz="1300" b="1" i="0" u="none" strike="noStrike" cap="none" normalizeH="0" baseline="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300" b="1" u="none" strike="noStrike" cap="none" normalizeH="0" baseline="0" dirty="0">
                          <a:ln>
                            <a:noFill/>
                          </a:ln>
                          <a:effectLst/>
                          <a:latin typeface="微软雅黑" panose="020B0503020204020204" pitchFamily="34" charset="-122"/>
                          <a:ea typeface="微软雅黑" panose="020B0503020204020204" pitchFamily="34" charset="-122"/>
                        </a:rPr>
                        <a:t>10 </a:t>
                      </a:r>
                      <a:r>
                        <a:rPr kumimoji="0" lang="en-US" altLang="zh-CN" sz="1300" b="1" u="none" strike="noStrike" cap="none" normalizeH="0" baseline="0" dirty="0" err="1">
                          <a:ln>
                            <a:noFill/>
                          </a:ln>
                          <a:effectLst/>
                          <a:latin typeface="微软雅黑" panose="020B0503020204020204" pitchFamily="34" charset="-122"/>
                          <a:ea typeface="微软雅黑" panose="020B0503020204020204" pitchFamily="34" charset="-122"/>
                        </a:rPr>
                        <a:t>Gbit</a:t>
                      </a:r>
                      <a:r>
                        <a:rPr kumimoji="0" lang="en-US" altLang="zh-CN" sz="1300" b="1" u="none" strike="noStrike" cap="none" normalizeH="0" baseline="0" dirty="0">
                          <a:ln>
                            <a:noFill/>
                          </a:ln>
                          <a:effectLst/>
                          <a:latin typeface="微软雅黑" panose="020B0503020204020204" pitchFamily="34" charset="-122"/>
                          <a:ea typeface="微软雅黑" panose="020B0503020204020204" pitchFamily="34" charset="-122"/>
                        </a:rPr>
                        <a:t>/s</a:t>
                      </a:r>
                      <a:endParaRPr kumimoji="0" lang="en-US" altLang="zh-CN" sz="1300" b="1" i="0" u="none" strike="noStrike" cap="none" normalizeH="0" baseline="0" dirty="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extLst>
                  <a:ext uri="{0D108BD9-81ED-4DB2-BD59-A6C34878D82A}">
                    <a16:rowId xmlns:a16="http://schemas.microsoft.com/office/drawing/2014/main" xmlns="" val="10009"/>
                  </a:ext>
                </a:extLst>
              </a:tr>
              <a:tr h="288216">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dirty="0">
                          <a:ln>
                            <a:noFill/>
                          </a:ln>
                          <a:effectLst/>
                          <a:latin typeface="微软雅黑" panose="020B0503020204020204" pitchFamily="34" charset="-122"/>
                          <a:ea typeface="微软雅黑" panose="020B0503020204020204" pitchFamily="34" charset="-122"/>
                        </a:rPr>
                        <a:t>39813.120 </a:t>
                      </a:r>
                      <a:endParaRPr kumimoji="0" lang="en-US" altLang="zh-CN" sz="1300" b="1" i="0" u="none" strike="noStrike" cap="none" normalizeH="0" baseline="0" dirty="0">
                        <a:ln>
                          <a:noFill/>
                        </a:ln>
                        <a:solidFill>
                          <a:srgbClr val="000099"/>
                        </a:solidFill>
                        <a:effectLst/>
                        <a:latin typeface="微软雅黑" panose="020B0503020204020204" pitchFamily="34" charset="-122"/>
                        <a:ea typeface="微软雅黑" panose="020B0503020204020204" pitchFamily="34" charset="-122"/>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dirty="0">
                          <a:ln>
                            <a:noFill/>
                          </a:ln>
                          <a:effectLst/>
                          <a:latin typeface="微软雅黑" panose="020B0503020204020204" pitchFamily="34" charset="-122"/>
                          <a:ea typeface="微软雅黑" panose="020B0503020204020204" pitchFamily="34" charset="-122"/>
                        </a:rPr>
                        <a:t>OC-768/STS-768 </a:t>
                      </a:r>
                      <a:endParaRPr kumimoji="0" lang="en-US" altLang="zh-CN" sz="1300" b="1" i="0" u="none" strike="noStrike" cap="none" normalizeH="0" baseline="0" dirty="0">
                        <a:ln>
                          <a:noFill/>
                        </a:ln>
                        <a:solidFill>
                          <a:srgbClr val="000099"/>
                        </a:solidFill>
                        <a:effectLst/>
                        <a:latin typeface="微软雅黑" panose="020B0503020204020204" pitchFamily="34" charset="-122"/>
                        <a:ea typeface="微软雅黑" panose="020B0503020204020204" pitchFamily="34" charset="-122"/>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a:ln>
                            <a:noFill/>
                          </a:ln>
                          <a:effectLst/>
                          <a:latin typeface="微软雅黑" panose="020B0503020204020204" pitchFamily="34" charset="-122"/>
                          <a:ea typeface="微软雅黑" panose="020B0503020204020204" pitchFamily="34" charset="-122"/>
                        </a:rPr>
                        <a:t>STM-256 </a:t>
                      </a:r>
                      <a:endParaRPr kumimoji="0" lang="en-US" altLang="zh-CN" sz="1300" b="1" i="0" u="none" strike="noStrike" cap="none" normalizeH="0" baseline="0">
                        <a:ln>
                          <a:noFill/>
                        </a:ln>
                        <a:solidFill>
                          <a:srgbClr val="000099"/>
                        </a:solidFill>
                        <a:effectLst/>
                        <a:latin typeface="微软雅黑" panose="020B0503020204020204" pitchFamily="34" charset="-122"/>
                        <a:ea typeface="微软雅黑" panose="020B0503020204020204" pitchFamily="34" charset="-122"/>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300" b="1" u="none" strike="noStrike" cap="none" normalizeH="0" baseline="0" dirty="0">
                          <a:ln>
                            <a:noFill/>
                          </a:ln>
                          <a:effectLst/>
                          <a:latin typeface="微软雅黑" panose="020B0503020204020204" pitchFamily="34" charset="-122"/>
                          <a:ea typeface="微软雅黑" panose="020B0503020204020204" pitchFamily="34" charset="-122"/>
                        </a:rPr>
                        <a:t>40 </a:t>
                      </a:r>
                      <a:r>
                        <a:rPr kumimoji="0" lang="en-US" altLang="zh-CN" sz="1300" b="1" u="none" strike="noStrike" cap="none" normalizeH="0" baseline="0" dirty="0" err="1">
                          <a:ln>
                            <a:noFill/>
                          </a:ln>
                          <a:effectLst/>
                          <a:latin typeface="微软雅黑" panose="020B0503020204020204" pitchFamily="34" charset="-122"/>
                          <a:ea typeface="微软雅黑" panose="020B0503020204020204" pitchFamily="34" charset="-122"/>
                        </a:rPr>
                        <a:t>Gbit</a:t>
                      </a:r>
                      <a:r>
                        <a:rPr kumimoji="0" lang="en-US" altLang="zh-CN" sz="1300" b="1" u="none" strike="noStrike" cap="none" normalizeH="0" baseline="0" dirty="0">
                          <a:ln>
                            <a:noFill/>
                          </a:ln>
                          <a:effectLst/>
                          <a:latin typeface="微软雅黑" panose="020B0503020204020204" pitchFamily="34" charset="-122"/>
                          <a:ea typeface="微软雅黑" panose="020B0503020204020204" pitchFamily="34" charset="-122"/>
                        </a:rPr>
                        <a:t>/s </a:t>
                      </a:r>
                      <a:endParaRPr kumimoji="0" lang="en-US" altLang="zh-CN" sz="1300" b="1" i="0" u="none" strike="noStrike" cap="none" normalizeH="0" baseline="0" dirty="0">
                        <a:ln>
                          <a:noFill/>
                        </a:ln>
                        <a:solidFill>
                          <a:srgbClr val="000099"/>
                        </a:solidFill>
                        <a:effectLst/>
                        <a:latin typeface="微软雅黑" panose="020B0503020204020204" pitchFamily="34" charset="-122"/>
                        <a:ea typeface="微软雅黑" panose="020B0503020204020204" pitchFamily="34" charset="-122"/>
                      </a:endParaRPr>
                    </a:p>
                  </a:txBody>
                  <a:tcPr marL="62729" marR="62729" marT="28952" marB="28952" horzOverflow="overflow"/>
                </a:tc>
                <a:extLst>
                  <a:ext uri="{0D108BD9-81ED-4DB2-BD59-A6C34878D82A}">
                    <a16:rowId xmlns:a16="http://schemas.microsoft.com/office/drawing/2014/main" xmlns="" val="10010"/>
                  </a:ext>
                </a:extLst>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AutoShape 5"/>
          <p:cNvSpPr>
            <a:spLocks noChangeArrowheads="1"/>
          </p:cNvSpPr>
          <p:nvPr/>
        </p:nvSpPr>
        <p:spPr bwMode="auto">
          <a:xfrm>
            <a:off x="545145" y="1353510"/>
            <a:ext cx="8053712"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65" name="Rectangle 6"/>
          <p:cNvSpPr>
            <a:spLocks noChangeArrowheads="1"/>
          </p:cNvSpPr>
          <p:nvPr/>
        </p:nvSpPr>
        <p:spPr bwMode="auto">
          <a:xfrm>
            <a:off x="2933380" y="1347815"/>
            <a:ext cx="327724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SONET / SDH </a:t>
            </a:r>
            <a:r>
              <a:rPr lang="zh-CN" altLang="en-US" sz="2000" b="1" dirty="0">
                <a:solidFill>
                  <a:schemeClr val="bg1"/>
                </a:solidFill>
                <a:latin typeface="微软雅黑" panose="020B0503020204020204" pitchFamily="34" charset="-122"/>
                <a:ea typeface="微软雅黑" panose="020B0503020204020204" pitchFamily="34" charset="-122"/>
              </a:rPr>
              <a:t>标准的意义</a:t>
            </a:r>
          </a:p>
        </p:txBody>
      </p:sp>
      <p:sp>
        <p:nvSpPr>
          <p:cNvPr id="66" name="Rectangle 8"/>
          <p:cNvSpPr>
            <a:spLocks noChangeArrowheads="1"/>
          </p:cNvSpPr>
          <p:nvPr/>
        </p:nvSpPr>
        <p:spPr bwMode="auto">
          <a:xfrm>
            <a:off x="545145" y="1828016"/>
            <a:ext cx="7665001"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使不同的数字传输体制在 </a:t>
            </a:r>
            <a:r>
              <a:rPr lang="en-US" altLang="zh-CN" sz="2000" b="1" dirty="0">
                <a:latin typeface="微软雅黑" panose="020B0503020204020204" pitchFamily="34" charset="-122"/>
                <a:ea typeface="微软雅黑" panose="020B0503020204020204" pitchFamily="34" charset="-122"/>
              </a:rPr>
              <a:t>STM-1 </a:t>
            </a:r>
            <a:r>
              <a:rPr lang="zh-CN" altLang="en-US" sz="2000" b="1" dirty="0">
                <a:latin typeface="微软雅黑" panose="020B0503020204020204" pitchFamily="34" charset="-122"/>
                <a:ea typeface="微软雅黑" panose="020B0503020204020204" pitchFamily="34" charset="-122"/>
              </a:rPr>
              <a:t>等级上获得了统一。</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第一次真正实现了数字传输体制上的世界性标准。</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已成为公认的新一代理想的传输网体制。</a:t>
            </a:r>
          </a:p>
          <a:p>
            <a:pPr marL="285750" indent="-28575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SDH </a:t>
            </a:r>
            <a:r>
              <a:rPr lang="zh-CN" altLang="en-US" sz="2000" b="1" dirty="0">
                <a:latin typeface="微软雅黑" panose="020B0503020204020204" pitchFamily="34" charset="-122"/>
                <a:ea typeface="微软雅黑" panose="020B0503020204020204" pitchFamily="34" charset="-122"/>
              </a:rPr>
              <a:t>标准也适合于微波和卫星传输的技术体制。</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9"/>
          <p:cNvSpPr>
            <a:spLocks noChangeArrowheads="1"/>
          </p:cNvSpPr>
          <p:nvPr/>
        </p:nvSpPr>
        <p:spPr bwMode="auto">
          <a:xfrm>
            <a:off x="2629135" y="2850638"/>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58" name="Rectangle 9"/>
          <p:cNvSpPr>
            <a:spLocks noChangeArrowheads="1"/>
          </p:cNvSpPr>
          <p:nvPr/>
        </p:nvSpPr>
        <p:spPr bwMode="auto">
          <a:xfrm>
            <a:off x="2629135" y="1649478"/>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59" name="Rectangle 10"/>
          <p:cNvSpPr>
            <a:spLocks noChangeArrowheads="1"/>
          </p:cNvSpPr>
          <p:nvPr/>
        </p:nvSpPr>
        <p:spPr bwMode="auto">
          <a:xfrm>
            <a:off x="2629135" y="2255903"/>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60" name="Line 16"/>
          <p:cNvSpPr>
            <a:spLocks noChangeShapeType="1"/>
          </p:cNvSpPr>
          <p:nvPr/>
        </p:nvSpPr>
        <p:spPr bwMode="auto">
          <a:xfrm>
            <a:off x="3637198" y="1578040"/>
            <a:ext cx="0" cy="1800225"/>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 name="Rectangle 8"/>
          <p:cNvSpPr>
            <a:spLocks noChangeArrowheads="1"/>
          </p:cNvSpPr>
          <p:nvPr/>
        </p:nvSpPr>
        <p:spPr bwMode="auto">
          <a:xfrm>
            <a:off x="2700573" y="1395477"/>
            <a:ext cx="5756006" cy="198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2.6.1                                            ADSL </a:t>
            </a:r>
            <a:r>
              <a:rPr lang="zh-CN" altLang="en-US" sz="2000" b="1" dirty="0">
                <a:solidFill>
                  <a:schemeClr val="bg1"/>
                </a:solidFill>
                <a:latin typeface="微软雅黑" panose="020B0503020204020204" pitchFamily="34" charset="-122"/>
                <a:ea typeface="微软雅黑" panose="020B0503020204020204" pitchFamily="34" charset="-122"/>
              </a:rPr>
              <a:t>技术</a:t>
            </a:r>
          </a:p>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2.6.2                       </a:t>
            </a:r>
            <a:r>
              <a:rPr lang="zh-CN" altLang="en-US" sz="2000" b="1" dirty="0">
                <a:solidFill>
                  <a:schemeClr val="bg1"/>
                </a:solidFill>
                <a:latin typeface="微软雅黑" panose="020B0503020204020204" pitchFamily="34" charset="-122"/>
                <a:ea typeface="微软雅黑" panose="020B0503020204020204" pitchFamily="34" charset="-122"/>
              </a:rPr>
              <a:t>光纤同轴混合网（</a:t>
            </a:r>
            <a:r>
              <a:rPr lang="en-US" altLang="zh-CN" sz="2000" b="1" dirty="0">
                <a:solidFill>
                  <a:schemeClr val="bg1"/>
                </a:solidFill>
                <a:latin typeface="微软雅黑" panose="020B0503020204020204" pitchFamily="34" charset="-122"/>
                <a:ea typeface="微软雅黑" panose="020B0503020204020204" pitchFamily="34" charset="-122"/>
              </a:rPr>
              <a:t>HFC</a:t>
            </a:r>
            <a:r>
              <a:rPr lang="zh-CN" altLang="en-US" sz="2000" b="1" dirty="0">
                <a:solidFill>
                  <a:schemeClr val="bg1"/>
                </a:solidFill>
                <a:latin typeface="微软雅黑" panose="020B0503020204020204" pitchFamily="34" charset="-122"/>
                <a:ea typeface="微软雅黑" panose="020B0503020204020204" pitchFamily="34" charset="-122"/>
              </a:rPr>
              <a:t>网）</a:t>
            </a:r>
          </a:p>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2.6.3                                             </a:t>
            </a:r>
            <a:r>
              <a:rPr lang="en-US" altLang="zh-CN" sz="2000" b="1" dirty="0" err="1">
                <a:solidFill>
                  <a:schemeClr val="bg1"/>
                </a:solidFill>
                <a:latin typeface="微软雅黑" panose="020B0503020204020204" pitchFamily="34" charset="-122"/>
                <a:ea typeface="微软雅黑" panose="020B0503020204020204" pitchFamily="34" charset="-122"/>
              </a:rPr>
              <a:t>FTTx</a:t>
            </a:r>
            <a:r>
              <a:rPr lang="en-US" altLang="zh-CN" sz="2000" b="1" dirty="0">
                <a:solidFill>
                  <a:schemeClr val="bg1"/>
                </a:solidFill>
                <a:latin typeface="微软雅黑" panose="020B0503020204020204" pitchFamily="34" charset="-122"/>
                <a:ea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rPr>
              <a:t>技术</a:t>
            </a:r>
          </a:p>
        </p:txBody>
      </p:sp>
      <p:sp>
        <p:nvSpPr>
          <p:cNvPr id="62" name="Rectangle 27"/>
          <p:cNvSpPr>
            <a:spLocks noChangeArrowheads="1"/>
          </p:cNvSpPr>
          <p:nvPr/>
        </p:nvSpPr>
        <p:spPr bwMode="auto">
          <a:xfrm>
            <a:off x="639730" y="1649478"/>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panose="02010600030101010101" pitchFamily="2" charset="-122"/>
            </a:endParaRPr>
          </a:p>
        </p:txBody>
      </p:sp>
      <p:sp>
        <p:nvSpPr>
          <p:cNvPr id="63" name="Rectangle 29"/>
          <p:cNvSpPr>
            <a:spLocks noChangeArrowheads="1"/>
          </p:cNvSpPr>
          <p:nvPr/>
        </p:nvSpPr>
        <p:spPr bwMode="auto">
          <a:xfrm>
            <a:off x="648619" y="1744410"/>
            <a:ext cx="1627651"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a:solidFill>
                  <a:srgbClr val="FFFF00"/>
                </a:solidFill>
                <a:latin typeface="微软雅黑" panose="020B0503020204020204" pitchFamily="34" charset="-122"/>
                <a:ea typeface="微软雅黑" panose="020B0503020204020204" pitchFamily="34" charset="-122"/>
              </a:rPr>
              <a:t>2.</a:t>
            </a:r>
            <a:r>
              <a:rPr lang="en-US" altLang="zh-CN" sz="2000" b="1" dirty="0">
                <a:solidFill>
                  <a:srgbClr val="FFFF00"/>
                </a:solidFill>
                <a:latin typeface="微软雅黑" panose="020B0503020204020204" pitchFamily="34" charset="-122"/>
                <a:ea typeface="微软雅黑" panose="020B0503020204020204" pitchFamily="34" charset="-122"/>
              </a:rPr>
              <a:t>6</a:t>
            </a:r>
          </a:p>
          <a:p>
            <a:pPr eaLnBrk="0" hangingPunct="0"/>
            <a:r>
              <a:rPr lang="zh-CN" altLang="en-US" sz="2000" b="1" dirty="0">
                <a:solidFill>
                  <a:schemeClr val="bg1"/>
                </a:solidFill>
                <a:latin typeface="微软雅黑" panose="020B0503020204020204" pitchFamily="34" charset="-122"/>
                <a:ea typeface="微软雅黑" panose="020B0503020204020204" pitchFamily="34" charset="-122"/>
              </a:rPr>
              <a:t>宽带接入</a:t>
            </a:r>
            <a:endParaRPr lang="en-US" altLang="zh-CN" sz="2000" b="1" dirty="0">
              <a:solidFill>
                <a:schemeClr val="bg1"/>
              </a:solidFill>
              <a:latin typeface="微软雅黑" panose="020B0503020204020204" pitchFamily="34" charset="-122"/>
              <a:ea typeface="微软雅黑" panose="020B0503020204020204" pitchFamily="34" charset="-122"/>
            </a:endParaRPr>
          </a:p>
          <a:p>
            <a:pPr eaLnBrk="0" hangingPunct="0"/>
            <a:r>
              <a:rPr lang="zh-CN" altLang="en-US" sz="2000" b="1" dirty="0">
                <a:solidFill>
                  <a:schemeClr val="bg1"/>
                </a:solidFill>
                <a:latin typeface="微软雅黑" panose="020B0503020204020204" pitchFamily="34" charset="-122"/>
                <a:ea typeface="微软雅黑" panose="020B0503020204020204" pitchFamily="34" charset="-122"/>
              </a:rPr>
              <a:t>技术</a:t>
            </a:r>
            <a:endParaRPr lang="zh-CN" altLang="fr-FR"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8"/>
          <p:cNvSpPr>
            <a:spLocks noChangeArrowheads="1"/>
          </p:cNvSpPr>
          <p:nvPr/>
        </p:nvSpPr>
        <p:spPr bwMode="auto">
          <a:xfrm>
            <a:off x="545144" y="993773"/>
            <a:ext cx="8129129"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用户要连接到互联网，必须先连接到某个</a:t>
            </a:r>
            <a:r>
              <a:rPr lang="en-US" altLang="zh-CN" sz="2000" b="1" dirty="0">
                <a:latin typeface="微软雅黑" panose="020B0503020204020204" pitchFamily="34" charset="-122"/>
                <a:ea typeface="微软雅黑" panose="020B0503020204020204" pitchFamily="34" charset="-122"/>
              </a:rPr>
              <a:t>ISP</a:t>
            </a:r>
            <a:r>
              <a:rPr lang="zh-CN" altLang="en-US" sz="2000" b="1" dirty="0">
                <a:latin typeface="微软雅黑" panose="020B0503020204020204" pitchFamily="34" charset="-122"/>
                <a:ea typeface="微软雅黑" panose="020B0503020204020204" pitchFamily="34" charset="-122"/>
              </a:rPr>
              <a:t>。</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在互联网的发展初期，用户都是</a:t>
            </a:r>
            <a:r>
              <a:rPr lang="zh-CN" altLang="en-US" sz="2000" b="1" dirty="0">
                <a:solidFill>
                  <a:srgbClr val="FF0000"/>
                </a:solidFill>
                <a:latin typeface="微软雅黑" panose="020B0503020204020204" pitchFamily="34" charset="-122"/>
                <a:ea typeface="微软雅黑" panose="020B0503020204020204" pitchFamily="34" charset="-122"/>
              </a:rPr>
              <a:t>利用电话的用户线</a:t>
            </a:r>
            <a:r>
              <a:rPr lang="zh-CN" altLang="en-US" sz="2000" b="1" dirty="0">
                <a:latin typeface="微软雅黑" panose="020B0503020204020204" pitchFamily="34" charset="-122"/>
                <a:ea typeface="微软雅黑" panose="020B0503020204020204" pitchFamily="34" charset="-122"/>
              </a:rPr>
              <a:t>通过调制解调器连接到</a:t>
            </a:r>
            <a:r>
              <a:rPr lang="en-US" altLang="zh-CN" sz="2000" b="1" dirty="0">
                <a:latin typeface="微软雅黑" panose="020B0503020204020204" pitchFamily="34" charset="-122"/>
                <a:ea typeface="微软雅黑" panose="020B0503020204020204" pitchFamily="34" charset="-122"/>
              </a:rPr>
              <a:t>ISP</a:t>
            </a:r>
            <a:r>
              <a:rPr lang="zh-CN" altLang="en-US" sz="2000" b="1" dirty="0">
                <a:latin typeface="微软雅黑" panose="020B0503020204020204" pitchFamily="34" charset="-122"/>
                <a:ea typeface="微软雅黑" panose="020B0503020204020204" pitchFamily="34" charset="-122"/>
              </a:rPr>
              <a:t>的，电话用户线接入到互联网的速率最高仅达到</a:t>
            </a:r>
            <a:r>
              <a:rPr lang="en-US" altLang="zh-CN" sz="2000" b="1" dirty="0">
                <a:latin typeface="微软雅黑" panose="020B0503020204020204" pitchFamily="34" charset="-122"/>
                <a:ea typeface="微软雅黑" panose="020B0503020204020204" pitchFamily="34" charset="-122"/>
              </a:rPr>
              <a:t>56 </a:t>
            </a:r>
            <a:r>
              <a:rPr lang="en-US" altLang="zh-CN" sz="2000" b="1" dirty="0" err="1">
                <a:latin typeface="微软雅黑" panose="020B0503020204020204" pitchFamily="34" charset="-122"/>
                <a:ea typeface="微软雅黑" panose="020B0503020204020204" pitchFamily="34" charset="-122"/>
              </a:rPr>
              <a:t>kbit</a:t>
            </a:r>
            <a:r>
              <a:rPr lang="en-US" altLang="zh-CN" sz="2000" b="1" dirty="0">
                <a:latin typeface="微软雅黑" panose="020B0503020204020204" pitchFamily="34" charset="-122"/>
                <a:ea typeface="微软雅黑" panose="020B0503020204020204" pitchFamily="34" charset="-122"/>
              </a:rPr>
              <a:t>/s</a:t>
            </a:r>
            <a:r>
              <a:rPr lang="zh-CN" altLang="en-US" sz="2000" b="1" dirty="0">
                <a:latin typeface="微软雅黑" panose="020B0503020204020204" pitchFamily="34" charset="-122"/>
                <a:ea typeface="微软雅黑" panose="020B0503020204020204" pitchFamily="34" charset="-122"/>
              </a:rPr>
              <a:t>。</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美国联邦通信委员会</a:t>
            </a:r>
            <a:r>
              <a:rPr lang="en-US" altLang="zh-CN" sz="2000" b="1" dirty="0">
                <a:latin typeface="微软雅黑" panose="020B0503020204020204" pitchFamily="34" charset="-122"/>
                <a:ea typeface="微软雅黑" panose="020B0503020204020204" pitchFamily="34" charset="-122"/>
              </a:rPr>
              <a:t>FCC</a:t>
            </a:r>
            <a:r>
              <a:rPr lang="zh-CN" altLang="en-US" sz="2000" b="1" dirty="0">
                <a:latin typeface="微软雅黑" panose="020B0503020204020204" pitchFamily="34" charset="-122"/>
                <a:ea typeface="微软雅黑" panose="020B0503020204020204" pitchFamily="34" charset="-122"/>
              </a:rPr>
              <a:t>原来认为只要双向速率之和超过</a:t>
            </a:r>
            <a:r>
              <a:rPr lang="en-US" altLang="zh-CN" sz="2000" b="1" dirty="0">
                <a:latin typeface="微软雅黑" panose="020B0503020204020204" pitchFamily="34" charset="-122"/>
                <a:ea typeface="微软雅黑" panose="020B0503020204020204" pitchFamily="34" charset="-122"/>
              </a:rPr>
              <a:t>200 </a:t>
            </a:r>
            <a:r>
              <a:rPr lang="en-US" altLang="zh-CN" sz="2000" b="1" dirty="0" err="1">
                <a:latin typeface="微软雅黑" panose="020B0503020204020204" pitchFamily="34" charset="-122"/>
                <a:ea typeface="微软雅黑" panose="020B0503020204020204" pitchFamily="34" charset="-122"/>
              </a:rPr>
              <a:t>kbit</a:t>
            </a:r>
            <a:r>
              <a:rPr lang="en-US" altLang="zh-CN" sz="2000" b="1" dirty="0">
                <a:latin typeface="微软雅黑" panose="020B0503020204020204" pitchFamily="34" charset="-122"/>
                <a:ea typeface="微软雅黑" panose="020B0503020204020204" pitchFamily="34" charset="-122"/>
              </a:rPr>
              <a:t>/s </a:t>
            </a:r>
            <a:r>
              <a:rPr lang="zh-CN" altLang="en-US" sz="2000" b="1" dirty="0">
                <a:latin typeface="微软雅黑" panose="020B0503020204020204" pitchFamily="34" charset="-122"/>
                <a:ea typeface="微软雅黑" panose="020B0503020204020204" pitchFamily="34" charset="-122"/>
              </a:rPr>
              <a:t>就是</a:t>
            </a:r>
            <a:r>
              <a:rPr lang="zh-CN" altLang="en-US" sz="2000" b="1" dirty="0">
                <a:solidFill>
                  <a:srgbClr val="0000FF"/>
                </a:solidFill>
                <a:latin typeface="微软雅黑" panose="020B0503020204020204" pitchFamily="34" charset="-122"/>
                <a:ea typeface="微软雅黑" panose="020B0503020204020204" pitchFamily="34" charset="-122"/>
              </a:rPr>
              <a:t>宽带</a:t>
            </a:r>
            <a:r>
              <a:rPr lang="zh-CN" altLang="en-US" sz="2000" b="1" dirty="0">
                <a:latin typeface="微软雅黑" panose="020B0503020204020204" pitchFamily="34" charset="-122"/>
                <a:ea typeface="微软雅黑" panose="020B0503020204020204" pitchFamily="34" charset="-122"/>
              </a:rPr>
              <a:t>。但 </a:t>
            </a:r>
            <a:r>
              <a:rPr lang="en-US" altLang="zh-CN" sz="2000" b="1" dirty="0">
                <a:latin typeface="微软雅黑" panose="020B0503020204020204" pitchFamily="34" charset="-122"/>
                <a:ea typeface="微软雅黑" panose="020B0503020204020204" pitchFamily="34" charset="-122"/>
              </a:rPr>
              <a:t>2015 </a:t>
            </a:r>
            <a:r>
              <a:rPr lang="zh-CN" altLang="en-US" sz="2000" b="1" dirty="0">
                <a:latin typeface="微软雅黑" panose="020B0503020204020204" pitchFamily="34" charset="-122"/>
                <a:ea typeface="微软雅黑" panose="020B0503020204020204" pitchFamily="34" charset="-122"/>
              </a:rPr>
              <a:t>年重新定义为：</a:t>
            </a:r>
            <a:endParaRPr lang="en-US" altLang="zh-CN" sz="2000" b="1" dirty="0">
              <a:latin typeface="微软雅黑" panose="020B0503020204020204" pitchFamily="34" charset="-122"/>
              <a:ea typeface="微软雅黑" panose="020B0503020204020204" pitchFamily="34" charset="-122"/>
            </a:endParaRPr>
          </a:p>
          <a:p>
            <a:pPr algn="ctr">
              <a:lnSpc>
                <a:spcPts val="3300"/>
              </a:lnSpc>
              <a:buClr>
                <a:srgbClr val="0070C0"/>
              </a:buClr>
            </a:pPr>
            <a:r>
              <a:rPr lang="zh-CN" altLang="en-US" sz="2000" b="1" dirty="0">
                <a:latin typeface="微软雅黑" panose="020B0503020204020204" pitchFamily="34" charset="-122"/>
                <a:ea typeface="微软雅黑" panose="020B0503020204020204" pitchFamily="34" charset="-122"/>
              </a:rPr>
              <a:t>宽带下行速率要达到 </a:t>
            </a:r>
            <a:r>
              <a:rPr lang="en-US" altLang="zh-CN" sz="2000" b="1" dirty="0">
                <a:latin typeface="微软雅黑" panose="020B0503020204020204" pitchFamily="34" charset="-122"/>
                <a:ea typeface="微软雅黑" panose="020B0503020204020204" pitchFamily="34" charset="-122"/>
              </a:rPr>
              <a:t>25 Mbit/s</a:t>
            </a:r>
          </a:p>
          <a:p>
            <a:pPr algn="ctr">
              <a:lnSpc>
                <a:spcPts val="3300"/>
              </a:lnSpc>
              <a:buClr>
                <a:srgbClr val="0070C0"/>
              </a:buClr>
            </a:pPr>
            <a:r>
              <a:rPr lang="zh-CN" altLang="en-US" sz="2000" b="1" dirty="0">
                <a:latin typeface="微软雅黑" panose="020B0503020204020204" pitchFamily="34" charset="-122"/>
                <a:ea typeface="微软雅黑" panose="020B0503020204020204" pitchFamily="34" charset="-122"/>
              </a:rPr>
              <a:t>宽带上行速率要达到 </a:t>
            </a:r>
            <a:r>
              <a:rPr lang="en-US" altLang="zh-CN" sz="2000" b="1" dirty="0">
                <a:latin typeface="微软雅黑" panose="020B0503020204020204" pitchFamily="34" charset="-122"/>
                <a:ea typeface="微软雅黑" panose="020B0503020204020204" pitchFamily="34" charset="-122"/>
              </a:rPr>
              <a:t>3 Mbit/s</a:t>
            </a:r>
          </a:p>
        </p:txBody>
      </p:sp>
      <p:sp>
        <p:nvSpPr>
          <p:cNvPr id="5" name="AutoShape 5"/>
          <p:cNvSpPr>
            <a:spLocks noChangeArrowheads="1"/>
          </p:cNvSpPr>
          <p:nvPr/>
        </p:nvSpPr>
        <p:spPr bwMode="auto">
          <a:xfrm>
            <a:off x="545145" y="629243"/>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latin typeface="宋体" panose="02010600030101010101" pitchFamily="2" charset="-122"/>
            </a:endParaRPr>
          </a:p>
        </p:txBody>
      </p:sp>
      <p:sp>
        <p:nvSpPr>
          <p:cNvPr id="6" name="Rectangle 6"/>
          <p:cNvSpPr>
            <a:spLocks noChangeArrowheads="1"/>
          </p:cNvSpPr>
          <p:nvPr/>
        </p:nvSpPr>
        <p:spPr bwMode="auto">
          <a:xfrm>
            <a:off x="3231732" y="586972"/>
            <a:ext cx="26805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rgbClr val="FFFF00"/>
                </a:solidFill>
                <a:latin typeface="微软雅黑" panose="020B0503020204020204" pitchFamily="34" charset="-122"/>
                <a:ea typeface="微软雅黑" panose="020B0503020204020204" pitchFamily="34" charset="-122"/>
              </a:rPr>
              <a:t>2.6  </a:t>
            </a:r>
            <a:r>
              <a:rPr lang="zh-CN" altLang="en-US" sz="2400" b="1" dirty="0">
                <a:solidFill>
                  <a:schemeClr val="bg1"/>
                </a:solidFill>
                <a:latin typeface="微软雅黑" panose="020B0503020204020204" pitchFamily="34" charset="-122"/>
                <a:ea typeface="微软雅黑" panose="020B0503020204020204" pitchFamily="34" charset="-122"/>
              </a:rPr>
              <a:t>宽带接入技术</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8"/>
          <p:cNvSpPr>
            <a:spLocks noChangeArrowheads="1"/>
          </p:cNvSpPr>
          <p:nvPr/>
        </p:nvSpPr>
        <p:spPr bwMode="auto">
          <a:xfrm>
            <a:off x="545146" y="1800372"/>
            <a:ext cx="7357936"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从宽带接入的媒体来看，可以划分为两大类：</a:t>
            </a:r>
          </a:p>
          <a:p>
            <a:pPr marL="633730" indent="-34290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有线宽带接入</a:t>
            </a:r>
          </a:p>
          <a:p>
            <a:pPr marL="633730" indent="-34290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无线宽带接入</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下面讨论有线的宽带接入。</a:t>
            </a:r>
          </a:p>
        </p:txBody>
      </p:sp>
      <p:sp>
        <p:nvSpPr>
          <p:cNvPr id="8" name="AutoShape 5"/>
          <p:cNvSpPr>
            <a:spLocks noChangeArrowheads="1"/>
          </p:cNvSpPr>
          <p:nvPr/>
        </p:nvSpPr>
        <p:spPr bwMode="auto">
          <a:xfrm>
            <a:off x="545145" y="1305899"/>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latin typeface="宋体" panose="02010600030101010101" pitchFamily="2" charset="-122"/>
            </a:endParaRPr>
          </a:p>
        </p:txBody>
      </p:sp>
      <p:sp>
        <p:nvSpPr>
          <p:cNvPr id="9" name="Rectangle 6"/>
          <p:cNvSpPr>
            <a:spLocks noChangeArrowheads="1"/>
          </p:cNvSpPr>
          <p:nvPr/>
        </p:nvSpPr>
        <p:spPr bwMode="auto">
          <a:xfrm>
            <a:off x="3231732" y="1263628"/>
            <a:ext cx="26805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rgbClr val="FFFF00"/>
                </a:solidFill>
                <a:latin typeface="微软雅黑" panose="020B0503020204020204" pitchFamily="34" charset="-122"/>
                <a:ea typeface="微软雅黑" panose="020B0503020204020204" pitchFamily="34" charset="-122"/>
              </a:rPr>
              <a:t>2.6  </a:t>
            </a:r>
            <a:r>
              <a:rPr lang="zh-CN" altLang="en-US" sz="2400" b="1" dirty="0">
                <a:solidFill>
                  <a:schemeClr val="bg1"/>
                </a:solidFill>
                <a:latin typeface="微软雅黑" panose="020B0503020204020204" pitchFamily="34" charset="-122"/>
                <a:ea typeface="微软雅黑" panose="020B0503020204020204" pitchFamily="34" charset="-122"/>
              </a:rPr>
              <a:t>宽带接入技术</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5145" y="661491"/>
            <a:ext cx="8053712"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6" name="Rectangle 6"/>
          <p:cNvSpPr>
            <a:spLocks noChangeArrowheads="1"/>
          </p:cNvSpPr>
          <p:nvPr/>
        </p:nvSpPr>
        <p:spPr bwMode="auto">
          <a:xfrm>
            <a:off x="3248563" y="619220"/>
            <a:ext cx="264687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2.6.1  ADSL </a:t>
            </a:r>
            <a:r>
              <a:rPr lang="zh-CN" altLang="en-US" sz="2400" b="1" dirty="0">
                <a:solidFill>
                  <a:schemeClr val="bg1"/>
                </a:solidFill>
                <a:latin typeface="微软雅黑" panose="020B0503020204020204" pitchFamily="34" charset="-122"/>
                <a:ea typeface="微软雅黑" panose="020B0503020204020204" pitchFamily="34" charset="-122"/>
              </a:rPr>
              <a:t>技术</a:t>
            </a:r>
          </a:p>
        </p:txBody>
      </p:sp>
      <p:sp>
        <p:nvSpPr>
          <p:cNvPr id="7" name="Rectangle 8"/>
          <p:cNvSpPr>
            <a:spLocks noChangeArrowheads="1"/>
          </p:cNvSpPr>
          <p:nvPr/>
        </p:nvSpPr>
        <p:spPr bwMode="auto">
          <a:xfrm>
            <a:off x="545145" y="1017125"/>
            <a:ext cx="8053712"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非对称数字用户线 </a:t>
            </a:r>
            <a:r>
              <a:rPr lang="en-US" altLang="zh-CN" sz="2000" b="1" dirty="0">
                <a:solidFill>
                  <a:srgbClr val="0000FF"/>
                </a:solidFill>
                <a:latin typeface="微软雅黑" panose="020B0503020204020204" pitchFamily="34" charset="-122"/>
                <a:ea typeface="微软雅黑" panose="020B0503020204020204" pitchFamily="34" charset="-122"/>
              </a:rPr>
              <a:t>ADSL </a:t>
            </a:r>
            <a:r>
              <a:rPr lang="en-US" altLang="zh-CN" sz="2000" b="1" dirty="0">
                <a:latin typeface="微软雅黑" panose="020B0503020204020204" pitchFamily="34" charset="-122"/>
                <a:ea typeface="微软雅黑" panose="020B0503020204020204" pitchFamily="34" charset="-122"/>
              </a:rPr>
              <a:t>(Asymmetric Digital Subscriber Line) </a:t>
            </a:r>
            <a:r>
              <a:rPr lang="zh-CN" altLang="en-US" sz="2000" b="1" dirty="0">
                <a:latin typeface="微软雅黑" panose="020B0503020204020204" pitchFamily="34" charset="-122"/>
                <a:ea typeface="微软雅黑" panose="020B0503020204020204" pitchFamily="34" charset="-122"/>
              </a:rPr>
              <a:t>技术就是用数字技术对</a:t>
            </a:r>
            <a:r>
              <a:rPr lang="zh-CN" altLang="en-US" sz="2000" b="1" dirty="0">
                <a:solidFill>
                  <a:srgbClr val="FF0000"/>
                </a:solidFill>
                <a:latin typeface="微软雅黑" panose="020B0503020204020204" pitchFamily="34" charset="-122"/>
                <a:ea typeface="微软雅黑" panose="020B0503020204020204" pitchFamily="34" charset="-122"/>
              </a:rPr>
              <a:t>现有的模拟电话用户</a:t>
            </a:r>
            <a:r>
              <a:rPr lang="zh-CN" altLang="en-US" sz="2000" b="1" dirty="0">
                <a:latin typeface="微软雅黑" panose="020B0503020204020204" pitchFamily="34" charset="-122"/>
                <a:ea typeface="微软雅黑" panose="020B0503020204020204" pitchFamily="34" charset="-122"/>
              </a:rPr>
              <a:t>线进行改造，使它能够承载宽带业务。</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标准模拟电话信号的频带被限制在 </a:t>
            </a:r>
            <a:r>
              <a:rPr lang="en-US" altLang="zh-CN" sz="2000" b="1" dirty="0">
                <a:latin typeface="微软雅黑" panose="020B0503020204020204" pitchFamily="34" charset="-122"/>
                <a:ea typeface="微软雅黑" panose="020B0503020204020204" pitchFamily="34" charset="-122"/>
              </a:rPr>
              <a:t>300~3400 Hz </a:t>
            </a:r>
            <a:r>
              <a:rPr lang="zh-CN" altLang="en-US" sz="2000" b="1" dirty="0">
                <a:latin typeface="微软雅黑" panose="020B0503020204020204" pitchFamily="34" charset="-122"/>
                <a:ea typeface="微软雅黑" panose="020B0503020204020204" pitchFamily="34" charset="-122"/>
              </a:rPr>
              <a:t>的范围内，但用户线本身实际可通过的信号频率仍然超过 </a:t>
            </a:r>
            <a:r>
              <a:rPr lang="en-US" altLang="zh-CN" sz="2000" b="1" dirty="0">
                <a:latin typeface="微软雅黑" panose="020B0503020204020204" pitchFamily="34" charset="-122"/>
                <a:ea typeface="微软雅黑" panose="020B0503020204020204" pitchFamily="34" charset="-122"/>
              </a:rPr>
              <a:t>1 MHz</a:t>
            </a:r>
            <a:r>
              <a:rPr lang="zh-CN" altLang="en-US" sz="2000" b="1" dirty="0">
                <a:latin typeface="微软雅黑" panose="020B0503020204020204" pitchFamily="34" charset="-122"/>
                <a:ea typeface="微软雅黑" panose="020B0503020204020204" pitchFamily="34" charset="-122"/>
              </a:rPr>
              <a:t>。</a:t>
            </a:r>
          </a:p>
          <a:p>
            <a:pPr marL="285750" indent="-28575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ADSL </a:t>
            </a:r>
            <a:r>
              <a:rPr lang="zh-CN" altLang="en-US" sz="2000" b="1" dirty="0">
                <a:latin typeface="微软雅黑" panose="020B0503020204020204" pitchFamily="34" charset="-122"/>
                <a:ea typeface="微软雅黑" panose="020B0503020204020204" pitchFamily="34" charset="-122"/>
              </a:rPr>
              <a:t>技术就把 </a:t>
            </a:r>
            <a:r>
              <a:rPr lang="en-US" altLang="zh-CN" sz="2000" b="1" dirty="0">
                <a:latin typeface="微软雅黑" panose="020B0503020204020204" pitchFamily="34" charset="-122"/>
                <a:ea typeface="微软雅黑" panose="020B0503020204020204" pitchFamily="34" charset="-122"/>
              </a:rPr>
              <a:t>0~4 kHz </a:t>
            </a:r>
            <a:r>
              <a:rPr lang="zh-CN" altLang="en-US" sz="2000" b="1" dirty="0">
                <a:latin typeface="微软雅黑" panose="020B0503020204020204" pitchFamily="34" charset="-122"/>
                <a:ea typeface="微软雅黑" panose="020B0503020204020204" pitchFamily="34" charset="-122"/>
              </a:rPr>
              <a:t>低端频谱留给传统电话使用，而</a:t>
            </a:r>
            <a:r>
              <a:rPr lang="zh-CN" altLang="en-US" sz="2000" b="1" dirty="0">
                <a:solidFill>
                  <a:srgbClr val="0000FF"/>
                </a:solidFill>
                <a:latin typeface="微软雅黑" panose="020B0503020204020204" pitchFamily="34" charset="-122"/>
                <a:ea typeface="微软雅黑" panose="020B0503020204020204" pitchFamily="34" charset="-122"/>
              </a:rPr>
              <a:t>把原来没有被利用的高端频谱留给用户上网使用</a:t>
            </a:r>
            <a:r>
              <a:rPr lang="zh-CN" altLang="en-US" sz="2000" b="1" dirty="0">
                <a:latin typeface="微软雅黑" panose="020B0503020204020204" pitchFamily="34" charset="-122"/>
                <a:ea typeface="微软雅黑" panose="020B0503020204020204" pitchFamily="34" charset="-122"/>
              </a:rPr>
              <a:t>。</a:t>
            </a:r>
          </a:p>
          <a:p>
            <a:pPr marL="285750" indent="-28575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DSL </a:t>
            </a:r>
            <a:r>
              <a:rPr lang="zh-CN" altLang="en-US" sz="2000" b="1" dirty="0">
                <a:latin typeface="微软雅黑" panose="020B0503020204020204" pitchFamily="34" charset="-122"/>
                <a:ea typeface="微软雅黑" panose="020B0503020204020204" pitchFamily="34" charset="-122"/>
              </a:rPr>
              <a:t>就是</a:t>
            </a:r>
            <a:r>
              <a:rPr lang="zh-CN" altLang="en-US" sz="2000" b="1" dirty="0">
                <a:solidFill>
                  <a:srgbClr val="0000FF"/>
                </a:solidFill>
                <a:latin typeface="微软雅黑" panose="020B0503020204020204" pitchFamily="34" charset="-122"/>
                <a:ea typeface="微软雅黑" panose="020B0503020204020204" pitchFamily="34" charset="-122"/>
              </a:rPr>
              <a:t>数字用户线 </a:t>
            </a:r>
            <a:r>
              <a:rPr lang="en-US" altLang="zh-CN" sz="2000" b="1" dirty="0">
                <a:latin typeface="微软雅黑" panose="020B0503020204020204" pitchFamily="34" charset="-122"/>
                <a:ea typeface="微软雅黑" panose="020B0503020204020204" pitchFamily="34" charset="-122"/>
              </a:rPr>
              <a:t>(Digital Subscriber Line) </a:t>
            </a:r>
            <a:r>
              <a:rPr lang="zh-CN" altLang="en-US" sz="2000" b="1" dirty="0">
                <a:latin typeface="微软雅黑" panose="020B0503020204020204" pitchFamily="34" charset="-122"/>
                <a:ea typeface="微软雅黑" panose="020B0503020204020204" pitchFamily="34" charset="-122"/>
              </a:rPr>
              <a:t>的缩写。</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56963" y="771089"/>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7" name="Rectangle 6"/>
          <p:cNvSpPr>
            <a:spLocks noChangeArrowheads="1"/>
          </p:cNvSpPr>
          <p:nvPr/>
        </p:nvSpPr>
        <p:spPr bwMode="auto">
          <a:xfrm>
            <a:off x="3521609" y="737878"/>
            <a:ext cx="211949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DSL </a:t>
            </a:r>
            <a:r>
              <a:rPr lang="zh-CN" altLang="en-US" sz="2000" b="1" dirty="0">
                <a:solidFill>
                  <a:schemeClr val="bg1"/>
                </a:solidFill>
                <a:latin typeface="微软雅黑" panose="020B0503020204020204" pitchFamily="34" charset="-122"/>
                <a:ea typeface="微软雅黑" panose="020B0503020204020204" pitchFamily="34" charset="-122"/>
              </a:rPr>
              <a:t>的几种类型 </a:t>
            </a:r>
          </a:p>
        </p:txBody>
      </p:sp>
      <p:sp>
        <p:nvSpPr>
          <p:cNvPr id="8" name="Rectangle 68"/>
          <p:cNvSpPr>
            <a:spLocks noChangeArrowheads="1"/>
          </p:cNvSpPr>
          <p:nvPr/>
        </p:nvSpPr>
        <p:spPr bwMode="auto">
          <a:xfrm>
            <a:off x="556963" y="1224104"/>
            <a:ext cx="8291762"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en-US" altLang="zh-CN" sz="2000" b="1" dirty="0">
                <a:solidFill>
                  <a:srgbClr val="0000FF"/>
                </a:solidFill>
                <a:latin typeface="微软雅黑" panose="020B0503020204020204" pitchFamily="34" charset="-122"/>
                <a:ea typeface="微软雅黑" panose="020B0503020204020204" pitchFamily="34" charset="-122"/>
              </a:rPr>
              <a:t>ADSL</a:t>
            </a:r>
            <a:r>
              <a:rPr lang="en-US" altLang="zh-CN" sz="2000" b="1" dirty="0">
                <a:latin typeface="微软雅黑" panose="020B0503020204020204" pitchFamily="34" charset="-122"/>
                <a:ea typeface="微软雅黑" panose="020B0503020204020204" pitchFamily="34" charset="-122"/>
              </a:rPr>
              <a:t> (Asymmetric Digital Subscriber Line)</a:t>
            </a:r>
            <a:r>
              <a:rPr lang="zh-CN" altLang="en-US" sz="2000" b="1" dirty="0">
                <a:latin typeface="微软雅黑" panose="020B0503020204020204" pitchFamily="34" charset="-122"/>
                <a:ea typeface="微软雅黑" panose="020B0503020204020204" pitchFamily="34" charset="-122"/>
              </a:rPr>
              <a:t>：非对称数字用户线</a:t>
            </a:r>
          </a:p>
          <a:p>
            <a:pPr marL="285750" indent="-285750" eaLnBrk="0" hangingPunct="0">
              <a:lnSpc>
                <a:spcPts val="3300"/>
              </a:lnSpc>
              <a:buClr>
                <a:srgbClr val="0070C0"/>
              </a:buClr>
              <a:buFont typeface="Wingdings" panose="05000000000000000000" pitchFamily="2" charset="2"/>
              <a:buChar char="l"/>
            </a:pPr>
            <a:r>
              <a:rPr lang="en-US" altLang="zh-CN" sz="2000" b="1" dirty="0">
                <a:solidFill>
                  <a:srgbClr val="0000FF"/>
                </a:solidFill>
                <a:latin typeface="微软雅黑" panose="020B0503020204020204" pitchFamily="34" charset="-122"/>
                <a:ea typeface="微软雅黑" panose="020B0503020204020204" pitchFamily="34" charset="-122"/>
              </a:rPr>
              <a:t>HDSL </a:t>
            </a:r>
            <a:r>
              <a:rPr lang="en-US" altLang="zh-CN" sz="2000" b="1" dirty="0">
                <a:latin typeface="微软雅黑" panose="020B0503020204020204" pitchFamily="34" charset="-122"/>
                <a:ea typeface="微软雅黑" panose="020B0503020204020204" pitchFamily="34" charset="-122"/>
              </a:rPr>
              <a:t>(High speed DSL)</a:t>
            </a:r>
            <a:r>
              <a:rPr lang="zh-CN" altLang="en-US" sz="2000" b="1" dirty="0">
                <a:latin typeface="微软雅黑" panose="020B0503020204020204" pitchFamily="34" charset="-122"/>
                <a:ea typeface="微软雅黑" panose="020B0503020204020204" pitchFamily="34" charset="-122"/>
              </a:rPr>
              <a:t>：高速数字用户线</a:t>
            </a:r>
          </a:p>
          <a:p>
            <a:pPr marL="285750" indent="-285750" eaLnBrk="0" hangingPunct="0">
              <a:lnSpc>
                <a:spcPts val="3300"/>
              </a:lnSpc>
              <a:buClr>
                <a:srgbClr val="0070C0"/>
              </a:buClr>
              <a:buFont typeface="Wingdings" panose="05000000000000000000" pitchFamily="2" charset="2"/>
              <a:buChar char="l"/>
            </a:pPr>
            <a:r>
              <a:rPr lang="en-US" altLang="zh-CN" sz="2000" b="1" dirty="0">
                <a:solidFill>
                  <a:srgbClr val="0000FF"/>
                </a:solidFill>
                <a:latin typeface="微软雅黑" panose="020B0503020204020204" pitchFamily="34" charset="-122"/>
                <a:ea typeface="微软雅黑" panose="020B0503020204020204" pitchFamily="34" charset="-122"/>
              </a:rPr>
              <a:t>SDSL</a:t>
            </a:r>
            <a:r>
              <a:rPr lang="en-US" altLang="zh-CN" sz="2000" b="1" dirty="0">
                <a:latin typeface="微软雅黑" panose="020B0503020204020204" pitchFamily="34" charset="-122"/>
                <a:ea typeface="微软雅黑" panose="020B0503020204020204" pitchFamily="34" charset="-122"/>
              </a:rPr>
              <a:t> (Single-line DSL)</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对线的数字用户线</a:t>
            </a:r>
          </a:p>
          <a:p>
            <a:pPr marL="285750" indent="-285750" eaLnBrk="0" hangingPunct="0">
              <a:lnSpc>
                <a:spcPts val="3300"/>
              </a:lnSpc>
              <a:buClr>
                <a:srgbClr val="0070C0"/>
              </a:buClr>
              <a:buFont typeface="Wingdings" panose="05000000000000000000" pitchFamily="2" charset="2"/>
              <a:buChar char="l"/>
            </a:pPr>
            <a:r>
              <a:rPr lang="en-US" altLang="zh-CN" sz="2000" b="1" dirty="0">
                <a:solidFill>
                  <a:srgbClr val="0000FF"/>
                </a:solidFill>
                <a:latin typeface="微软雅黑" panose="020B0503020204020204" pitchFamily="34" charset="-122"/>
                <a:ea typeface="微软雅黑" panose="020B0503020204020204" pitchFamily="34" charset="-122"/>
              </a:rPr>
              <a:t>VDSL</a:t>
            </a:r>
            <a:r>
              <a:rPr lang="en-US" altLang="zh-CN" sz="2000" b="1" dirty="0">
                <a:latin typeface="微软雅黑" panose="020B0503020204020204" pitchFamily="34" charset="-122"/>
                <a:ea typeface="微软雅黑" panose="020B0503020204020204" pitchFamily="34" charset="-122"/>
              </a:rPr>
              <a:t> (Very high speed DSL)</a:t>
            </a:r>
            <a:r>
              <a:rPr lang="zh-CN" altLang="en-US" sz="2000" b="1" dirty="0">
                <a:latin typeface="微软雅黑" panose="020B0503020204020204" pitchFamily="34" charset="-122"/>
                <a:ea typeface="微软雅黑" panose="020B0503020204020204" pitchFamily="34" charset="-122"/>
              </a:rPr>
              <a:t>：甚高速数字用户线</a:t>
            </a:r>
          </a:p>
          <a:p>
            <a:pPr marL="285750" indent="-285750" eaLnBrk="0" hangingPunct="0">
              <a:lnSpc>
                <a:spcPts val="3300"/>
              </a:lnSpc>
              <a:buClr>
                <a:srgbClr val="0070C0"/>
              </a:buClr>
              <a:buFont typeface="Wingdings" panose="05000000000000000000" pitchFamily="2" charset="2"/>
              <a:buChar char="l"/>
            </a:pPr>
            <a:r>
              <a:rPr lang="en-US" altLang="zh-CN" sz="2000" b="1" dirty="0">
                <a:solidFill>
                  <a:srgbClr val="0000FF"/>
                </a:solidFill>
                <a:latin typeface="微软雅黑" panose="020B0503020204020204" pitchFamily="34" charset="-122"/>
                <a:ea typeface="微软雅黑" panose="020B0503020204020204" pitchFamily="34" charset="-122"/>
              </a:rPr>
              <a:t>DSL</a:t>
            </a:r>
            <a:r>
              <a:rPr lang="en-US" altLang="zh-CN" sz="2000" b="1" dirty="0">
                <a:latin typeface="微软雅黑" panose="020B0503020204020204" pitchFamily="34" charset="-122"/>
                <a:ea typeface="微软雅黑" panose="020B0503020204020204" pitchFamily="34" charset="-122"/>
              </a:rPr>
              <a:t> (Digital Subscriber Line) </a:t>
            </a:r>
            <a:r>
              <a:rPr lang="zh-CN" altLang="en-US" sz="2000" b="1" dirty="0">
                <a:latin typeface="微软雅黑" panose="020B0503020204020204" pitchFamily="34" charset="-122"/>
                <a:ea typeface="微软雅黑" panose="020B0503020204020204" pitchFamily="34" charset="-122"/>
              </a:rPr>
              <a:t>：数字用户线</a:t>
            </a:r>
          </a:p>
          <a:p>
            <a:pPr marL="285750" indent="-285750" eaLnBrk="0" hangingPunct="0">
              <a:lnSpc>
                <a:spcPts val="3300"/>
              </a:lnSpc>
              <a:buClr>
                <a:srgbClr val="0070C0"/>
              </a:buClr>
              <a:buFont typeface="Wingdings" panose="05000000000000000000" pitchFamily="2" charset="2"/>
              <a:buChar char="l"/>
            </a:pPr>
            <a:r>
              <a:rPr lang="en-US" altLang="zh-CN" sz="2000" b="1" dirty="0">
                <a:solidFill>
                  <a:srgbClr val="0000FF"/>
                </a:solidFill>
                <a:latin typeface="微软雅黑" panose="020B0503020204020204" pitchFamily="34" charset="-122"/>
                <a:ea typeface="微软雅黑" panose="020B0503020204020204" pitchFamily="34" charset="-122"/>
              </a:rPr>
              <a:t>RADSL </a:t>
            </a:r>
            <a:r>
              <a:rPr lang="en-US" altLang="zh-CN" sz="2000" b="1" dirty="0">
                <a:latin typeface="微软雅黑" panose="020B0503020204020204" pitchFamily="34" charset="-122"/>
                <a:ea typeface="微软雅黑" panose="020B0503020204020204" pitchFamily="34" charset="-122"/>
              </a:rPr>
              <a:t>(Rate-Adaptive DSL)</a:t>
            </a:r>
            <a:r>
              <a:rPr lang="zh-CN" altLang="en-US" sz="2000" b="1" dirty="0">
                <a:latin typeface="微软雅黑" panose="020B0503020204020204" pitchFamily="34" charset="-122"/>
                <a:ea typeface="微软雅黑" panose="020B0503020204020204" pitchFamily="34" charset="-122"/>
              </a:rPr>
              <a:t>：速率自适应 </a:t>
            </a:r>
            <a:r>
              <a:rPr lang="en-US" altLang="zh-CN" sz="2000" b="1" dirty="0">
                <a:latin typeface="微软雅黑" panose="020B0503020204020204" pitchFamily="34" charset="-122"/>
                <a:ea typeface="微软雅黑" panose="020B0503020204020204" pitchFamily="34" charset="-122"/>
              </a:rPr>
              <a:t>DSL</a:t>
            </a:r>
            <a:r>
              <a:rPr lang="zh-CN" altLang="en-US" sz="2000" b="1" dirty="0">
                <a:latin typeface="微软雅黑" panose="020B0503020204020204" pitchFamily="34" charset="-122"/>
                <a:ea typeface="微软雅黑" panose="020B0503020204020204" pitchFamily="34" charset="-122"/>
              </a:rPr>
              <a:t>，是 </a:t>
            </a:r>
            <a:r>
              <a:rPr lang="en-US" altLang="zh-CN" sz="2000" b="1" dirty="0">
                <a:latin typeface="微软雅黑" panose="020B0503020204020204" pitchFamily="34" charset="-122"/>
                <a:ea typeface="微软雅黑" panose="020B0503020204020204" pitchFamily="34" charset="-122"/>
              </a:rPr>
              <a:t>ADSL </a:t>
            </a:r>
            <a:r>
              <a:rPr lang="zh-CN" altLang="en-US" sz="2000" b="1" dirty="0">
                <a:latin typeface="微软雅黑" panose="020B0503020204020204" pitchFamily="34" charset="-122"/>
                <a:ea typeface="微软雅黑" panose="020B0503020204020204" pitchFamily="34" charset="-122"/>
              </a:rPr>
              <a:t>的一个子集，可自动调节线路速率）</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63661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3463901" y="603404"/>
            <a:ext cx="22349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ADSL </a:t>
            </a:r>
            <a:r>
              <a:rPr lang="zh-CN" altLang="en-US" sz="2000" b="1" dirty="0">
                <a:solidFill>
                  <a:schemeClr val="bg1"/>
                </a:solidFill>
                <a:latin typeface="微软雅黑" panose="020B0503020204020204" pitchFamily="34" charset="-122"/>
                <a:ea typeface="微软雅黑" panose="020B0503020204020204" pitchFamily="34" charset="-122"/>
              </a:rPr>
              <a:t>的传输距离</a:t>
            </a:r>
          </a:p>
        </p:txBody>
      </p:sp>
      <p:sp>
        <p:nvSpPr>
          <p:cNvPr id="7" name="Rectangle 68"/>
          <p:cNvSpPr>
            <a:spLocks noChangeArrowheads="1"/>
          </p:cNvSpPr>
          <p:nvPr/>
        </p:nvSpPr>
        <p:spPr bwMode="auto">
          <a:xfrm>
            <a:off x="556963" y="961614"/>
            <a:ext cx="8291762"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en-US" altLang="zh-CN" b="1" dirty="0">
                <a:latin typeface="微软雅黑" panose="020B0503020204020204" pitchFamily="34" charset="-122"/>
                <a:ea typeface="微软雅黑" panose="020B0503020204020204" pitchFamily="34" charset="-122"/>
              </a:rPr>
              <a:t>ADSL </a:t>
            </a:r>
            <a:r>
              <a:rPr lang="zh-CN" altLang="en-US" b="1" dirty="0">
                <a:latin typeface="微软雅黑" panose="020B0503020204020204" pitchFamily="34" charset="-122"/>
                <a:ea typeface="微软雅黑" panose="020B0503020204020204" pitchFamily="34" charset="-122"/>
              </a:rPr>
              <a:t>的传输距离取决于数据率和用户线的线径（用户线越细，信号传输时的衰减就越大）。</a:t>
            </a:r>
          </a:p>
          <a:p>
            <a:pPr marL="285750" indent="-285750" eaLnBrk="0" hangingPunct="0">
              <a:lnSpc>
                <a:spcPts val="3300"/>
              </a:lnSpc>
              <a:buClr>
                <a:srgbClr val="0070C0"/>
              </a:buClr>
              <a:buFont typeface="Wingdings" panose="05000000000000000000" pitchFamily="2" charset="2"/>
              <a:buChar char="l"/>
            </a:pPr>
            <a:r>
              <a:rPr lang="en-US" altLang="zh-CN" b="1" dirty="0">
                <a:latin typeface="微软雅黑" panose="020B0503020204020204" pitchFamily="34" charset="-122"/>
                <a:ea typeface="微软雅黑" panose="020B0503020204020204" pitchFamily="34" charset="-122"/>
              </a:rPr>
              <a:t>ADSL </a:t>
            </a:r>
            <a:r>
              <a:rPr lang="zh-CN" altLang="en-US" b="1" dirty="0">
                <a:latin typeface="微软雅黑" panose="020B0503020204020204" pitchFamily="34" charset="-122"/>
                <a:ea typeface="微软雅黑" panose="020B0503020204020204" pitchFamily="34" charset="-122"/>
              </a:rPr>
              <a:t>所能得到的最高数据传输速率与实际的用户线上的信噪比密切相关。</a:t>
            </a:r>
          </a:p>
          <a:p>
            <a:pPr marL="285750" indent="-285750" eaLnBrk="0" hangingPunct="0">
              <a:lnSpc>
                <a:spcPts val="3300"/>
              </a:lnSpc>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例如：</a:t>
            </a:r>
          </a:p>
          <a:p>
            <a:pPr marL="633730" indent="-342900" eaLnBrk="0" hangingPunct="0">
              <a:lnSpc>
                <a:spcPts val="3300"/>
              </a:lnSpc>
              <a:buClr>
                <a:srgbClr val="7030A0"/>
              </a:buClr>
              <a:buFont typeface="+mj-lt"/>
              <a:buAutoNum type="arabicPeriod"/>
            </a:pPr>
            <a:r>
              <a:rPr lang="en-US" altLang="zh-CN" b="1" dirty="0">
                <a:latin typeface="微软雅黑" panose="020B0503020204020204" pitchFamily="34" charset="-122"/>
                <a:ea typeface="微软雅黑" panose="020B0503020204020204" pitchFamily="34" charset="-122"/>
              </a:rPr>
              <a:t>0.5 </a:t>
            </a:r>
            <a:r>
              <a:rPr lang="zh-CN" altLang="en-US" b="1" dirty="0">
                <a:latin typeface="微软雅黑" panose="020B0503020204020204" pitchFamily="34" charset="-122"/>
                <a:ea typeface="微软雅黑" panose="020B0503020204020204" pitchFamily="34" charset="-122"/>
              </a:rPr>
              <a:t>毫米线径的用户线，传输速率为 </a:t>
            </a:r>
            <a:r>
              <a:rPr lang="en-US" altLang="zh-CN" b="1" dirty="0">
                <a:latin typeface="微软雅黑" panose="020B0503020204020204" pitchFamily="34" charset="-122"/>
                <a:ea typeface="微软雅黑" panose="020B0503020204020204" pitchFamily="34" charset="-122"/>
              </a:rPr>
              <a:t>1.5~2.0 Mbit/s </a:t>
            </a:r>
            <a:r>
              <a:rPr lang="zh-CN" altLang="en-US" b="1" dirty="0">
                <a:latin typeface="微软雅黑" panose="020B0503020204020204" pitchFamily="34" charset="-122"/>
                <a:ea typeface="微软雅黑" panose="020B0503020204020204" pitchFamily="34" charset="-122"/>
              </a:rPr>
              <a:t>时可传送</a:t>
            </a:r>
            <a:r>
              <a:rPr lang="en-US" altLang="zh-CN" b="1" dirty="0">
                <a:latin typeface="微软雅黑" panose="020B0503020204020204" pitchFamily="34" charset="-122"/>
                <a:ea typeface="微软雅黑" panose="020B0503020204020204" pitchFamily="34" charset="-122"/>
              </a:rPr>
              <a:t>5.5</a:t>
            </a:r>
            <a:r>
              <a:rPr lang="zh-CN" altLang="en-US" b="1" dirty="0">
                <a:latin typeface="微软雅黑" panose="020B0503020204020204" pitchFamily="34" charset="-122"/>
                <a:ea typeface="微软雅黑" panose="020B0503020204020204" pitchFamily="34" charset="-122"/>
              </a:rPr>
              <a:t>公里，但当传输速率提高到 </a:t>
            </a:r>
            <a:r>
              <a:rPr lang="en-US" altLang="zh-CN" b="1" dirty="0">
                <a:latin typeface="微软雅黑" panose="020B0503020204020204" pitchFamily="34" charset="-122"/>
                <a:ea typeface="微软雅黑" panose="020B0503020204020204" pitchFamily="34" charset="-122"/>
              </a:rPr>
              <a:t>6.1 Mbit/s </a:t>
            </a:r>
            <a:r>
              <a:rPr lang="zh-CN" altLang="en-US" b="1" dirty="0">
                <a:latin typeface="微软雅黑" panose="020B0503020204020204" pitchFamily="34" charset="-122"/>
                <a:ea typeface="微软雅黑" panose="020B0503020204020204" pitchFamily="34" charset="-122"/>
              </a:rPr>
              <a:t>时，传输距离就缩短为 </a:t>
            </a:r>
            <a:r>
              <a:rPr lang="en-US" altLang="zh-CN" b="1" dirty="0">
                <a:latin typeface="微软雅黑" panose="020B0503020204020204" pitchFamily="34" charset="-122"/>
                <a:ea typeface="微软雅黑" panose="020B0503020204020204" pitchFamily="34" charset="-122"/>
              </a:rPr>
              <a:t>3.7 </a:t>
            </a:r>
            <a:r>
              <a:rPr lang="zh-CN" altLang="en-US" b="1" dirty="0">
                <a:latin typeface="微软雅黑" panose="020B0503020204020204" pitchFamily="34" charset="-122"/>
                <a:ea typeface="微软雅黑" panose="020B0503020204020204" pitchFamily="34" charset="-122"/>
              </a:rPr>
              <a:t>公里。</a:t>
            </a:r>
          </a:p>
          <a:p>
            <a:pPr marL="633730" indent="-342900" eaLnBrk="0" hangingPunct="0">
              <a:lnSpc>
                <a:spcPts val="3300"/>
              </a:lnSpc>
              <a:buClr>
                <a:srgbClr val="7030A0"/>
              </a:buClr>
              <a:buFont typeface="+mj-lt"/>
              <a:buAutoNum type="arabicPeriod"/>
            </a:pPr>
            <a:r>
              <a:rPr lang="zh-CN" altLang="en-US" b="1" dirty="0">
                <a:latin typeface="微软雅黑" panose="020B0503020204020204" pitchFamily="34" charset="-122"/>
                <a:ea typeface="微软雅黑" panose="020B0503020204020204" pitchFamily="34" charset="-122"/>
              </a:rPr>
              <a:t>如果把用户线的线径减小到 </a:t>
            </a:r>
            <a:r>
              <a:rPr lang="en-US" altLang="zh-CN" b="1" dirty="0">
                <a:latin typeface="微软雅黑" panose="020B0503020204020204" pitchFamily="34" charset="-122"/>
                <a:ea typeface="微软雅黑" panose="020B0503020204020204" pitchFamily="34" charset="-122"/>
              </a:rPr>
              <a:t>0.4 </a:t>
            </a:r>
            <a:r>
              <a:rPr lang="zh-CN" altLang="en-US" b="1" dirty="0">
                <a:latin typeface="微软雅黑" panose="020B0503020204020204" pitchFamily="34" charset="-122"/>
                <a:ea typeface="微软雅黑" panose="020B0503020204020204" pitchFamily="34" charset="-122"/>
              </a:rPr>
              <a:t>毫米，那么在 </a:t>
            </a:r>
            <a:r>
              <a:rPr lang="en-US" altLang="zh-CN" b="1" dirty="0">
                <a:latin typeface="微软雅黑" panose="020B0503020204020204" pitchFamily="34" charset="-122"/>
                <a:ea typeface="微软雅黑" panose="020B0503020204020204" pitchFamily="34" charset="-122"/>
              </a:rPr>
              <a:t>6.1 Mbit/s </a:t>
            </a:r>
            <a:r>
              <a:rPr lang="zh-CN" altLang="en-US" b="1" dirty="0">
                <a:latin typeface="微软雅黑" panose="020B0503020204020204" pitchFamily="34" charset="-122"/>
                <a:ea typeface="微软雅黑" panose="020B0503020204020204" pitchFamily="34" charset="-122"/>
              </a:rPr>
              <a:t>的传输速率下就只能传送 </a:t>
            </a:r>
            <a:r>
              <a:rPr lang="en-US" altLang="zh-CN" b="1" dirty="0">
                <a:latin typeface="微软雅黑" panose="020B0503020204020204" pitchFamily="34" charset="-122"/>
                <a:ea typeface="微软雅黑" panose="020B0503020204020204" pitchFamily="34" charset="-122"/>
              </a:rPr>
              <a:t>2.7 </a:t>
            </a:r>
            <a:r>
              <a:rPr lang="zh-CN" altLang="en-US" b="1" dirty="0">
                <a:latin typeface="微软雅黑" panose="020B0503020204020204" pitchFamily="34" charset="-122"/>
                <a:ea typeface="微软雅黑" panose="020B0503020204020204" pitchFamily="34" charset="-122"/>
              </a:rPr>
              <a:t>公里。</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p:cNvSpPr/>
          <p:nvPr/>
        </p:nvSpPr>
        <p:spPr>
          <a:xfrm>
            <a:off x="545144" y="1095658"/>
            <a:ext cx="8053711" cy="325163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AutoShape 5"/>
          <p:cNvSpPr>
            <a:spLocks noChangeArrowheads="1"/>
          </p:cNvSpPr>
          <p:nvPr/>
        </p:nvSpPr>
        <p:spPr bwMode="auto">
          <a:xfrm>
            <a:off x="545144" y="627306"/>
            <a:ext cx="8053712"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15" name="Rectangle 6"/>
          <p:cNvSpPr>
            <a:spLocks noChangeArrowheads="1"/>
          </p:cNvSpPr>
          <p:nvPr/>
        </p:nvSpPr>
        <p:spPr bwMode="auto">
          <a:xfrm>
            <a:off x="2631406" y="585035"/>
            <a:ext cx="38811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2.2.1  </a:t>
            </a:r>
            <a:r>
              <a:rPr lang="zh-CN" altLang="en-US" sz="2400" b="1" dirty="0">
                <a:solidFill>
                  <a:schemeClr val="bg1"/>
                </a:solidFill>
                <a:latin typeface="微软雅黑" panose="020B0503020204020204" pitchFamily="34" charset="-122"/>
                <a:ea typeface="微软雅黑" panose="020B0503020204020204" pitchFamily="34" charset="-122"/>
              </a:rPr>
              <a:t>数据通信系统的模型</a:t>
            </a:r>
          </a:p>
        </p:txBody>
      </p:sp>
      <p:sp>
        <p:nvSpPr>
          <p:cNvPr id="17" name="矩形 16"/>
          <p:cNvSpPr/>
          <p:nvPr/>
        </p:nvSpPr>
        <p:spPr>
          <a:xfrm>
            <a:off x="1076527" y="1163436"/>
            <a:ext cx="6891281" cy="498598"/>
          </a:xfrm>
          <a:prstGeom prst="rect">
            <a:avLst/>
          </a:prstGeom>
          <a:noFill/>
        </p:spPr>
        <p:txBody>
          <a:bodyPr wrap="square" anchor="ctr">
            <a:spAutoFit/>
          </a:bodyPr>
          <a:lstStyle/>
          <a:p>
            <a:pPr>
              <a:lnSpc>
                <a:spcPct val="110000"/>
              </a:lnSpc>
            </a:pPr>
            <a:r>
              <a:rPr lang="zh-CN" altLang="zh-CN" sz="1200" b="1" dirty="0">
                <a:solidFill>
                  <a:srgbClr val="0000FF"/>
                </a:solidFill>
                <a:latin typeface="微软雅黑" panose="020B0503020204020204" pitchFamily="34" charset="-122"/>
                <a:ea typeface="微软雅黑" panose="020B0503020204020204" pitchFamily="34" charset="-122"/>
              </a:rPr>
              <a:t>一个数据通信系统</a:t>
            </a:r>
            <a:r>
              <a:rPr lang="zh-CN" altLang="en-US" sz="1200" b="1" dirty="0">
                <a:solidFill>
                  <a:srgbClr val="0000FF"/>
                </a:solidFill>
                <a:latin typeface="微软雅黑" panose="020B0503020204020204" pitchFamily="34" charset="-122"/>
                <a:ea typeface="微软雅黑" panose="020B0503020204020204" pitchFamily="34" charset="-122"/>
              </a:rPr>
              <a:t>包括</a:t>
            </a:r>
            <a:r>
              <a:rPr lang="zh-CN" altLang="zh-CN" sz="1200" b="1" dirty="0">
                <a:latin typeface="微软雅黑" panose="020B0503020204020204" pitchFamily="34" charset="-122"/>
                <a:ea typeface="微软雅黑" panose="020B0503020204020204" pitchFamily="34" charset="-122"/>
              </a:rPr>
              <a:t>三大部分</a:t>
            </a:r>
            <a:r>
              <a:rPr lang="zh-CN" altLang="en-US" sz="1200" b="1" dirty="0">
                <a:solidFill>
                  <a:srgbClr val="0000FF"/>
                </a:solidFill>
                <a:latin typeface="微软雅黑" panose="020B0503020204020204" pitchFamily="34" charset="-122"/>
                <a:ea typeface="微软雅黑" panose="020B0503020204020204" pitchFamily="34" charset="-122"/>
              </a:rPr>
              <a:t>：</a:t>
            </a:r>
            <a:r>
              <a:rPr lang="zh-CN" altLang="zh-CN" sz="1200" b="1" dirty="0">
                <a:solidFill>
                  <a:srgbClr val="0000FF"/>
                </a:solidFill>
                <a:latin typeface="微软雅黑" panose="020B0503020204020204" pitchFamily="34" charset="-122"/>
                <a:ea typeface="微软雅黑" panose="020B0503020204020204" pitchFamily="34" charset="-122"/>
              </a:rPr>
              <a:t>源系统（或发送端、发送方）、传输系统（或传输网络）和目的系统（或接收端、接收方</a:t>
            </a:r>
            <a:r>
              <a:rPr lang="zh-CN" altLang="zh-CN" sz="1200" b="1">
                <a:solidFill>
                  <a:srgbClr val="0000FF"/>
                </a:solidFill>
                <a:latin typeface="微软雅黑" panose="020B0503020204020204" pitchFamily="34" charset="-122"/>
                <a:ea typeface="微软雅黑" panose="020B0503020204020204" pitchFamily="34" charset="-122"/>
              </a:rPr>
              <a:t>）</a:t>
            </a:r>
            <a:r>
              <a:rPr lang="zh-CN" altLang="en-US" sz="1200" b="1">
                <a:solidFill>
                  <a:srgbClr val="0000FF"/>
                </a:solidFill>
                <a:latin typeface="微软雅黑" panose="020B0503020204020204" pitchFamily="34" charset="-122"/>
                <a:ea typeface="微软雅黑" panose="020B0503020204020204" pitchFamily="34" charset="-122"/>
              </a:rPr>
              <a:t>。</a:t>
            </a:r>
            <a:r>
              <a:rPr lang="en-US" altLang="zh-CN" sz="1200" b="1">
                <a:solidFill>
                  <a:srgbClr val="0000FF"/>
                </a:solidFill>
                <a:latin typeface="微软雅黑" panose="020B0503020204020204" pitchFamily="34" charset="-122"/>
                <a:ea typeface="微软雅黑" panose="020B0503020204020204" pitchFamily="34" charset="-122"/>
              </a:rPr>
              <a:t>(</a:t>
            </a:r>
            <a:r>
              <a:rPr lang="zh-CN" altLang="en-US" sz="1200" b="1">
                <a:solidFill>
                  <a:srgbClr val="0000FF"/>
                </a:solidFill>
                <a:latin typeface="微软雅黑" panose="020B0503020204020204" pitchFamily="34" charset="-122"/>
                <a:ea typeface="微软雅黑" panose="020B0503020204020204" pitchFamily="34" charset="-122"/>
              </a:rPr>
              <a:t>两台计算机经过普通电话线，经过公共电话网</a:t>
            </a:r>
            <a:r>
              <a:rPr lang="en-US" altLang="zh-CN" sz="1200" b="1">
                <a:solidFill>
                  <a:srgbClr val="0000FF"/>
                </a:solidFill>
                <a:latin typeface="微软雅黑" panose="020B0503020204020204" pitchFamily="34" charset="-122"/>
                <a:ea typeface="微软雅黑" panose="020B0503020204020204" pitchFamily="34" charset="-122"/>
              </a:rPr>
              <a:t>)</a:t>
            </a:r>
            <a:endParaRPr lang="zh-CN" altLang="en-US" sz="1200" b="1" dirty="0">
              <a:solidFill>
                <a:srgbClr val="0000FF"/>
              </a:solidFill>
              <a:latin typeface="微软雅黑" panose="020B0503020204020204" pitchFamily="34" charset="-122"/>
              <a:ea typeface="微软雅黑" panose="020B0503020204020204" pitchFamily="34" charset="-122"/>
            </a:endParaRPr>
          </a:p>
        </p:txBody>
      </p:sp>
      <p:grpSp>
        <p:nvGrpSpPr>
          <p:cNvPr id="21" name="Group 104"/>
          <p:cNvGrpSpPr/>
          <p:nvPr/>
        </p:nvGrpSpPr>
        <p:grpSpPr bwMode="auto">
          <a:xfrm>
            <a:off x="1988292" y="3410616"/>
            <a:ext cx="691334" cy="706563"/>
            <a:chOff x="730" y="3160"/>
            <a:chExt cx="653" cy="723"/>
          </a:xfrm>
        </p:grpSpPr>
        <p:sp>
          <p:nvSpPr>
            <p:cNvPr id="22" name="Rectangle 7"/>
            <p:cNvSpPr>
              <a:spLocks noChangeArrowheads="1"/>
            </p:cNvSpPr>
            <p:nvPr/>
          </p:nvSpPr>
          <p:spPr bwMode="auto">
            <a:xfrm>
              <a:off x="864" y="3161"/>
              <a:ext cx="357" cy="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000" b="1" dirty="0">
                  <a:latin typeface="微软雅黑" panose="020B0503020204020204" pitchFamily="34" charset="-122"/>
                  <a:ea typeface="微软雅黑" panose="020B0503020204020204" pitchFamily="34" charset="-122"/>
                </a:rPr>
                <a:t>输入数据</a:t>
              </a:r>
            </a:p>
          </p:txBody>
        </p:sp>
        <p:sp>
          <p:nvSpPr>
            <p:cNvPr id="23" name="Line 18"/>
            <p:cNvSpPr>
              <a:spLocks noChangeShapeType="1"/>
            </p:cNvSpPr>
            <p:nvPr/>
          </p:nvSpPr>
          <p:spPr bwMode="auto">
            <a:xfrm>
              <a:off x="730" y="3160"/>
              <a:ext cx="653" cy="0"/>
            </a:xfrm>
            <a:prstGeom prst="line">
              <a:avLst/>
            </a:prstGeom>
            <a:noFill/>
            <a:ln w="38100">
              <a:solidFill>
                <a:srgbClr val="0070C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00" b="1">
                <a:latin typeface="微软雅黑" panose="020B0503020204020204" pitchFamily="34" charset="-122"/>
                <a:ea typeface="微软雅黑" panose="020B0503020204020204" pitchFamily="34" charset="-122"/>
              </a:endParaRPr>
            </a:p>
          </p:txBody>
        </p:sp>
      </p:grpSp>
      <p:grpSp>
        <p:nvGrpSpPr>
          <p:cNvPr id="24" name="Group 106"/>
          <p:cNvGrpSpPr/>
          <p:nvPr/>
        </p:nvGrpSpPr>
        <p:grpSpPr bwMode="auto">
          <a:xfrm>
            <a:off x="3148319" y="3410613"/>
            <a:ext cx="996979" cy="593200"/>
            <a:chOff x="1599" y="3160"/>
            <a:chExt cx="911" cy="607"/>
          </a:xfrm>
        </p:grpSpPr>
        <p:sp>
          <p:nvSpPr>
            <p:cNvPr id="25" name="Rectangle 9"/>
            <p:cNvSpPr>
              <a:spLocks noChangeArrowheads="1"/>
            </p:cNvSpPr>
            <p:nvPr/>
          </p:nvSpPr>
          <p:spPr bwMode="auto">
            <a:xfrm>
              <a:off x="1599" y="3203"/>
              <a:ext cx="911" cy="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zh-CN" altLang="en-US" sz="1000" b="1" dirty="0">
                  <a:latin typeface="微软雅黑" panose="020B0503020204020204" pitchFamily="34" charset="-122"/>
                  <a:ea typeface="微软雅黑" panose="020B0503020204020204" pitchFamily="34" charset="-122"/>
                </a:rPr>
                <a:t>发送</a:t>
              </a:r>
              <a:endParaRPr kumimoji="1" lang="en-US" altLang="zh-CN" sz="1000" b="1" dirty="0">
                <a:latin typeface="微软雅黑" panose="020B0503020204020204" pitchFamily="34" charset="-122"/>
                <a:ea typeface="微软雅黑" panose="020B0503020204020204" pitchFamily="34" charset="-122"/>
              </a:endParaRPr>
            </a:p>
            <a:p>
              <a:pPr algn="ctr" defTabSz="762000" eaLnBrk="0" hangingPunct="0"/>
              <a:r>
                <a:rPr kumimoji="1" lang="zh-CN" altLang="en-US" sz="1000" b="1" dirty="0">
                  <a:latin typeface="微软雅黑" panose="020B0503020204020204" pitchFamily="34" charset="-122"/>
                  <a:ea typeface="微软雅黑" panose="020B0503020204020204" pitchFamily="34" charset="-122"/>
                </a:rPr>
                <a:t>的信号</a:t>
              </a:r>
              <a:r>
                <a:rPr kumimoji="1" lang="en-US" altLang="zh-CN" sz="1000" b="1" dirty="0">
                  <a:latin typeface="微软雅黑" panose="020B0503020204020204" pitchFamily="34" charset="-122"/>
                  <a:ea typeface="微软雅黑" panose="020B0503020204020204" pitchFamily="34" charset="-122"/>
                </a:rPr>
                <a:t>(</a:t>
              </a:r>
              <a:r>
                <a:rPr kumimoji="1" lang="zh-CN" altLang="en-US" sz="1000" b="1" dirty="0">
                  <a:latin typeface="微软雅黑" panose="020B0503020204020204" pitchFamily="34" charset="-122"/>
                  <a:ea typeface="微软雅黑" panose="020B0503020204020204" pitchFamily="34" charset="-122"/>
                </a:rPr>
                <a:t>数字的或模拟的</a:t>
              </a:r>
              <a:r>
                <a:rPr kumimoji="1" lang="en-US" altLang="zh-CN" sz="1000" b="1" dirty="0">
                  <a:latin typeface="微软雅黑" panose="020B0503020204020204" pitchFamily="34" charset="-122"/>
                  <a:ea typeface="微软雅黑" panose="020B0503020204020204" pitchFamily="34" charset="-122"/>
                </a:rPr>
                <a:t>)</a:t>
              </a:r>
              <a:endParaRPr kumimoji="1" lang="zh-CN" altLang="en-US" sz="1000" b="1" dirty="0">
                <a:latin typeface="微软雅黑" panose="020B0503020204020204" pitchFamily="34" charset="-122"/>
                <a:ea typeface="微软雅黑" panose="020B0503020204020204" pitchFamily="34" charset="-122"/>
              </a:endParaRPr>
            </a:p>
          </p:txBody>
        </p:sp>
        <p:sp>
          <p:nvSpPr>
            <p:cNvPr id="26" name="Line 19"/>
            <p:cNvSpPr>
              <a:spLocks noChangeShapeType="1"/>
            </p:cNvSpPr>
            <p:nvPr/>
          </p:nvSpPr>
          <p:spPr bwMode="auto">
            <a:xfrm>
              <a:off x="1686" y="3160"/>
              <a:ext cx="777" cy="0"/>
            </a:xfrm>
            <a:prstGeom prst="line">
              <a:avLst/>
            </a:prstGeom>
            <a:noFill/>
            <a:ln w="38100">
              <a:solidFill>
                <a:srgbClr val="0070C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00" b="1">
                <a:latin typeface="微软雅黑" panose="020B0503020204020204" pitchFamily="34" charset="-122"/>
                <a:ea typeface="微软雅黑" panose="020B0503020204020204" pitchFamily="34" charset="-122"/>
              </a:endParaRPr>
            </a:p>
          </p:txBody>
        </p:sp>
      </p:grpSp>
      <p:grpSp>
        <p:nvGrpSpPr>
          <p:cNvPr id="27" name="Group 108"/>
          <p:cNvGrpSpPr/>
          <p:nvPr/>
        </p:nvGrpSpPr>
        <p:grpSpPr bwMode="auto">
          <a:xfrm>
            <a:off x="4599986" y="3410619"/>
            <a:ext cx="1106999" cy="575777"/>
            <a:chOff x="2991" y="3160"/>
            <a:chExt cx="824" cy="522"/>
          </a:xfrm>
        </p:grpSpPr>
        <p:sp>
          <p:nvSpPr>
            <p:cNvPr id="28" name="Rectangle 10"/>
            <p:cNvSpPr>
              <a:spLocks noChangeArrowheads="1"/>
            </p:cNvSpPr>
            <p:nvPr/>
          </p:nvSpPr>
          <p:spPr bwMode="auto">
            <a:xfrm>
              <a:off x="2991" y="3182"/>
              <a:ext cx="824" cy="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zh-CN" altLang="en-US" sz="1000" b="1" dirty="0">
                  <a:latin typeface="微软雅黑" panose="020B0503020204020204" pitchFamily="34" charset="-122"/>
                  <a:ea typeface="微软雅黑" panose="020B0503020204020204" pitchFamily="34" charset="-122"/>
                </a:rPr>
                <a:t>接收</a:t>
              </a:r>
            </a:p>
            <a:p>
              <a:pPr algn="ctr" defTabSz="762000" eaLnBrk="0" hangingPunct="0"/>
              <a:r>
                <a:rPr kumimoji="1" lang="zh-CN" altLang="en-US" sz="1000" b="1" dirty="0">
                  <a:latin typeface="微软雅黑" panose="020B0503020204020204" pitchFamily="34" charset="-122"/>
                  <a:ea typeface="微软雅黑" panose="020B0503020204020204" pitchFamily="34" charset="-122"/>
                </a:rPr>
                <a:t>的信号</a:t>
              </a:r>
              <a:r>
                <a:rPr kumimoji="1" lang="en-US" altLang="zh-CN" sz="1000" b="1" dirty="0">
                  <a:latin typeface="微软雅黑" panose="020B0503020204020204" pitchFamily="34" charset="-122"/>
                  <a:ea typeface="微软雅黑" panose="020B0503020204020204" pitchFamily="34" charset="-122"/>
                </a:rPr>
                <a:t>(</a:t>
              </a:r>
              <a:r>
                <a:rPr kumimoji="1" lang="zh-CN" altLang="en-US" sz="1000" b="1" dirty="0">
                  <a:latin typeface="微软雅黑" panose="020B0503020204020204" pitchFamily="34" charset="-122"/>
                  <a:ea typeface="微软雅黑" panose="020B0503020204020204" pitchFamily="34" charset="-122"/>
                </a:rPr>
                <a:t>数字的或模拟的</a:t>
              </a:r>
              <a:r>
                <a:rPr kumimoji="1" lang="en-US" altLang="zh-CN" sz="1000" b="1" dirty="0">
                  <a:latin typeface="微软雅黑" panose="020B0503020204020204" pitchFamily="34" charset="-122"/>
                  <a:ea typeface="微软雅黑" panose="020B0503020204020204" pitchFamily="34" charset="-122"/>
                </a:rPr>
                <a:t>)</a:t>
              </a:r>
              <a:endParaRPr kumimoji="1" lang="zh-CN" altLang="en-US" sz="1000" b="1" dirty="0">
                <a:latin typeface="微软雅黑" panose="020B0503020204020204" pitchFamily="34" charset="-122"/>
                <a:ea typeface="微软雅黑" panose="020B0503020204020204" pitchFamily="34" charset="-122"/>
              </a:endParaRPr>
            </a:p>
          </p:txBody>
        </p:sp>
        <p:sp>
          <p:nvSpPr>
            <p:cNvPr id="29" name="Line 20"/>
            <p:cNvSpPr>
              <a:spLocks noChangeShapeType="1"/>
            </p:cNvSpPr>
            <p:nvPr/>
          </p:nvSpPr>
          <p:spPr bwMode="auto">
            <a:xfrm>
              <a:off x="3091" y="3160"/>
              <a:ext cx="650" cy="0"/>
            </a:xfrm>
            <a:prstGeom prst="line">
              <a:avLst/>
            </a:prstGeom>
            <a:noFill/>
            <a:ln w="38100">
              <a:solidFill>
                <a:srgbClr val="0070C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00" b="1">
                <a:latin typeface="微软雅黑" panose="020B0503020204020204" pitchFamily="34" charset="-122"/>
                <a:ea typeface="微软雅黑" panose="020B0503020204020204" pitchFamily="34" charset="-122"/>
              </a:endParaRPr>
            </a:p>
          </p:txBody>
        </p:sp>
      </p:grpSp>
      <p:grpSp>
        <p:nvGrpSpPr>
          <p:cNvPr id="30" name="Group 110"/>
          <p:cNvGrpSpPr/>
          <p:nvPr/>
        </p:nvGrpSpPr>
        <p:grpSpPr bwMode="auto">
          <a:xfrm>
            <a:off x="6150884" y="3410617"/>
            <a:ext cx="629930" cy="751518"/>
            <a:chOff x="4318" y="3160"/>
            <a:chExt cx="595" cy="769"/>
          </a:xfrm>
        </p:grpSpPr>
        <p:sp>
          <p:nvSpPr>
            <p:cNvPr id="31" name="Rectangle 8"/>
            <p:cNvSpPr>
              <a:spLocks noChangeArrowheads="1"/>
            </p:cNvSpPr>
            <p:nvPr/>
          </p:nvSpPr>
          <p:spPr bwMode="auto">
            <a:xfrm>
              <a:off x="4442" y="3207"/>
              <a:ext cx="357" cy="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000" b="1" dirty="0">
                  <a:latin typeface="微软雅黑" panose="020B0503020204020204" pitchFamily="34" charset="-122"/>
                  <a:ea typeface="微软雅黑" panose="020B0503020204020204" pitchFamily="34" charset="-122"/>
                </a:rPr>
                <a:t>输出数据</a:t>
              </a:r>
            </a:p>
          </p:txBody>
        </p:sp>
        <p:sp>
          <p:nvSpPr>
            <p:cNvPr id="32" name="Line 21"/>
            <p:cNvSpPr>
              <a:spLocks noChangeShapeType="1"/>
            </p:cNvSpPr>
            <p:nvPr/>
          </p:nvSpPr>
          <p:spPr bwMode="auto">
            <a:xfrm>
              <a:off x="4318" y="3160"/>
              <a:ext cx="595" cy="0"/>
            </a:xfrm>
            <a:prstGeom prst="line">
              <a:avLst/>
            </a:prstGeom>
            <a:noFill/>
            <a:ln w="38100">
              <a:solidFill>
                <a:srgbClr val="0070C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00" b="1">
                <a:latin typeface="微软雅黑" panose="020B0503020204020204" pitchFamily="34" charset="-122"/>
                <a:ea typeface="微软雅黑" panose="020B0503020204020204" pitchFamily="34" charset="-122"/>
              </a:endParaRPr>
            </a:p>
          </p:txBody>
        </p:sp>
      </p:grpSp>
      <p:grpSp>
        <p:nvGrpSpPr>
          <p:cNvPr id="33" name="Group 103"/>
          <p:cNvGrpSpPr/>
          <p:nvPr/>
        </p:nvGrpSpPr>
        <p:grpSpPr bwMode="auto">
          <a:xfrm>
            <a:off x="1426658" y="3186820"/>
            <a:ext cx="567465" cy="447587"/>
            <a:chOff x="407" y="2931"/>
            <a:chExt cx="536" cy="458"/>
          </a:xfrm>
          <a:solidFill>
            <a:srgbClr val="0070C0"/>
          </a:solidFill>
        </p:grpSpPr>
        <p:sp>
          <p:nvSpPr>
            <p:cNvPr id="34" name="AutoShape 11"/>
            <p:cNvSpPr>
              <a:spLocks noChangeArrowheads="1"/>
            </p:cNvSpPr>
            <p:nvPr/>
          </p:nvSpPr>
          <p:spPr bwMode="auto">
            <a:xfrm>
              <a:off x="407" y="2931"/>
              <a:ext cx="536" cy="458"/>
            </a:xfrm>
            <a:prstGeom prst="cube">
              <a:avLst>
                <a:gd name="adj" fmla="val 13069"/>
              </a:avLst>
            </a:prstGeom>
            <a:grp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sp>
          <p:nvSpPr>
            <p:cNvPr id="35" name="Rectangle 22"/>
            <p:cNvSpPr>
              <a:spLocks noChangeArrowheads="1"/>
            </p:cNvSpPr>
            <p:nvPr/>
          </p:nvSpPr>
          <p:spPr bwMode="auto">
            <a:xfrm>
              <a:off x="431" y="3059"/>
              <a:ext cx="447" cy="265"/>
            </a:xfrm>
            <a:prstGeom prst="rect">
              <a:avLst/>
            </a:prstGeom>
            <a:no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100" b="1" dirty="0">
                  <a:solidFill>
                    <a:schemeClr val="bg1"/>
                  </a:solidFill>
                  <a:latin typeface="微软雅黑" panose="020B0503020204020204" pitchFamily="34" charset="-122"/>
                  <a:ea typeface="微软雅黑" panose="020B0503020204020204" pitchFamily="34" charset="-122"/>
                </a:rPr>
                <a:t>源点</a:t>
              </a:r>
            </a:p>
          </p:txBody>
        </p:sp>
      </p:grpSp>
      <p:grpSp>
        <p:nvGrpSpPr>
          <p:cNvPr id="36" name="Group 111"/>
          <p:cNvGrpSpPr/>
          <p:nvPr/>
        </p:nvGrpSpPr>
        <p:grpSpPr bwMode="auto">
          <a:xfrm>
            <a:off x="6733581" y="3186820"/>
            <a:ext cx="567465" cy="447587"/>
            <a:chOff x="4654" y="2931"/>
            <a:chExt cx="536" cy="458"/>
          </a:xfrm>
          <a:solidFill>
            <a:srgbClr val="008000"/>
          </a:solidFill>
        </p:grpSpPr>
        <p:sp>
          <p:nvSpPr>
            <p:cNvPr id="37" name="AutoShape 15"/>
            <p:cNvSpPr>
              <a:spLocks noChangeArrowheads="1"/>
            </p:cNvSpPr>
            <p:nvPr/>
          </p:nvSpPr>
          <p:spPr bwMode="auto">
            <a:xfrm>
              <a:off x="4654" y="2931"/>
              <a:ext cx="536" cy="458"/>
            </a:xfrm>
            <a:prstGeom prst="cube">
              <a:avLst>
                <a:gd name="adj" fmla="val 13069"/>
              </a:avLst>
            </a:prstGeom>
            <a:grp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sp>
          <p:nvSpPr>
            <p:cNvPr id="38" name="Rectangle 23"/>
            <p:cNvSpPr>
              <a:spLocks noChangeArrowheads="1"/>
            </p:cNvSpPr>
            <p:nvPr/>
          </p:nvSpPr>
          <p:spPr bwMode="auto">
            <a:xfrm>
              <a:off x="4681" y="3061"/>
              <a:ext cx="446" cy="265"/>
            </a:xfrm>
            <a:prstGeom prst="rect">
              <a:avLst/>
            </a:prstGeom>
            <a:no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100" b="1" dirty="0">
                  <a:solidFill>
                    <a:schemeClr val="bg1"/>
                  </a:solidFill>
                  <a:latin typeface="微软雅黑" panose="020B0503020204020204" pitchFamily="34" charset="-122"/>
                  <a:ea typeface="微软雅黑" panose="020B0503020204020204" pitchFamily="34" charset="-122"/>
                </a:rPr>
                <a:t>终点</a:t>
              </a:r>
            </a:p>
          </p:txBody>
        </p:sp>
      </p:grpSp>
      <p:grpSp>
        <p:nvGrpSpPr>
          <p:cNvPr id="39" name="Group 105"/>
          <p:cNvGrpSpPr/>
          <p:nvPr/>
        </p:nvGrpSpPr>
        <p:grpSpPr bwMode="auto">
          <a:xfrm>
            <a:off x="2645623" y="3186820"/>
            <a:ext cx="617224" cy="447587"/>
            <a:chOff x="1210" y="2931"/>
            <a:chExt cx="583" cy="458"/>
          </a:xfrm>
          <a:solidFill>
            <a:srgbClr val="0070C0"/>
          </a:solidFill>
        </p:grpSpPr>
        <p:sp>
          <p:nvSpPr>
            <p:cNvPr id="40" name="AutoShape 12"/>
            <p:cNvSpPr>
              <a:spLocks noChangeArrowheads="1"/>
            </p:cNvSpPr>
            <p:nvPr/>
          </p:nvSpPr>
          <p:spPr bwMode="auto">
            <a:xfrm>
              <a:off x="1256" y="2931"/>
              <a:ext cx="537" cy="458"/>
            </a:xfrm>
            <a:prstGeom prst="cube">
              <a:avLst>
                <a:gd name="adj" fmla="val 13069"/>
              </a:avLst>
            </a:prstGeom>
            <a:grp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sp>
          <p:nvSpPr>
            <p:cNvPr id="41" name="Rectangle 24"/>
            <p:cNvSpPr>
              <a:spLocks noChangeArrowheads="1"/>
            </p:cNvSpPr>
            <p:nvPr/>
          </p:nvSpPr>
          <p:spPr bwMode="auto">
            <a:xfrm>
              <a:off x="1210" y="3068"/>
              <a:ext cx="581" cy="265"/>
            </a:xfrm>
            <a:prstGeom prst="rect">
              <a:avLst/>
            </a:prstGeom>
            <a:no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100" b="1" dirty="0">
                  <a:solidFill>
                    <a:schemeClr val="bg1"/>
                  </a:solidFill>
                  <a:latin typeface="微软雅黑" panose="020B0503020204020204" pitchFamily="34" charset="-122"/>
                  <a:ea typeface="微软雅黑" panose="020B0503020204020204" pitchFamily="34" charset="-122"/>
                </a:rPr>
                <a:t>发送器</a:t>
              </a:r>
            </a:p>
          </p:txBody>
        </p:sp>
      </p:grpSp>
      <p:grpSp>
        <p:nvGrpSpPr>
          <p:cNvPr id="42" name="Group 109"/>
          <p:cNvGrpSpPr/>
          <p:nvPr/>
        </p:nvGrpSpPr>
        <p:grpSpPr bwMode="auto">
          <a:xfrm>
            <a:off x="5560125" y="3186820"/>
            <a:ext cx="615107" cy="447587"/>
            <a:chOff x="3760" y="2931"/>
            <a:chExt cx="581" cy="458"/>
          </a:xfrm>
          <a:solidFill>
            <a:srgbClr val="008000"/>
          </a:solidFill>
        </p:grpSpPr>
        <p:sp>
          <p:nvSpPr>
            <p:cNvPr id="43" name="AutoShape 14"/>
            <p:cNvSpPr>
              <a:spLocks noChangeArrowheads="1"/>
            </p:cNvSpPr>
            <p:nvPr/>
          </p:nvSpPr>
          <p:spPr bwMode="auto">
            <a:xfrm>
              <a:off x="3805" y="2931"/>
              <a:ext cx="535" cy="458"/>
            </a:xfrm>
            <a:prstGeom prst="cube">
              <a:avLst>
                <a:gd name="adj" fmla="val 13069"/>
              </a:avLst>
            </a:prstGeom>
            <a:grp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sp>
          <p:nvSpPr>
            <p:cNvPr id="44" name="Rectangle 25"/>
            <p:cNvSpPr>
              <a:spLocks noChangeArrowheads="1"/>
            </p:cNvSpPr>
            <p:nvPr/>
          </p:nvSpPr>
          <p:spPr bwMode="auto">
            <a:xfrm>
              <a:off x="3760" y="3059"/>
              <a:ext cx="581" cy="265"/>
            </a:xfrm>
            <a:prstGeom prst="rect">
              <a:avLst/>
            </a:prstGeom>
            <a:no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100" b="1" dirty="0">
                  <a:solidFill>
                    <a:schemeClr val="bg1"/>
                  </a:solidFill>
                  <a:latin typeface="微软雅黑" panose="020B0503020204020204" pitchFamily="34" charset="-122"/>
                  <a:ea typeface="微软雅黑" panose="020B0503020204020204" pitchFamily="34" charset="-122"/>
                </a:rPr>
                <a:t>接收器</a:t>
              </a:r>
            </a:p>
          </p:txBody>
        </p:sp>
      </p:grpSp>
      <p:sp>
        <p:nvSpPr>
          <p:cNvPr id="45" name="Line 26"/>
          <p:cNvSpPr>
            <a:spLocks noChangeShapeType="1"/>
          </p:cNvSpPr>
          <p:nvPr/>
        </p:nvSpPr>
        <p:spPr bwMode="auto">
          <a:xfrm>
            <a:off x="3169556" y="2317054"/>
            <a:ext cx="2556767" cy="0"/>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sp>
        <p:nvSpPr>
          <p:cNvPr id="46" name="Line 27"/>
          <p:cNvSpPr>
            <a:spLocks noChangeShapeType="1"/>
          </p:cNvSpPr>
          <p:nvPr/>
        </p:nvSpPr>
        <p:spPr bwMode="auto">
          <a:xfrm>
            <a:off x="1892760" y="2319009"/>
            <a:ext cx="1038588" cy="0"/>
          </a:xfrm>
          <a:prstGeom prst="line">
            <a:avLst/>
          </a:prstGeom>
          <a:noFill/>
          <a:ln w="76200" cmpd="tri">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sp>
        <p:nvSpPr>
          <p:cNvPr id="47" name="Rectangle 28"/>
          <p:cNvSpPr>
            <a:spLocks noChangeArrowheads="1"/>
          </p:cNvSpPr>
          <p:nvPr/>
        </p:nvSpPr>
        <p:spPr bwMode="auto">
          <a:xfrm>
            <a:off x="2412054" y="2450939"/>
            <a:ext cx="105000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zh-CN" altLang="en-US" sz="1000" b="1" dirty="0">
                <a:solidFill>
                  <a:srgbClr val="0000CC"/>
                </a:solidFill>
                <a:latin typeface="微软雅黑" panose="020B0503020204020204" pitchFamily="34" charset="-122"/>
                <a:ea typeface="微软雅黑" panose="020B0503020204020204" pitchFamily="34" charset="-122"/>
              </a:rPr>
              <a:t>调制解调器</a:t>
            </a:r>
            <a:endParaRPr kumimoji="1" lang="en-US" altLang="zh-CN" sz="1000" b="1" dirty="0">
              <a:solidFill>
                <a:srgbClr val="0000CC"/>
              </a:solidFill>
              <a:latin typeface="微软雅黑" panose="020B0503020204020204" pitchFamily="34" charset="-122"/>
              <a:ea typeface="微软雅黑" panose="020B0503020204020204" pitchFamily="34" charset="-122"/>
            </a:endParaRPr>
          </a:p>
          <a:p>
            <a:pPr algn="ctr" defTabSz="762000" eaLnBrk="0" hangingPunct="0"/>
            <a:r>
              <a:rPr kumimoji="1" lang="zh-CN" altLang="en-US" sz="1000" b="1" dirty="0">
                <a:solidFill>
                  <a:srgbClr val="0000CC"/>
                </a:solidFill>
                <a:latin typeface="微软雅黑" panose="020B0503020204020204" pitchFamily="34" charset="-122"/>
                <a:ea typeface="微软雅黑" panose="020B0503020204020204" pitchFamily="34" charset="-122"/>
              </a:rPr>
              <a:t>（</a:t>
            </a:r>
            <a:r>
              <a:rPr kumimoji="1" lang="en-US" altLang="zh-CN" sz="1000" b="1" dirty="0">
                <a:solidFill>
                  <a:srgbClr val="0000CC"/>
                </a:solidFill>
                <a:latin typeface="微软雅黑" panose="020B0503020204020204" pitchFamily="34" charset="-122"/>
                <a:ea typeface="微软雅黑" panose="020B0503020204020204" pitchFamily="34" charset="-122"/>
              </a:rPr>
              <a:t>modem</a:t>
            </a:r>
            <a:r>
              <a:rPr kumimoji="1" lang="zh-CN" altLang="en-US" sz="1000" b="1" dirty="0">
                <a:solidFill>
                  <a:srgbClr val="0000CC"/>
                </a:solidFill>
                <a:latin typeface="微软雅黑" panose="020B0503020204020204" pitchFamily="34" charset="-122"/>
                <a:ea typeface="微软雅黑" panose="020B0503020204020204" pitchFamily="34" charset="-122"/>
              </a:rPr>
              <a:t>）</a:t>
            </a:r>
          </a:p>
        </p:txBody>
      </p:sp>
      <p:sp>
        <p:nvSpPr>
          <p:cNvPr id="48" name="Line 29"/>
          <p:cNvSpPr>
            <a:spLocks noChangeShapeType="1"/>
          </p:cNvSpPr>
          <p:nvPr/>
        </p:nvSpPr>
        <p:spPr bwMode="auto">
          <a:xfrm>
            <a:off x="6076754" y="2317054"/>
            <a:ext cx="1228655" cy="0"/>
          </a:xfrm>
          <a:prstGeom prst="line">
            <a:avLst/>
          </a:prstGeom>
          <a:noFill/>
          <a:ln w="76200" cmpd="tri">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sp>
        <p:nvSpPr>
          <p:cNvPr id="67" name="Rectangle 42"/>
          <p:cNvSpPr>
            <a:spLocks noChangeArrowheads="1"/>
          </p:cNvSpPr>
          <p:nvPr/>
        </p:nvSpPr>
        <p:spPr bwMode="auto">
          <a:xfrm>
            <a:off x="1301448" y="2495893"/>
            <a:ext cx="854136"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zh-CN" altLang="en-US" sz="1000" b="1" dirty="0">
                <a:solidFill>
                  <a:srgbClr val="0000CC"/>
                </a:solidFill>
                <a:latin typeface="微软雅黑" panose="020B0503020204020204" pitchFamily="34" charset="-122"/>
                <a:ea typeface="微软雅黑" panose="020B0503020204020204" pitchFamily="34" charset="-122"/>
              </a:rPr>
              <a:t>计算机</a:t>
            </a:r>
            <a:r>
              <a:rPr kumimoji="1" lang="en-US" altLang="zh-CN" sz="1000" b="1" dirty="0">
                <a:solidFill>
                  <a:srgbClr val="0000CC"/>
                </a:solidFill>
                <a:latin typeface="微软雅黑" panose="020B0503020204020204" pitchFamily="34" charset="-122"/>
                <a:ea typeface="微软雅黑" panose="020B0503020204020204" pitchFamily="34" charset="-122"/>
              </a:rPr>
              <a:t> </a:t>
            </a:r>
          </a:p>
        </p:txBody>
      </p:sp>
      <p:pic>
        <p:nvPicPr>
          <p:cNvPr id="69" name="Picture 4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74868" y="2170465"/>
            <a:ext cx="568524" cy="325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 name="Rectangle 46"/>
          <p:cNvSpPr>
            <a:spLocks noChangeArrowheads="1"/>
          </p:cNvSpPr>
          <p:nvPr/>
        </p:nvSpPr>
        <p:spPr bwMode="auto">
          <a:xfrm>
            <a:off x="5454119" y="2468530"/>
            <a:ext cx="898839"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000" b="1" dirty="0">
                <a:solidFill>
                  <a:srgbClr val="0000CC"/>
                </a:solidFill>
                <a:latin typeface="微软雅黑" panose="020B0503020204020204" pitchFamily="34" charset="-122"/>
                <a:ea typeface="微软雅黑" panose="020B0503020204020204" pitchFamily="34" charset="-122"/>
              </a:rPr>
              <a:t>调制解调器</a:t>
            </a:r>
          </a:p>
        </p:txBody>
      </p:sp>
      <p:grpSp>
        <p:nvGrpSpPr>
          <p:cNvPr id="72" name="Group 47"/>
          <p:cNvGrpSpPr/>
          <p:nvPr/>
        </p:nvGrpSpPr>
        <p:grpSpPr bwMode="auto">
          <a:xfrm>
            <a:off x="3312480" y="2050261"/>
            <a:ext cx="435127" cy="209135"/>
            <a:chOff x="2315" y="3965"/>
            <a:chExt cx="496" cy="254"/>
          </a:xfrm>
        </p:grpSpPr>
        <p:sp>
          <p:nvSpPr>
            <p:cNvPr id="73" name="Freeform 48"/>
            <p:cNvSpPr/>
            <p:nvPr/>
          </p:nvSpPr>
          <p:spPr bwMode="auto">
            <a:xfrm>
              <a:off x="2315" y="4051"/>
              <a:ext cx="92" cy="8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12700" cmpd="sng">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sp>
          <p:nvSpPr>
            <p:cNvPr id="74" name="Freeform 49"/>
            <p:cNvSpPr/>
            <p:nvPr/>
          </p:nvSpPr>
          <p:spPr bwMode="auto">
            <a:xfrm>
              <a:off x="2407" y="3965"/>
              <a:ext cx="157" cy="254"/>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12700" cmpd="sng">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sp>
          <p:nvSpPr>
            <p:cNvPr id="75" name="Freeform 50"/>
            <p:cNvSpPr/>
            <p:nvPr/>
          </p:nvSpPr>
          <p:spPr bwMode="auto">
            <a:xfrm>
              <a:off x="2719" y="4051"/>
              <a:ext cx="92" cy="8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12700" cmpd="sng">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sp>
          <p:nvSpPr>
            <p:cNvPr id="76" name="Freeform 51"/>
            <p:cNvSpPr/>
            <p:nvPr/>
          </p:nvSpPr>
          <p:spPr bwMode="auto">
            <a:xfrm>
              <a:off x="2562" y="3965"/>
              <a:ext cx="157" cy="254"/>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12700" cmpd="sng">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grpSp>
      <p:sp>
        <p:nvSpPr>
          <p:cNvPr id="77" name="Freeform 52"/>
          <p:cNvSpPr/>
          <p:nvPr/>
        </p:nvSpPr>
        <p:spPr bwMode="auto">
          <a:xfrm>
            <a:off x="2134255" y="2112805"/>
            <a:ext cx="494414" cy="101636"/>
          </a:xfrm>
          <a:custGeom>
            <a:avLst/>
            <a:gdLst>
              <a:gd name="T0" fmla="*/ 0 w 672"/>
              <a:gd name="T1" fmla="*/ 288 h 288"/>
              <a:gd name="T2" fmla="*/ 96 w 672"/>
              <a:gd name="T3" fmla="*/ 288 h 288"/>
              <a:gd name="T4" fmla="*/ 96 w 672"/>
              <a:gd name="T5" fmla="*/ 0 h 288"/>
              <a:gd name="T6" fmla="*/ 192 w 672"/>
              <a:gd name="T7" fmla="*/ 0 h 288"/>
              <a:gd name="T8" fmla="*/ 192 w 672"/>
              <a:gd name="T9" fmla="*/ 288 h 288"/>
              <a:gd name="T10" fmla="*/ 288 w 672"/>
              <a:gd name="T11" fmla="*/ 288 h 288"/>
              <a:gd name="T12" fmla="*/ 288 w 672"/>
              <a:gd name="T13" fmla="*/ 0 h 288"/>
              <a:gd name="T14" fmla="*/ 384 w 672"/>
              <a:gd name="T15" fmla="*/ 0 h 288"/>
              <a:gd name="T16" fmla="*/ 384 w 672"/>
              <a:gd name="T17" fmla="*/ 288 h 288"/>
              <a:gd name="T18" fmla="*/ 480 w 672"/>
              <a:gd name="T19" fmla="*/ 288 h 288"/>
              <a:gd name="T20" fmla="*/ 480 w 672"/>
              <a:gd name="T21" fmla="*/ 0 h 288"/>
              <a:gd name="T22" fmla="*/ 576 w 672"/>
              <a:gd name="T23" fmla="*/ 0 h 288"/>
              <a:gd name="T24" fmla="*/ 576 w 672"/>
              <a:gd name="T25" fmla="*/ 288 h 288"/>
              <a:gd name="T26" fmla="*/ 672 w 672"/>
              <a:gd name="T2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2" h="288">
                <a:moveTo>
                  <a:pt x="0" y="288"/>
                </a:moveTo>
                <a:lnTo>
                  <a:pt x="96" y="288"/>
                </a:lnTo>
                <a:lnTo>
                  <a:pt x="96" y="0"/>
                </a:lnTo>
                <a:lnTo>
                  <a:pt x="192" y="0"/>
                </a:lnTo>
                <a:lnTo>
                  <a:pt x="192" y="288"/>
                </a:lnTo>
                <a:lnTo>
                  <a:pt x="288" y="288"/>
                </a:lnTo>
                <a:lnTo>
                  <a:pt x="288" y="0"/>
                </a:lnTo>
                <a:lnTo>
                  <a:pt x="384" y="0"/>
                </a:lnTo>
                <a:lnTo>
                  <a:pt x="384" y="288"/>
                </a:lnTo>
                <a:lnTo>
                  <a:pt x="480" y="288"/>
                </a:lnTo>
                <a:lnTo>
                  <a:pt x="480" y="0"/>
                </a:lnTo>
                <a:lnTo>
                  <a:pt x="576" y="0"/>
                </a:lnTo>
                <a:lnTo>
                  <a:pt x="576" y="288"/>
                </a:lnTo>
                <a:lnTo>
                  <a:pt x="672" y="288"/>
                </a:lnTo>
              </a:path>
            </a:pathLst>
          </a:custGeom>
          <a:noFill/>
          <a:ln w="12700"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sp>
        <p:nvSpPr>
          <p:cNvPr id="78" name="Rectangle 53"/>
          <p:cNvSpPr>
            <a:spLocks noChangeArrowheads="1"/>
          </p:cNvSpPr>
          <p:nvPr/>
        </p:nvSpPr>
        <p:spPr bwMode="auto">
          <a:xfrm>
            <a:off x="1936013" y="1812786"/>
            <a:ext cx="967655"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000" b="1" dirty="0">
                <a:latin typeface="微软雅黑" panose="020B0503020204020204" pitchFamily="34" charset="-122"/>
                <a:ea typeface="微软雅黑" panose="020B0503020204020204" pitchFamily="34" charset="-122"/>
              </a:rPr>
              <a:t>数字比特流</a:t>
            </a:r>
          </a:p>
        </p:txBody>
      </p:sp>
      <p:sp>
        <p:nvSpPr>
          <p:cNvPr id="79" name="Rectangle 54"/>
          <p:cNvSpPr>
            <a:spLocks noChangeArrowheads="1"/>
          </p:cNvSpPr>
          <p:nvPr/>
        </p:nvSpPr>
        <p:spPr bwMode="auto">
          <a:xfrm>
            <a:off x="6239830" y="1812786"/>
            <a:ext cx="947539"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000" b="1" dirty="0">
                <a:latin typeface="微软雅黑" panose="020B0503020204020204" pitchFamily="34" charset="-122"/>
                <a:ea typeface="微软雅黑" panose="020B0503020204020204" pitchFamily="34" charset="-122"/>
              </a:rPr>
              <a:t>数字比特流</a:t>
            </a:r>
          </a:p>
        </p:txBody>
      </p:sp>
      <p:sp>
        <p:nvSpPr>
          <p:cNvPr id="80" name="Rectangle 55"/>
          <p:cNvSpPr>
            <a:spLocks noChangeArrowheads="1"/>
          </p:cNvSpPr>
          <p:nvPr/>
        </p:nvSpPr>
        <p:spPr bwMode="auto">
          <a:xfrm>
            <a:off x="3129716" y="1812786"/>
            <a:ext cx="803555"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000" b="1" dirty="0">
                <a:latin typeface="微软雅黑" panose="020B0503020204020204" pitchFamily="34" charset="-122"/>
                <a:ea typeface="微软雅黑" panose="020B0503020204020204" pitchFamily="34" charset="-122"/>
              </a:rPr>
              <a:t>模拟信号</a:t>
            </a:r>
          </a:p>
        </p:txBody>
      </p:sp>
      <p:sp>
        <p:nvSpPr>
          <p:cNvPr id="81" name="Rectangle 56"/>
          <p:cNvSpPr>
            <a:spLocks noChangeArrowheads="1"/>
          </p:cNvSpPr>
          <p:nvPr/>
        </p:nvSpPr>
        <p:spPr bwMode="auto">
          <a:xfrm>
            <a:off x="4939574" y="1812786"/>
            <a:ext cx="813084"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000" b="1" dirty="0">
                <a:latin typeface="微软雅黑" panose="020B0503020204020204" pitchFamily="34" charset="-122"/>
                <a:ea typeface="微软雅黑" panose="020B0503020204020204" pitchFamily="34" charset="-122"/>
              </a:rPr>
              <a:t>模拟信号 </a:t>
            </a:r>
          </a:p>
        </p:txBody>
      </p:sp>
      <p:sp>
        <p:nvSpPr>
          <p:cNvPr id="82" name="Rectangle 57"/>
          <p:cNvSpPr>
            <a:spLocks noChangeArrowheads="1"/>
          </p:cNvSpPr>
          <p:nvPr/>
        </p:nvSpPr>
        <p:spPr bwMode="auto">
          <a:xfrm>
            <a:off x="826547" y="2104610"/>
            <a:ext cx="767134"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zh-CN" altLang="en-US" sz="1000" b="1" dirty="0">
                <a:latin typeface="微软雅黑" panose="020B0503020204020204" pitchFamily="34" charset="-122"/>
                <a:ea typeface="微软雅黑" panose="020B0503020204020204" pitchFamily="34" charset="-122"/>
              </a:rPr>
              <a:t>输入汉字</a:t>
            </a:r>
          </a:p>
        </p:txBody>
      </p:sp>
      <p:sp>
        <p:nvSpPr>
          <p:cNvPr id="83" name="Rectangle 58"/>
          <p:cNvSpPr>
            <a:spLocks noChangeArrowheads="1"/>
          </p:cNvSpPr>
          <p:nvPr/>
        </p:nvSpPr>
        <p:spPr bwMode="auto">
          <a:xfrm>
            <a:off x="7543887" y="2104610"/>
            <a:ext cx="795963"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zh-CN" altLang="en-US" sz="1000" b="1" dirty="0">
                <a:latin typeface="微软雅黑" panose="020B0503020204020204" pitchFamily="34" charset="-122"/>
                <a:ea typeface="微软雅黑" panose="020B0503020204020204" pitchFamily="34" charset="-122"/>
              </a:rPr>
              <a:t>显示汉字</a:t>
            </a:r>
          </a:p>
        </p:txBody>
      </p:sp>
      <p:sp>
        <p:nvSpPr>
          <p:cNvPr id="84" name="Freeform 59"/>
          <p:cNvSpPr/>
          <p:nvPr/>
        </p:nvSpPr>
        <p:spPr bwMode="auto">
          <a:xfrm>
            <a:off x="6465849" y="2125510"/>
            <a:ext cx="495473" cy="101636"/>
          </a:xfrm>
          <a:custGeom>
            <a:avLst/>
            <a:gdLst>
              <a:gd name="T0" fmla="*/ 0 w 672"/>
              <a:gd name="T1" fmla="*/ 288 h 288"/>
              <a:gd name="T2" fmla="*/ 96 w 672"/>
              <a:gd name="T3" fmla="*/ 288 h 288"/>
              <a:gd name="T4" fmla="*/ 96 w 672"/>
              <a:gd name="T5" fmla="*/ 0 h 288"/>
              <a:gd name="T6" fmla="*/ 192 w 672"/>
              <a:gd name="T7" fmla="*/ 0 h 288"/>
              <a:gd name="T8" fmla="*/ 192 w 672"/>
              <a:gd name="T9" fmla="*/ 288 h 288"/>
              <a:gd name="T10" fmla="*/ 288 w 672"/>
              <a:gd name="T11" fmla="*/ 288 h 288"/>
              <a:gd name="T12" fmla="*/ 288 w 672"/>
              <a:gd name="T13" fmla="*/ 0 h 288"/>
              <a:gd name="T14" fmla="*/ 384 w 672"/>
              <a:gd name="T15" fmla="*/ 0 h 288"/>
              <a:gd name="T16" fmla="*/ 384 w 672"/>
              <a:gd name="T17" fmla="*/ 288 h 288"/>
              <a:gd name="T18" fmla="*/ 480 w 672"/>
              <a:gd name="T19" fmla="*/ 288 h 288"/>
              <a:gd name="T20" fmla="*/ 480 w 672"/>
              <a:gd name="T21" fmla="*/ 0 h 288"/>
              <a:gd name="T22" fmla="*/ 576 w 672"/>
              <a:gd name="T23" fmla="*/ 0 h 288"/>
              <a:gd name="T24" fmla="*/ 576 w 672"/>
              <a:gd name="T25" fmla="*/ 288 h 288"/>
              <a:gd name="T26" fmla="*/ 672 w 672"/>
              <a:gd name="T2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2" h="288">
                <a:moveTo>
                  <a:pt x="0" y="288"/>
                </a:moveTo>
                <a:lnTo>
                  <a:pt x="96" y="288"/>
                </a:lnTo>
                <a:lnTo>
                  <a:pt x="96" y="0"/>
                </a:lnTo>
                <a:lnTo>
                  <a:pt x="192" y="0"/>
                </a:lnTo>
                <a:lnTo>
                  <a:pt x="192" y="288"/>
                </a:lnTo>
                <a:lnTo>
                  <a:pt x="288" y="288"/>
                </a:lnTo>
                <a:lnTo>
                  <a:pt x="288" y="0"/>
                </a:lnTo>
                <a:lnTo>
                  <a:pt x="384" y="0"/>
                </a:lnTo>
                <a:lnTo>
                  <a:pt x="384" y="288"/>
                </a:lnTo>
                <a:lnTo>
                  <a:pt x="480" y="288"/>
                </a:lnTo>
                <a:lnTo>
                  <a:pt x="480" y="0"/>
                </a:lnTo>
                <a:lnTo>
                  <a:pt x="576" y="0"/>
                </a:lnTo>
                <a:lnTo>
                  <a:pt x="576" y="288"/>
                </a:lnTo>
                <a:lnTo>
                  <a:pt x="672" y="288"/>
                </a:lnTo>
              </a:path>
            </a:pathLst>
          </a:custGeom>
          <a:noFill/>
          <a:ln w="12700"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grpSp>
        <p:nvGrpSpPr>
          <p:cNvPr id="85" name="Group 60"/>
          <p:cNvGrpSpPr/>
          <p:nvPr/>
        </p:nvGrpSpPr>
        <p:grpSpPr bwMode="auto">
          <a:xfrm>
            <a:off x="5144837" y="2050261"/>
            <a:ext cx="436186" cy="209135"/>
            <a:chOff x="2315" y="3965"/>
            <a:chExt cx="496" cy="254"/>
          </a:xfrm>
        </p:grpSpPr>
        <p:sp>
          <p:nvSpPr>
            <p:cNvPr id="86" name="Freeform 61"/>
            <p:cNvSpPr/>
            <p:nvPr/>
          </p:nvSpPr>
          <p:spPr bwMode="auto">
            <a:xfrm>
              <a:off x="2315" y="4051"/>
              <a:ext cx="92" cy="8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12700" cmpd="sng">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sp>
          <p:nvSpPr>
            <p:cNvPr id="87" name="Freeform 62"/>
            <p:cNvSpPr/>
            <p:nvPr/>
          </p:nvSpPr>
          <p:spPr bwMode="auto">
            <a:xfrm>
              <a:off x="2407" y="3965"/>
              <a:ext cx="157" cy="254"/>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12700" cmpd="sng">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sp>
          <p:nvSpPr>
            <p:cNvPr id="88" name="Freeform 63"/>
            <p:cNvSpPr/>
            <p:nvPr/>
          </p:nvSpPr>
          <p:spPr bwMode="auto">
            <a:xfrm>
              <a:off x="2719" y="4051"/>
              <a:ext cx="92" cy="8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12700" cmpd="sng">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sp>
          <p:nvSpPr>
            <p:cNvPr id="89" name="Freeform 64"/>
            <p:cNvSpPr/>
            <p:nvPr/>
          </p:nvSpPr>
          <p:spPr bwMode="auto">
            <a:xfrm>
              <a:off x="2562" y="3965"/>
              <a:ext cx="157" cy="254"/>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12700" cmpd="sng">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grpSp>
      <p:grpSp>
        <p:nvGrpSpPr>
          <p:cNvPr id="95" name="Group 101"/>
          <p:cNvGrpSpPr/>
          <p:nvPr/>
        </p:nvGrpSpPr>
        <p:grpSpPr bwMode="auto">
          <a:xfrm>
            <a:off x="5157800" y="2797866"/>
            <a:ext cx="2784388" cy="258974"/>
            <a:chOff x="3491" y="2533"/>
            <a:chExt cx="2630" cy="265"/>
          </a:xfrm>
        </p:grpSpPr>
        <p:sp>
          <p:nvSpPr>
            <p:cNvPr id="96" name="Line 70"/>
            <p:cNvSpPr>
              <a:spLocks noChangeShapeType="1"/>
            </p:cNvSpPr>
            <p:nvPr/>
          </p:nvSpPr>
          <p:spPr bwMode="auto">
            <a:xfrm>
              <a:off x="3491" y="2660"/>
              <a:ext cx="2630" cy="0"/>
            </a:xfrm>
            <a:prstGeom prst="line">
              <a:avLst/>
            </a:prstGeom>
            <a:noFill/>
            <a:ln w="28575">
              <a:solidFill>
                <a:srgbClr val="009900"/>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sp>
          <p:nvSpPr>
            <p:cNvPr id="97" name="Rectangle 73"/>
            <p:cNvSpPr>
              <a:spLocks noChangeArrowheads="1"/>
            </p:cNvSpPr>
            <p:nvPr/>
          </p:nvSpPr>
          <p:spPr bwMode="auto">
            <a:xfrm>
              <a:off x="4448" y="2533"/>
              <a:ext cx="712" cy="265"/>
            </a:xfrm>
            <a:prstGeom prst="rect">
              <a:avLst/>
            </a:prstGeom>
            <a:solidFill>
              <a:srgbClr val="008000"/>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100" b="1" dirty="0">
                  <a:solidFill>
                    <a:schemeClr val="bg1"/>
                  </a:solidFill>
                  <a:latin typeface="微软雅黑" panose="020B0503020204020204" pitchFamily="34" charset="-122"/>
                  <a:ea typeface="微软雅黑" panose="020B0503020204020204" pitchFamily="34" charset="-122"/>
                </a:rPr>
                <a:t>目的系统</a:t>
              </a:r>
            </a:p>
          </p:txBody>
        </p:sp>
      </p:grpSp>
      <p:grpSp>
        <p:nvGrpSpPr>
          <p:cNvPr id="98" name="Group 100"/>
          <p:cNvGrpSpPr/>
          <p:nvPr/>
        </p:nvGrpSpPr>
        <p:grpSpPr bwMode="auto">
          <a:xfrm>
            <a:off x="3643855" y="2348326"/>
            <a:ext cx="1513945" cy="1062286"/>
            <a:chOff x="2061" y="2073"/>
            <a:chExt cx="1430" cy="1087"/>
          </a:xfrm>
        </p:grpSpPr>
        <p:sp>
          <p:nvSpPr>
            <p:cNvPr id="99" name="Line 69"/>
            <p:cNvSpPr>
              <a:spLocks noChangeShapeType="1"/>
            </p:cNvSpPr>
            <p:nvPr/>
          </p:nvSpPr>
          <p:spPr bwMode="auto">
            <a:xfrm>
              <a:off x="2061" y="2660"/>
              <a:ext cx="1430" cy="0"/>
            </a:xfrm>
            <a:prstGeom prst="line">
              <a:avLst/>
            </a:prstGeom>
            <a:noFill/>
            <a:ln w="28575">
              <a:solidFill>
                <a:srgbClr val="6666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sp>
          <p:nvSpPr>
            <p:cNvPr id="100" name="Rectangle 72"/>
            <p:cNvSpPr>
              <a:spLocks noChangeArrowheads="1"/>
            </p:cNvSpPr>
            <p:nvPr/>
          </p:nvSpPr>
          <p:spPr bwMode="auto">
            <a:xfrm>
              <a:off x="2418" y="2533"/>
              <a:ext cx="734" cy="265"/>
            </a:xfrm>
            <a:prstGeom prst="rect">
              <a:avLst/>
            </a:prstGeom>
            <a:solidFill>
              <a:srgbClr val="6666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100" b="1" dirty="0">
                  <a:solidFill>
                    <a:schemeClr val="bg1"/>
                  </a:solidFill>
                  <a:latin typeface="微软雅黑" panose="020B0503020204020204" pitchFamily="34" charset="-122"/>
                  <a:ea typeface="微软雅黑" panose="020B0503020204020204" pitchFamily="34" charset="-122"/>
                </a:rPr>
                <a:t>传输系统</a:t>
              </a:r>
            </a:p>
          </p:txBody>
        </p:sp>
        <p:sp>
          <p:nvSpPr>
            <p:cNvPr id="101" name="Line 74"/>
            <p:cNvSpPr>
              <a:spLocks noChangeShapeType="1"/>
            </p:cNvSpPr>
            <p:nvPr/>
          </p:nvSpPr>
          <p:spPr bwMode="auto">
            <a:xfrm flipH="1">
              <a:off x="3486" y="2073"/>
              <a:ext cx="5" cy="1087"/>
            </a:xfrm>
            <a:prstGeom prst="line">
              <a:avLst/>
            </a:prstGeom>
            <a:noFill/>
            <a:ln w="28575">
              <a:solidFill>
                <a:srgbClr val="FF0000"/>
              </a:solidFill>
              <a:prstDash val="dash"/>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grpSp>
      <p:pic>
        <p:nvPicPr>
          <p:cNvPr id="102" name="Picture 7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31405" y="2201737"/>
            <a:ext cx="568523" cy="326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4" name="Group 112"/>
          <p:cNvGrpSpPr/>
          <p:nvPr/>
        </p:nvGrpSpPr>
        <p:grpSpPr bwMode="auto">
          <a:xfrm>
            <a:off x="7300803" y="3410617"/>
            <a:ext cx="641576" cy="751518"/>
            <a:chOff x="5154" y="3160"/>
            <a:chExt cx="606" cy="769"/>
          </a:xfrm>
        </p:grpSpPr>
        <p:sp>
          <p:nvSpPr>
            <p:cNvPr id="105" name="Rectangle 6"/>
            <p:cNvSpPr>
              <a:spLocks noChangeArrowheads="1"/>
            </p:cNvSpPr>
            <p:nvPr/>
          </p:nvSpPr>
          <p:spPr bwMode="auto">
            <a:xfrm>
              <a:off x="5175" y="3207"/>
              <a:ext cx="357" cy="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000" b="1" dirty="0">
                  <a:latin typeface="微软雅黑" panose="020B0503020204020204" pitchFamily="34" charset="-122"/>
                  <a:ea typeface="微软雅黑" panose="020B0503020204020204" pitchFamily="34" charset="-122"/>
                </a:rPr>
                <a:t>输出信息</a:t>
              </a:r>
            </a:p>
          </p:txBody>
        </p:sp>
        <p:sp>
          <p:nvSpPr>
            <p:cNvPr id="106" name="Line 77"/>
            <p:cNvSpPr>
              <a:spLocks noChangeShapeType="1"/>
            </p:cNvSpPr>
            <p:nvPr/>
          </p:nvSpPr>
          <p:spPr bwMode="auto">
            <a:xfrm>
              <a:off x="5154" y="3160"/>
              <a:ext cx="606" cy="0"/>
            </a:xfrm>
            <a:prstGeom prst="line">
              <a:avLst/>
            </a:prstGeom>
            <a:noFill/>
            <a:ln w="38100">
              <a:solidFill>
                <a:srgbClr val="0070C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00" b="1">
                <a:latin typeface="微软雅黑" panose="020B0503020204020204" pitchFamily="34" charset="-122"/>
                <a:ea typeface="微软雅黑" panose="020B0503020204020204" pitchFamily="34" charset="-122"/>
              </a:endParaRPr>
            </a:p>
          </p:txBody>
        </p:sp>
      </p:grpSp>
      <p:sp>
        <p:nvSpPr>
          <p:cNvPr id="107" name="Rectangle 79"/>
          <p:cNvSpPr>
            <a:spLocks noChangeArrowheads="1"/>
          </p:cNvSpPr>
          <p:nvPr/>
        </p:nvSpPr>
        <p:spPr bwMode="auto">
          <a:xfrm>
            <a:off x="7103064" y="2493938"/>
            <a:ext cx="683016"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zh-CN" altLang="en-US" sz="1000" b="1" dirty="0">
                <a:solidFill>
                  <a:srgbClr val="0000CC"/>
                </a:solidFill>
                <a:latin typeface="微软雅黑" panose="020B0503020204020204" pitchFamily="34" charset="-122"/>
                <a:ea typeface="微软雅黑" panose="020B0503020204020204" pitchFamily="34" charset="-122"/>
              </a:rPr>
              <a:t>计算机</a:t>
            </a:r>
            <a:endParaRPr kumimoji="1" lang="en-US" altLang="zh-CN" sz="1000" b="1" dirty="0">
              <a:solidFill>
                <a:srgbClr val="0000CC"/>
              </a:solidFill>
              <a:latin typeface="微软雅黑" panose="020B0503020204020204" pitchFamily="34" charset="-122"/>
              <a:ea typeface="微软雅黑" panose="020B0503020204020204" pitchFamily="34" charset="-122"/>
            </a:endParaRPr>
          </a:p>
        </p:txBody>
      </p:sp>
      <p:sp>
        <p:nvSpPr>
          <p:cNvPr id="108" name="矩形 107"/>
          <p:cNvSpPr/>
          <p:nvPr/>
        </p:nvSpPr>
        <p:spPr>
          <a:xfrm>
            <a:off x="3425954" y="4008735"/>
            <a:ext cx="2268724" cy="338554"/>
          </a:xfrm>
          <a:prstGeom prst="rect">
            <a:avLst/>
          </a:prstGeom>
        </p:spPr>
        <p:txBody>
          <a:bodyPr wrap="square">
            <a:spAutoFit/>
          </a:bodyPr>
          <a:lstStyle/>
          <a:p>
            <a:pPr algn="ctr"/>
            <a:r>
              <a:rPr lang="zh-CN" altLang="zh-CN" sz="1600" b="1" dirty="0">
                <a:solidFill>
                  <a:srgbClr val="0000FF"/>
                </a:solidFill>
                <a:latin typeface="微软雅黑" panose="020B0503020204020204" pitchFamily="34" charset="-122"/>
                <a:ea typeface="微软雅黑" panose="020B0503020204020204" pitchFamily="34" charset="-122"/>
              </a:rPr>
              <a:t>数据通信系统的模型</a:t>
            </a:r>
            <a:endParaRPr lang="zh-CN" altLang="en-US" sz="1600" b="1" dirty="0">
              <a:solidFill>
                <a:srgbClr val="0000FF"/>
              </a:solidFill>
              <a:latin typeface="微软雅黑" panose="020B0503020204020204" pitchFamily="34" charset="-122"/>
              <a:ea typeface="微软雅黑" panose="020B0503020204020204" pitchFamily="34" charset="-122"/>
            </a:endParaRPr>
          </a:p>
        </p:txBody>
      </p:sp>
      <p:pic>
        <p:nvPicPr>
          <p:cNvPr id="111"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5478" y="2035140"/>
            <a:ext cx="503237" cy="50323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83268" y="2035140"/>
            <a:ext cx="503237" cy="503238"/>
          </a:xfrm>
          <a:prstGeom prst="rect">
            <a:avLst/>
          </a:prstGeom>
          <a:noFill/>
          <a:extLst>
            <a:ext uri="{909E8E84-426E-40DD-AFC4-6F175D3DCCD1}">
              <a14:hiddenFill xmlns:a14="http://schemas.microsoft.com/office/drawing/2010/main">
                <a:solidFill>
                  <a:srgbClr val="FFFFFF"/>
                </a:solidFill>
              </a14:hiddenFill>
            </a:ext>
          </a:extLst>
        </p:spPr>
      </p:pic>
      <p:grpSp>
        <p:nvGrpSpPr>
          <p:cNvPr id="125" name="Group 1356"/>
          <p:cNvGrpSpPr/>
          <p:nvPr/>
        </p:nvGrpSpPr>
        <p:grpSpPr bwMode="auto">
          <a:xfrm>
            <a:off x="3926974" y="1933636"/>
            <a:ext cx="998523" cy="687000"/>
            <a:chOff x="2949" y="196"/>
            <a:chExt cx="941" cy="598"/>
          </a:xfrm>
          <a:solidFill>
            <a:schemeClr val="accent5"/>
          </a:solidFill>
        </p:grpSpPr>
        <p:sp>
          <p:nvSpPr>
            <p:cNvPr id="126" name="Oval 1357"/>
            <p:cNvSpPr>
              <a:spLocks noChangeArrowheads="1"/>
            </p:cNvSpPr>
            <p:nvPr/>
          </p:nvSpPr>
          <p:spPr bwMode="auto">
            <a:xfrm>
              <a:off x="3168" y="196"/>
              <a:ext cx="407" cy="162"/>
            </a:xfrm>
            <a:prstGeom prst="ellipse">
              <a:avLst/>
            </a:prstGeom>
            <a:grp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27" name="Oval 1358"/>
            <p:cNvSpPr>
              <a:spLocks noChangeArrowheads="1"/>
            </p:cNvSpPr>
            <p:nvPr/>
          </p:nvSpPr>
          <p:spPr bwMode="auto">
            <a:xfrm rot="900000">
              <a:off x="3512" y="252"/>
              <a:ext cx="275" cy="131"/>
            </a:xfrm>
            <a:prstGeom prst="ellipse">
              <a:avLst/>
            </a:prstGeom>
            <a:grp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28" name="Oval 1359"/>
            <p:cNvSpPr>
              <a:spLocks noChangeArrowheads="1"/>
            </p:cNvSpPr>
            <p:nvPr/>
          </p:nvSpPr>
          <p:spPr bwMode="auto">
            <a:xfrm rot="1500000">
              <a:off x="3650" y="385"/>
              <a:ext cx="240" cy="153"/>
            </a:xfrm>
            <a:prstGeom prst="ellipse">
              <a:avLst/>
            </a:prstGeom>
            <a:grp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29" name="Oval 1360"/>
            <p:cNvSpPr>
              <a:spLocks noChangeArrowheads="1"/>
            </p:cNvSpPr>
            <p:nvPr/>
          </p:nvSpPr>
          <p:spPr bwMode="auto">
            <a:xfrm rot="-1560000">
              <a:off x="3573" y="537"/>
              <a:ext cx="291" cy="189"/>
            </a:xfrm>
            <a:prstGeom prst="ellipse">
              <a:avLst/>
            </a:prstGeom>
            <a:grp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30" name="Oval 1361"/>
            <p:cNvSpPr>
              <a:spLocks noChangeArrowheads="1"/>
            </p:cNvSpPr>
            <p:nvPr/>
          </p:nvSpPr>
          <p:spPr bwMode="auto">
            <a:xfrm>
              <a:off x="3216" y="555"/>
              <a:ext cx="471" cy="239"/>
            </a:xfrm>
            <a:prstGeom prst="ellipse">
              <a:avLst/>
            </a:prstGeom>
            <a:grp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31" name="Oval 1362"/>
            <p:cNvSpPr>
              <a:spLocks noChangeArrowheads="1"/>
            </p:cNvSpPr>
            <p:nvPr/>
          </p:nvSpPr>
          <p:spPr bwMode="auto">
            <a:xfrm rot="1080000">
              <a:off x="3023" y="555"/>
              <a:ext cx="265" cy="156"/>
            </a:xfrm>
            <a:prstGeom prst="ellipse">
              <a:avLst/>
            </a:prstGeom>
            <a:grp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32" name="Oval 1363"/>
            <p:cNvSpPr>
              <a:spLocks noChangeArrowheads="1"/>
            </p:cNvSpPr>
            <p:nvPr/>
          </p:nvSpPr>
          <p:spPr bwMode="auto">
            <a:xfrm>
              <a:off x="2949" y="432"/>
              <a:ext cx="217" cy="156"/>
            </a:xfrm>
            <a:prstGeom prst="ellipse">
              <a:avLst/>
            </a:prstGeom>
            <a:grp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33" name="Oval 1364"/>
            <p:cNvSpPr>
              <a:spLocks noChangeArrowheads="1"/>
            </p:cNvSpPr>
            <p:nvPr/>
          </p:nvSpPr>
          <p:spPr bwMode="auto">
            <a:xfrm rot="-1860000">
              <a:off x="2984" y="310"/>
              <a:ext cx="295" cy="156"/>
            </a:xfrm>
            <a:prstGeom prst="ellipse">
              <a:avLst/>
            </a:prstGeom>
            <a:grpFill/>
            <a:ln>
              <a:noFill/>
            </a:ln>
            <a:extLst>
              <a:ext uri="{91240B29-F687-4F45-9708-019B960494DF}">
                <a14:hiddenLine xmlns:a14="http://schemas.microsoft.com/office/drawing/2010/main" w="12700">
                  <a:solidFill>
                    <a:srgbClr val="000000"/>
                  </a:solidFill>
                  <a:round/>
                </a14:hiddenLine>
              </a:ext>
            </a:extLst>
          </p:spPr>
          <p:txBody>
            <a:bodyPr vert="eaVert" wrap="none" anchor="ctr"/>
            <a:lstStyle/>
            <a:p>
              <a:endParaRPr lang="zh-CN" altLang="en-US" sz="2000" b="1">
                <a:solidFill>
                  <a:srgbClr val="000000"/>
                </a:solidFill>
              </a:endParaRPr>
            </a:p>
          </p:txBody>
        </p:sp>
        <p:sp>
          <p:nvSpPr>
            <p:cNvPr id="134" name="Freeform 136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5" name="Freeform 136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6" name="Freeform 136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68" name="Rectangle 43"/>
          <p:cNvSpPr>
            <a:spLocks noChangeArrowheads="1"/>
          </p:cNvSpPr>
          <p:nvPr/>
        </p:nvSpPr>
        <p:spPr bwMode="auto">
          <a:xfrm>
            <a:off x="3967382" y="2170206"/>
            <a:ext cx="888065"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zh-CN" altLang="en-US" sz="1100" b="1" dirty="0">
                <a:latin typeface="微软雅黑" panose="020B0503020204020204" pitchFamily="34" charset="-122"/>
                <a:ea typeface="微软雅黑" panose="020B0503020204020204" pitchFamily="34" charset="-122"/>
              </a:rPr>
              <a:t>公用电话网</a:t>
            </a:r>
          </a:p>
        </p:txBody>
      </p:sp>
      <p:grpSp>
        <p:nvGrpSpPr>
          <p:cNvPr id="137" name="Group 113"/>
          <p:cNvGrpSpPr/>
          <p:nvPr/>
        </p:nvGrpSpPr>
        <p:grpSpPr bwMode="auto">
          <a:xfrm>
            <a:off x="934707" y="1584543"/>
            <a:ext cx="7209379" cy="273724"/>
            <a:chOff x="409" y="1268"/>
            <a:chExt cx="3939" cy="149"/>
          </a:xfrm>
        </p:grpSpPr>
        <p:sp>
          <p:nvSpPr>
            <p:cNvPr id="138" name="Line 65"/>
            <p:cNvSpPr>
              <a:spLocks noChangeShapeType="1"/>
            </p:cNvSpPr>
            <p:nvPr/>
          </p:nvSpPr>
          <p:spPr bwMode="auto">
            <a:xfrm>
              <a:off x="409" y="1351"/>
              <a:ext cx="3939" cy="0"/>
            </a:xfrm>
            <a:prstGeom prst="line">
              <a:avLst/>
            </a:prstGeom>
            <a:noFill/>
            <a:ln w="28575">
              <a:solidFill>
                <a:srgbClr val="CC00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139" name="Rectangle 66"/>
            <p:cNvSpPr>
              <a:spLocks noChangeArrowheads="1"/>
            </p:cNvSpPr>
            <p:nvPr/>
          </p:nvSpPr>
          <p:spPr bwMode="auto">
            <a:xfrm>
              <a:off x="2053" y="1268"/>
              <a:ext cx="615" cy="149"/>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zh-CN" altLang="en-US" sz="1200" b="1" dirty="0">
                  <a:solidFill>
                    <a:srgbClr val="CC00CC"/>
                  </a:solidFill>
                  <a:latin typeface="微软雅黑" panose="020B0503020204020204" pitchFamily="34" charset="-122"/>
                  <a:ea typeface="微软雅黑" panose="020B0503020204020204" pitchFamily="34" charset="-122"/>
                </a:rPr>
                <a:t>数据通信系统</a:t>
              </a:r>
            </a:p>
          </p:txBody>
        </p:sp>
      </p:grpSp>
      <p:grpSp>
        <p:nvGrpSpPr>
          <p:cNvPr id="18" name="Group 107"/>
          <p:cNvGrpSpPr/>
          <p:nvPr/>
        </p:nvGrpSpPr>
        <p:grpSpPr bwMode="auto">
          <a:xfrm>
            <a:off x="4069454" y="3186819"/>
            <a:ext cx="683922" cy="467132"/>
            <a:chOff x="2463" y="2931"/>
            <a:chExt cx="646" cy="478"/>
          </a:xfrm>
        </p:grpSpPr>
        <p:sp>
          <p:nvSpPr>
            <p:cNvPr id="19" name="AutoShape 13"/>
            <p:cNvSpPr>
              <a:spLocks noChangeArrowheads="1"/>
            </p:cNvSpPr>
            <p:nvPr/>
          </p:nvSpPr>
          <p:spPr bwMode="auto">
            <a:xfrm>
              <a:off x="2463" y="2931"/>
              <a:ext cx="646" cy="458"/>
            </a:xfrm>
            <a:prstGeom prst="cube">
              <a:avLst>
                <a:gd name="adj" fmla="val 13069"/>
              </a:avLst>
            </a:prstGeom>
            <a:solidFill>
              <a:srgbClr val="6666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sp>
          <p:nvSpPr>
            <p:cNvPr id="20" name="Rectangle 16"/>
            <p:cNvSpPr>
              <a:spLocks noChangeArrowheads="1"/>
            </p:cNvSpPr>
            <p:nvPr/>
          </p:nvSpPr>
          <p:spPr bwMode="auto">
            <a:xfrm>
              <a:off x="2546" y="2971"/>
              <a:ext cx="508" cy="438"/>
            </a:xfrm>
            <a:prstGeom prst="rect">
              <a:avLst/>
            </a:prstGeom>
            <a:noFill/>
            <a:ln w="12700">
              <a:noFill/>
              <a:miter lim="800000"/>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100" b="1" dirty="0">
                  <a:solidFill>
                    <a:schemeClr val="bg1"/>
                  </a:solidFill>
                  <a:latin typeface="微软雅黑" panose="020B0503020204020204" pitchFamily="34" charset="-122"/>
                  <a:ea typeface="微软雅黑" panose="020B0503020204020204" pitchFamily="34" charset="-122"/>
                </a:rPr>
                <a:t>传输</a:t>
              </a:r>
            </a:p>
            <a:p>
              <a:pPr algn="l" defTabSz="762000" eaLnBrk="0" hangingPunct="0"/>
              <a:r>
                <a:rPr kumimoji="1" lang="zh-CN" altLang="en-US" sz="1100" b="1" dirty="0">
                  <a:solidFill>
                    <a:schemeClr val="bg1"/>
                  </a:solidFill>
                  <a:latin typeface="微软雅黑" panose="020B0503020204020204" pitchFamily="34" charset="-122"/>
                  <a:ea typeface="微软雅黑" panose="020B0503020204020204" pitchFamily="34" charset="-122"/>
                </a:rPr>
                <a:t>系统</a:t>
              </a:r>
            </a:p>
          </p:txBody>
        </p:sp>
      </p:grpSp>
      <p:grpSp>
        <p:nvGrpSpPr>
          <p:cNvPr id="90" name="Group 99"/>
          <p:cNvGrpSpPr/>
          <p:nvPr/>
        </p:nvGrpSpPr>
        <p:grpSpPr bwMode="auto">
          <a:xfrm>
            <a:off x="1209896" y="2365918"/>
            <a:ext cx="2433958" cy="1022219"/>
            <a:chOff x="-238" y="2091"/>
            <a:chExt cx="2299" cy="1046"/>
          </a:xfrm>
        </p:grpSpPr>
        <p:sp>
          <p:nvSpPr>
            <p:cNvPr id="91" name="Line 68"/>
            <p:cNvSpPr>
              <a:spLocks noChangeShapeType="1"/>
            </p:cNvSpPr>
            <p:nvPr/>
          </p:nvSpPr>
          <p:spPr bwMode="auto">
            <a:xfrm>
              <a:off x="2061" y="2091"/>
              <a:ext cx="0" cy="1046"/>
            </a:xfrm>
            <a:prstGeom prst="line">
              <a:avLst/>
            </a:prstGeom>
            <a:noFill/>
            <a:ln w="28575">
              <a:solidFill>
                <a:srgbClr val="FF0000"/>
              </a:solidFill>
              <a:prstDash val="dash"/>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grpSp>
          <p:nvGrpSpPr>
            <p:cNvPr id="92" name="Group 98"/>
            <p:cNvGrpSpPr/>
            <p:nvPr/>
          </p:nvGrpSpPr>
          <p:grpSpPr bwMode="auto">
            <a:xfrm>
              <a:off x="-238" y="2523"/>
              <a:ext cx="2299" cy="265"/>
              <a:chOff x="-238" y="2523"/>
              <a:chExt cx="2299" cy="265"/>
            </a:xfrm>
          </p:grpSpPr>
          <p:sp>
            <p:nvSpPr>
              <p:cNvPr id="93" name="Line 67"/>
              <p:cNvSpPr>
                <a:spLocks noChangeShapeType="1"/>
              </p:cNvSpPr>
              <p:nvPr/>
            </p:nvSpPr>
            <p:spPr bwMode="auto">
              <a:xfrm>
                <a:off x="-238" y="2660"/>
                <a:ext cx="2299" cy="0"/>
              </a:xfrm>
              <a:prstGeom prst="line">
                <a:avLst/>
              </a:prstGeom>
              <a:noFill/>
              <a:ln w="28575">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sp>
            <p:nvSpPr>
              <p:cNvPr id="94" name="Rectangle 71"/>
              <p:cNvSpPr>
                <a:spLocks noChangeArrowheads="1"/>
              </p:cNvSpPr>
              <p:nvPr/>
            </p:nvSpPr>
            <p:spPr bwMode="auto">
              <a:xfrm>
                <a:off x="530" y="2523"/>
                <a:ext cx="620" cy="265"/>
              </a:xfrm>
              <a:prstGeom prst="rect">
                <a:avLst/>
              </a:prstGeom>
              <a:solidFill>
                <a:srgbClr val="0070C0"/>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100" b="1" dirty="0">
                    <a:solidFill>
                      <a:schemeClr val="bg1"/>
                    </a:solidFill>
                    <a:latin typeface="微软雅黑" panose="020B0503020204020204" pitchFamily="34" charset="-122"/>
                    <a:ea typeface="微软雅黑" panose="020B0503020204020204" pitchFamily="34" charset="-122"/>
                  </a:rPr>
                  <a:t>源系统</a:t>
                </a:r>
              </a:p>
            </p:txBody>
          </p:sp>
        </p:grpSp>
      </p:grpSp>
      <p:sp>
        <p:nvSpPr>
          <p:cNvPr id="2" name="矩形 1"/>
          <p:cNvSpPr/>
          <p:nvPr/>
        </p:nvSpPr>
        <p:spPr>
          <a:xfrm>
            <a:off x="1022825" y="3053421"/>
            <a:ext cx="2387918" cy="1070108"/>
          </a:xfrm>
          <a:prstGeom prst="rect">
            <a:avLst/>
          </a:prstGeom>
          <a:solidFill>
            <a:schemeClr val="accent6">
              <a:lumMod val="75000"/>
              <a:alpha val="1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6288" y="3054349"/>
            <a:ext cx="2408237" cy="1090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137"/>
                                        </p:tgtEl>
                                        <p:attrNameLst>
                                          <p:attrName>style.visibility</p:attrName>
                                        </p:attrNameLst>
                                      </p:cBhvr>
                                      <p:to>
                                        <p:strVal val="visible"/>
                                      </p:to>
                                    </p:set>
                                  </p:childTnLst>
                                </p:cTn>
                              </p:par>
                            </p:childTnLst>
                          </p:cTn>
                        </p:par>
                        <p:par>
                          <p:cTn id="7" fill="hold">
                            <p:stCondLst>
                              <p:cond delay="500"/>
                            </p:stCondLst>
                            <p:childTnLst>
                              <p:par>
                                <p:cTn id="8" presetID="35" presetClass="emph" presetSubtype="0" repeatCount="4000" fill="hold" nodeType="afterEffect">
                                  <p:stCondLst>
                                    <p:cond delay="0"/>
                                  </p:stCondLst>
                                  <p:childTnLst>
                                    <p:anim calcmode="discrete" valueType="str">
                                      <p:cBhvr>
                                        <p:cTn id="9" dur="500" fill="hold"/>
                                        <p:tgtEl>
                                          <p:spTgt spid="137"/>
                                        </p:tgtEl>
                                        <p:attrNameLst>
                                          <p:attrName>style.visibility</p:attrName>
                                        </p:attrNameLst>
                                      </p:cBhvr>
                                      <p:tavLst>
                                        <p:tav tm="0">
                                          <p:val>
                                            <p:strVal val="hidden"/>
                                          </p:val>
                                        </p:tav>
                                        <p:tav tm="50000">
                                          <p:val>
                                            <p:strVal val="visible"/>
                                          </p:val>
                                        </p:tav>
                                      </p:tavLst>
                                    </p:anim>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90"/>
                                        </p:tgtEl>
                                        <p:attrNameLst>
                                          <p:attrName>style.visibility</p:attrName>
                                        </p:attrNameLst>
                                      </p:cBhvr>
                                      <p:to>
                                        <p:strVal val="visible"/>
                                      </p:to>
                                    </p:set>
                                  </p:childTnLst>
                                </p:cTn>
                              </p:par>
                            </p:childTnLst>
                          </p:cTn>
                        </p:par>
                        <p:par>
                          <p:cTn id="13" fill="hold">
                            <p:stCondLst>
                              <p:cond delay="2000"/>
                            </p:stCondLst>
                            <p:childTnLst>
                              <p:par>
                                <p:cTn id="14" presetID="35" presetClass="emph" presetSubtype="0" repeatCount="4000" fill="hold" nodeType="afterEffect">
                                  <p:stCondLst>
                                    <p:cond delay="0"/>
                                  </p:stCondLst>
                                  <p:childTnLst>
                                    <p:anim calcmode="discrete" valueType="str">
                                      <p:cBhvr>
                                        <p:cTn id="15" dur="500" fill="hold"/>
                                        <p:tgtEl>
                                          <p:spTgt spid="90"/>
                                        </p:tgtEl>
                                        <p:attrNameLst>
                                          <p:attrName>style.visibility</p:attrName>
                                        </p:attrNameLst>
                                      </p:cBhvr>
                                      <p:tavLst>
                                        <p:tav tm="0">
                                          <p:val>
                                            <p:strVal val="hidden"/>
                                          </p:val>
                                        </p:tav>
                                        <p:tav tm="50000">
                                          <p:val>
                                            <p:strVal val="visible"/>
                                          </p:val>
                                        </p:tav>
                                      </p:tavLst>
                                    </p:anim>
                                  </p:childTnLst>
                                </p:cTn>
                              </p:par>
                            </p:childTnLst>
                          </p:cTn>
                        </p:par>
                        <p:par>
                          <p:cTn id="16" fill="hold">
                            <p:stCondLst>
                              <p:cond delay="2500"/>
                            </p:stCondLst>
                            <p:childTnLst>
                              <p:par>
                                <p:cTn id="17" presetID="1" presetClass="entr" presetSubtype="0" fill="hold" nodeType="afterEffect">
                                  <p:stCondLst>
                                    <p:cond delay="1000"/>
                                  </p:stCondLst>
                                  <p:childTnLst>
                                    <p:set>
                                      <p:cBhvr>
                                        <p:cTn id="18" dur="1" fill="hold">
                                          <p:stCondLst>
                                            <p:cond delay="0"/>
                                          </p:stCondLst>
                                        </p:cTn>
                                        <p:tgtEl>
                                          <p:spTgt spid="98"/>
                                        </p:tgtEl>
                                        <p:attrNameLst>
                                          <p:attrName>style.visibility</p:attrName>
                                        </p:attrNameLst>
                                      </p:cBhvr>
                                      <p:to>
                                        <p:strVal val="visible"/>
                                      </p:to>
                                    </p:set>
                                  </p:childTnLst>
                                </p:cTn>
                              </p:par>
                            </p:childTnLst>
                          </p:cTn>
                        </p:par>
                        <p:par>
                          <p:cTn id="19" fill="hold">
                            <p:stCondLst>
                              <p:cond delay="3500"/>
                            </p:stCondLst>
                            <p:childTnLst>
                              <p:par>
                                <p:cTn id="20" presetID="35" presetClass="emph" presetSubtype="0" repeatCount="4000" fill="hold" nodeType="afterEffect">
                                  <p:stCondLst>
                                    <p:cond delay="0"/>
                                  </p:stCondLst>
                                  <p:childTnLst>
                                    <p:anim calcmode="discrete" valueType="str">
                                      <p:cBhvr>
                                        <p:cTn id="21" dur="500" fill="hold"/>
                                        <p:tgtEl>
                                          <p:spTgt spid="98"/>
                                        </p:tgtEl>
                                        <p:attrNameLst>
                                          <p:attrName>style.visibility</p:attrName>
                                        </p:attrNameLst>
                                      </p:cBhvr>
                                      <p:tavLst>
                                        <p:tav tm="0">
                                          <p:val>
                                            <p:strVal val="hidden"/>
                                          </p:val>
                                        </p:tav>
                                        <p:tav tm="50000">
                                          <p:val>
                                            <p:strVal val="visible"/>
                                          </p:val>
                                        </p:tav>
                                      </p:tavLst>
                                    </p:anim>
                                  </p:childTnLst>
                                </p:cTn>
                              </p:par>
                            </p:childTnLst>
                          </p:cTn>
                        </p:par>
                        <p:par>
                          <p:cTn id="22" fill="hold">
                            <p:stCondLst>
                              <p:cond delay="4000"/>
                            </p:stCondLst>
                            <p:childTnLst>
                              <p:par>
                                <p:cTn id="23" presetID="1" presetClass="entr" presetSubtype="0" fill="hold" nodeType="afterEffect">
                                  <p:stCondLst>
                                    <p:cond delay="1000"/>
                                  </p:stCondLst>
                                  <p:childTnLst>
                                    <p:set>
                                      <p:cBhvr>
                                        <p:cTn id="24" dur="1" fill="hold">
                                          <p:stCondLst>
                                            <p:cond delay="0"/>
                                          </p:stCondLst>
                                        </p:cTn>
                                        <p:tgtEl>
                                          <p:spTgt spid="95"/>
                                        </p:tgtEl>
                                        <p:attrNameLst>
                                          <p:attrName>style.visibility</p:attrName>
                                        </p:attrNameLst>
                                      </p:cBhvr>
                                      <p:to>
                                        <p:strVal val="visible"/>
                                      </p:to>
                                    </p:set>
                                  </p:childTnLst>
                                </p:cTn>
                              </p:par>
                            </p:childTnLst>
                          </p:cTn>
                        </p:par>
                        <p:par>
                          <p:cTn id="25" fill="hold">
                            <p:stCondLst>
                              <p:cond delay="5000"/>
                            </p:stCondLst>
                            <p:childTnLst>
                              <p:par>
                                <p:cTn id="26" presetID="35" presetClass="emph" presetSubtype="0" repeatCount="4000" fill="hold" nodeType="afterEffect">
                                  <p:stCondLst>
                                    <p:cond delay="0"/>
                                  </p:stCondLst>
                                  <p:childTnLst>
                                    <p:anim calcmode="discrete" valueType="str">
                                      <p:cBhvr>
                                        <p:cTn id="27" dur="500" fill="hold"/>
                                        <p:tgtEl>
                                          <p:spTgt spid="95"/>
                                        </p:tgtEl>
                                        <p:attrNameLst>
                                          <p:attrName>style.visibility</p:attrName>
                                        </p:attrNameLst>
                                      </p:cBhvr>
                                      <p:tavLst>
                                        <p:tav tm="0">
                                          <p:val>
                                            <p:strVal val="hidden"/>
                                          </p:val>
                                        </p:tav>
                                        <p:tav tm="50000">
                                          <p:val>
                                            <p:strVal val="visible"/>
                                          </p:val>
                                        </p:tav>
                                      </p:tavLst>
                                    </p:anim>
                                  </p:childTnLst>
                                </p:cTn>
                              </p:par>
                            </p:childTnLst>
                          </p:cTn>
                        </p:par>
                        <p:par>
                          <p:cTn id="28" fill="hold">
                            <p:stCondLst>
                              <p:cond delay="5500"/>
                            </p:stCondLst>
                            <p:childTnLst>
                              <p:par>
                                <p:cTn id="29" presetID="22" presetClass="entr" presetSubtype="8" fill="hold" nodeType="afterEffect">
                                  <p:stCondLst>
                                    <p:cond delay="1000"/>
                                  </p:stCondLst>
                                  <p:childTnLst>
                                    <p:set>
                                      <p:cBhvr>
                                        <p:cTn id="30" dur="1" fill="hold">
                                          <p:stCondLst>
                                            <p:cond delay="0"/>
                                          </p:stCondLst>
                                        </p:cTn>
                                        <p:tgtEl>
                                          <p:spTgt spid="33"/>
                                        </p:tgtEl>
                                        <p:attrNameLst>
                                          <p:attrName>style.visibility</p:attrName>
                                        </p:attrNameLst>
                                      </p:cBhvr>
                                      <p:to>
                                        <p:strVal val="visible"/>
                                      </p:to>
                                    </p:set>
                                    <p:animEffect transition="in" filter="wipe(left)">
                                      <p:cBhvr>
                                        <p:cTn id="31" dur="750"/>
                                        <p:tgtEl>
                                          <p:spTgt spid="33"/>
                                        </p:tgtEl>
                                      </p:cBhvr>
                                    </p:animEffect>
                                  </p:childTnLst>
                                </p:cTn>
                              </p:par>
                            </p:childTnLst>
                          </p:cTn>
                        </p:par>
                        <p:par>
                          <p:cTn id="32" fill="hold">
                            <p:stCondLst>
                              <p:cond delay="7500"/>
                            </p:stCondLst>
                            <p:childTnLst>
                              <p:par>
                                <p:cTn id="33" presetID="22" presetClass="entr" presetSubtype="8" fill="hold" nodeType="afterEffect">
                                  <p:stCondLst>
                                    <p:cond delay="250"/>
                                  </p:stCondLst>
                                  <p:childTnLst>
                                    <p:set>
                                      <p:cBhvr>
                                        <p:cTn id="34" dur="1" fill="hold">
                                          <p:stCondLst>
                                            <p:cond delay="0"/>
                                          </p:stCondLst>
                                        </p:cTn>
                                        <p:tgtEl>
                                          <p:spTgt spid="21"/>
                                        </p:tgtEl>
                                        <p:attrNameLst>
                                          <p:attrName>style.visibility</p:attrName>
                                        </p:attrNameLst>
                                      </p:cBhvr>
                                      <p:to>
                                        <p:strVal val="visible"/>
                                      </p:to>
                                    </p:set>
                                    <p:animEffect transition="in" filter="wipe(left)">
                                      <p:cBhvr>
                                        <p:cTn id="35" dur="750"/>
                                        <p:tgtEl>
                                          <p:spTgt spid="21"/>
                                        </p:tgtEl>
                                      </p:cBhvr>
                                    </p:animEffect>
                                  </p:childTnLst>
                                </p:cTn>
                              </p:par>
                            </p:childTnLst>
                          </p:cTn>
                        </p:par>
                        <p:par>
                          <p:cTn id="36" fill="hold">
                            <p:stCondLst>
                              <p:cond delay="8750"/>
                            </p:stCondLst>
                            <p:childTnLst>
                              <p:par>
                                <p:cTn id="37" presetID="22" presetClass="entr" presetSubtype="8" fill="hold" nodeType="afterEffect">
                                  <p:stCondLst>
                                    <p:cond delay="25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750"/>
                                        <p:tgtEl>
                                          <p:spTgt spid="39"/>
                                        </p:tgtEl>
                                      </p:cBhvr>
                                    </p:animEffect>
                                  </p:childTnLst>
                                </p:cTn>
                              </p:par>
                            </p:childTnLst>
                          </p:cTn>
                        </p:par>
                        <p:par>
                          <p:cTn id="40" fill="hold">
                            <p:stCondLst>
                              <p:cond delay="10000"/>
                            </p:stCondLst>
                            <p:childTnLst>
                              <p:par>
                                <p:cTn id="41" presetID="22" presetClass="entr" presetSubtype="8" fill="hold" nodeType="afterEffect">
                                  <p:stCondLst>
                                    <p:cond delay="250"/>
                                  </p:stCondLst>
                                  <p:childTnLst>
                                    <p:set>
                                      <p:cBhvr>
                                        <p:cTn id="42" dur="1" fill="hold">
                                          <p:stCondLst>
                                            <p:cond delay="0"/>
                                          </p:stCondLst>
                                        </p:cTn>
                                        <p:tgtEl>
                                          <p:spTgt spid="24"/>
                                        </p:tgtEl>
                                        <p:attrNameLst>
                                          <p:attrName>style.visibility</p:attrName>
                                        </p:attrNameLst>
                                      </p:cBhvr>
                                      <p:to>
                                        <p:strVal val="visible"/>
                                      </p:to>
                                    </p:set>
                                    <p:animEffect transition="in" filter="wipe(left)">
                                      <p:cBhvr>
                                        <p:cTn id="43" dur="750"/>
                                        <p:tgtEl>
                                          <p:spTgt spid="24"/>
                                        </p:tgtEl>
                                      </p:cBhvr>
                                    </p:animEffect>
                                  </p:childTnLst>
                                </p:cTn>
                              </p:par>
                            </p:childTnLst>
                          </p:cTn>
                        </p:par>
                        <p:par>
                          <p:cTn id="44" fill="hold">
                            <p:stCondLst>
                              <p:cond delay="11250"/>
                            </p:stCondLst>
                            <p:childTnLst>
                              <p:par>
                                <p:cTn id="45" presetID="22" presetClass="entr" presetSubtype="8" fill="hold"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left)">
                                      <p:cBhvr>
                                        <p:cTn id="47" dur="500"/>
                                        <p:tgtEl>
                                          <p:spTgt spid="18"/>
                                        </p:tgtEl>
                                      </p:cBhvr>
                                    </p:animEffect>
                                  </p:childTnLst>
                                </p:cTn>
                              </p:par>
                            </p:childTnLst>
                          </p:cTn>
                        </p:par>
                        <p:par>
                          <p:cTn id="48" fill="hold">
                            <p:stCondLst>
                              <p:cond delay="11750"/>
                            </p:stCondLst>
                            <p:childTnLst>
                              <p:par>
                                <p:cTn id="49" presetID="22" presetClass="entr" presetSubtype="8" fill="hold" nodeType="afterEffect">
                                  <p:stCondLst>
                                    <p:cond delay="250"/>
                                  </p:stCondLst>
                                  <p:childTnLst>
                                    <p:set>
                                      <p:cBhvr>
                                        <p:cTn id="50" dur="1" fill="hold">
                                          <p:stCondLst>
                                            <p:cond delay="0"/>
                                          </p:stCondLst>
                                        </p:cTn>
                                        <p:tgtEl>
                                          <p:spTgt spid="27"/>
                                        </p:tgtEl>
                                        <p:attrNameLst>
                                          <p:attrName>style.visibility</p:attrName>
                                        </p:attrNameLst>
                                      </p:cBhvr>
                                      <p:to>
                                        <p:strVal val="visible"/>
                                      </p:to>
                                    </p:set>
                                    <p:animEffect transition="in" filter="wipe(left)">
                                      <p:cBhvr>
                                        <p:cTn id="51" dur="750"/>
                                        <p:tgtEl>
                                          <p:spTgt spid="27"/>
                                        </p:tgtEl>
                                      </p:cBhvr>
                                    </p:animEffect>
                                  </p:childTnLst>
                                </p:cTn>
                              </p:par>
                            </p:childTnLst>
                          </p:cTn>
                        </p:par>
                        <p:par>
                          <p:cTn id="52" fill="hold">
                            <p:stCondLst>
                              <p:cond delay="13000"/>
                            </p:stCondLst>
                            <p:childTnLst>
                              <p:par>
                                <p:cTn id="53" presetID="22" presetClass="entr" presetSubtype="8" fill="hold" nodeType="afterEffect">
                                  <p:stCondLst>
                                    <p:cond delay="250"/>
                                  </p:stCondLst>
                                  <p:childTnLst>
                                    <p:set>
                                      <p:cBhvr>
                                        <p:cTn id="54" dur="1" fill="hold">
                                          <p:stCondLst>
                                            <p:cond delay="0"/>
                                          </p:stCondLst>
                                        </p:cTn>
                                        <p:tgtEl>
                                          <p:spTgt spid="42"/>
                                        </p:tgtEl>
                                        <p:attrNameLst>
                                          <p:attrName>style.visibility</p:attrName>
                                        </p:attrNameLst>
                                      </p:cBhvr>
                                      <p:to>
                                        <p:strVal val="visible"/>
                                      </p:to>
                                    </p:set>
                                    <p:animEffect transition="in" filter="wipe(left)">
                                      <p:cBhvr>
                                        <p:cTn id="55" dur="750"/>
                                        <p:tgtEl>
                                          <p:spTgt spid="42"/>
                                        </p:tgtEl>
                                      </p:cBhvr>
                                    </p:animEffect>
                                  </p:childTnLst>
                                </p:cTn>
                              </p:par>
                            </p:childTnLst>
                          </p:cTn>
                        </p:par>
                        <p:par>
                          <p:cTn id="56" fill="hold">
                            <p:stCondLst>
                              <p:cond delay="14250"/>
                            </p:stCondLst>
                            <p:childTnLst>
                              <p:par>
                                <p:cTn id="57" presetID="22" presetClass="entr" presetSubtype="8" fill="hold" nodeType="afterEffect">
                                  <p:stCondLst>
                                    <p:cond delay="250"/>
                                  </p:stCondLst>
                                  <p:childTnLst>
                                    <p:set>
                                      <p:cBhvr>
                                        <p:cTn id="58" dur="1" fill="hold">
                                          <p:stCondLst>
                                            <p:cond delay="0"/>
                                          </p:stCondLst>
                                        </p:cTn>
                                        <p:tgtEl>
                                          <p:spTgt spid="30"/>
                                        </p:tgtEl>
                                        <p:attrNameLst>
                                          <p:attrName>style.visibility</p:attrName>
                                        </p:attrNameLst>
                                      </p:cBhvr>
                                      <p:to>
                                        <p:strVal val="visible"/>
                                      </p:to>
                                    </p:set>
                                    <p:animEffect transition="in" filter="wipe(left)">
                                      <p:cBhvr>
                                        <p:cTn id="59" dur="750"/>
                                        <p:tgtEl>
                                          <p:spTgt spid="30"/>
                                        </p:tgtEl>
                                      </p:cBhvr>
                                    </p:animEffect>
                                  </p:childTnLst>
                                </p:cTn>
                              </p:par>
                            </p:childTnLst>
                          </p:cTn>
                        </p:par>
                        <p:par>
                          <p:cTn id="60" fill="hold">
                            <p:stCondLst>
                              <p:cond delay="15500"/>
                            </p:stCondLst>
                            <p:childTnLst>
                              <p:par>
                                <p:cTn id="61" presetID="22" presetClass="entr" presetSubtype="8" fill="hold" nodeType="afterEffect">
                                  <p:stCondLst>
                                    <p:cond delay="250"/>
                                  </p:stCondLst>
                                  <p:childTnLst>
                                    <p:set>
                                      <p:cBhvr>
                                        <p:cTn id="62" dur="1" fill="hold">
                                          <p:stCondLst>
                                            <p:cond delay="0"/>
                                          </p:stCondLst>
                                        </p:cTn>
                                        <p:tgtEl>
                                          <p:spTgt spid="36"/>
                                        </p:tgtEl>
                                        <p:attrNameLst>
                                          <p:attrName>style.visibility</p:attrName>
                                        </p:attrNameLst>
                                      </p:cBhvr>
                                      <p:to>
                                        <p:strVal val="visible"/>
                                      </p:to>
                                    </p:set>
                                    <p:animEffect transition="in" filter="wipe(left)">
                                      <p:cBhvr>
                                        <p:cTn id="63" dur="750"/>
                                        <p:tgtEl>
                                          <p:spTgt spid="36"/>
                                        </p:tgtEl>
                                      </p:cBhvr>
                                    </p:animEffect>
                                  </p:childTnLst>
                                </p:cTn>
                              </p:par>
                            </p:childTnLst>
                          </p:cTn>
                        </p:par>
                        <p:par>
                          <p:cTn id="64" fill="hold">
                            <p:stCondLst>
                              <p:cond delay="16750"/>
                            </p:stCondLst>
                            <p:childTnLst>
                              <p:par>
                                <p:cTn id="65" presetID="22" presetClass="entr" presetSubtype="8" fill="hold" nodeType="afterEffect">
                                  <p:stCondLst>
                                    <p:cond delay="250"/>
                                  </p:stCondLst>
                                  <p:childTnLst>
                                    <p:set>
                                      <p:cBhvr>
                                        <p:cTn id="66" dur="1" fill="hold">
                                          <p:stCondLst>
                                            <p:cond delay="0"/>
                                          </p:stCondLst>
                                        </p:cTn>
                                        <p:tgtEl>
                                          <p:spTgt spid="104"/>
                                        </p:tgtEl>
                                        <p:attrNameLst>
                                          <p:attrName>style.visibility</p:attrName>
                                        </p:attrNameLst>
                                      </p:cBhvr>
                                      <p:to>
                                        <p:strVal val="visible"/>
                                      </p:to>
                                    </p:set>
                                    <p:animEffect transition="in" filter="wipe(left)">
                                      <p:cBhvr>
                                        <p:cTn id="67" dur="75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918752"/>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3720381" y="885541"/>
            <a:ext cx="17219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ADSL </a:t>
            </a:r>
            <a:r>
              <a:rPr lang="zh-CN" altLang="en-US" sz="2000" b="1" dirty="0">
                <a:solidFill>
                  <a:schemeClr val="bg1"/>
                </a:solidFill>
                <a:latin typeface="微软雅黑" panose="020B0503020204020204" pitchFamily="34" charset="-122"/>
                <a:ea typeface="微软雅黑" panose="020B0503020204020204" pitchFamily="34" charset="-122"/>
              </a:rPr>
              <a:t>的特点</a:t>
            </a:r>
          </a:p>
        </p:txBody>
      </p:sp>
      <p:sp>
        <p:nvSpPr>
          <p:cNvPr id="7" name="Rectangle 68"/>
          <p:cNvSpPr>
            <a:spLocks noChangeArrowheads="1"/>
          </p:cNvSpPr>
          <p:nvPr/>
        </p:nvSpPr>
        <p:spPr bwMode="auto">
          <a:xfrm>
            <a:off x="556963" y="1371767"/>
            <a:ext cx="8291762"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上行和下行带宽做成不对称的。</a:t>
            </a:r>
          </a:p>
          <a:p>
            <a:pPr marL="265430" eaLnBrk="0" hangingPunct="0">
              <a:lnSpc>
                <a:spcPts val="3300"/>
              </a:lnSpc>
              <a:buClr>
                <a:srgbClr val="0070C0"/>
              </a:buClr>
            </a:pPr>
            <a:r>
              <a:rPr lang="zh-CN" altLang="en-US" sz="2000" b="1" dirty="0">
                <a:latin typeface="微软雅黑" panose="020B0503020204020204" pitchFamily="34" charset="-122"/>
                <a:ea typeface="微软雅黑" panose="020B0503020204020204" pitchFamily="34" charset="-122"/>
              </a:rPr>
              <a:t>上行指从用户到 </a:t>
            </a:r>
            <a:r>
              <a:rPr lang="en-US" altLang="zh-CN" sz="2000" b="1" dirty="0">
                <a:latin typeface="微软雅黑" panose="020B0503020204020204" pitchFamily="34" charset="-122"/>
                <a:ea typeface="微软雅黑" panose="020B0503020204020204" pitchFamily="34" charset="-122"/>
              </a:rPr>
              <a:t>ISP</a:t>
            </a:r>
            <a:r>
              <a:rPr lang="zh-CN" altLang="en-US" sz="2000" b="1" dirty="0">
                <a:latin typeface="微软雅黑" panose="020B0503020204020204" pitchFamily="34" charset="-122"/>
                <a:ea typeface="微软雅黑" panose="020B0503020204020204" pitchFamily="34" charset="-122"/>
              </a:rPr>
              <a:t>，而下行指从 </a:t>
            </a:r>
            <a:r>
              <a:rPr lang="en-US" altLang="zh-CN" sz="2000" b="1" dirty="0">
                <a:latin typeface="微软雅黑" panose="020B0503020204020204" pitchFamily="34" charset="-122"/>
                <a:ea typeface="微软雅黑" panose="020B0503020204020204" pitchFamily="34" charset="-122"/>
              </a:rPr>
              <a:t>ISP </a:t>
            </a:r>
            <a:r>
              <a:rPr lang="zh-CN" altLang="en-US" sz="2000" b="1" dirty="0">
                <a:latin typeface="微软雅黑" panose="020B0503020204020204" pitchFamily="34" charset="-122"/>
                <a:ea typeface="微软雅黑" panose="020B0503020204020204" pitchFamily="34" charset="-122"/>
              </a:rPr>
              <a:t>到用户。</a:t>
            </a:r>
          </a:p>
          <a:p>
            <a:pPr marL="285750" indent="-28575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ADSL </a:t>
            </a:r>
            <a:r>
              <a:rPr lang="zh-CN" altLang="en-US" sz="2000" b="1" dirty="0">
                <a:latin typeface="微软雅黑" panose="020B0503020204020204" pitchFamily="34" charset="-122"/>
                <a:ea typeface="微软雅黑" panose="020B0503020204020204" pitchFamily="34" charset="-122"/>
              </a:rPr>
              <a:t>在用户线（铜线）的两端各安装一个 </a:t>
            </a:r>
            <a:r>
              <a:rPr lang="en-US" altLang="zh-CN" sz="2000" b="1" dirty="0">
                <a:solidFill>
                  <a:srgbClr val="0000FF"/>
                </a:solidFill>
                <a:latin typeface="微软雅黑" panose="020B0503020204020204" pitchFamily="34" charset="-122"/>
                <a:ea typeface="微软雅黑" panose="020B0503020204020204" pitchFamily="34" charset="-122"/>
              </a:rPr>
              <a:t>ADSL </a:t>
            </a:r>
            <a:r>
              <a:rPr lang="zh-CN" altLang="en-US" sz="2000" b="1" dirty="0">
                <a:solidFill>
                  <a:srgbClr val="0000FF"/>
                </a:solidFill>
                <a:latin typeface="微软雅黑" panose="020B0503020204020204" pitchFamily="34" charset="-122"/>
                <a:ea typeface="微软雅黑" panose="020B0503020204020204" pitchFamily="34" charset="-122"/>
              </a:rPr>
              <a:t>调制解调器</a:t>
            </a:r>
            <a:r>
              <a:rPr lang="zh-CN" altLang="en-US" sz="2000" b="1" dirty="0">
                <a:latin typeface="微软雅黑" panose="020B0503020204020204" pitchFamily="34" charset="-122"/>
                <a:ea typeface="微软雅黑" panose="020B0503020204020204" pitchFamily="34" charset="-122"/>
              </a:rPr>
              <a:t>。</a:t>
            </a: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我国目前采用的方案是</a:t>
            </a:r>
            <a:r>
              <a:rPr lang="zh-CN" altLang="en-US" sz="2000" b="1" dirty="0">
                <a:solidFill>
                  <a:srgbClr val="0000FF"/>
                </a:solidFill>
                <a:latin typeface="微软雅黑" panose="020B0503020204020204" pitchFamily="34" charset="-122"/>
                <a:ea typeface="微软雅黑" panose="020B0503020204020204" pitchFamily="34" charset="-122"/>
              </a:rPr>
              <a:t>离散多音调 </a:t>
            </a:r>
            <a:r>
              <a:rPr lang="en-US" altLang="zh-CN" sz="2000" b="1" dirty="0">
                <a:solidFill>
                  <a:srgbClr val="0000FF"/>
                </a:solidFill>
                <a:latin typeface="微软雅黑" panose="020B0503020204020204" pitchFamily="34" charset="-122"/>
                <a:ea typeface="微软雅黑" panose="020B0503020204020204" pitchFamily="34" charset="-122"/>
              </a:rPr>
              <a:t>DMT </a:t>
            </a:r>
            <a:r>
              <a:rPr lang="en-US" altLang="zh-CN" sz="2000" b="1" dirty="0">
                <a:latin typeface="微软雅黑" panose="020B0503020204020204" pitchFamily="34" charset="-122"/>
                <a:ea typeface="微软雅黑" panose="020B0503020204020204" pitchFamily="34" charset="-122"/>
              </a:rPr>
              <a:t>(Discrete Multi-Tone)</a:t>
            </a:r>
            <a:r>
              <a:rPr lang="zh-CN" altLang="en-US" sz="2000" b="1" dirty="0">
                <a:latin typeface="微软雅黑" panose="020B0503020204020204" pitchFamily="34" charset="-122"/>
                <a:ea typeface="微软雅黑" panose="020B0503020204020204" pitchFamily="34" charset="-122"/>
              </a:rPr>
              <a:t>调制技术。</a:t>
            </a:r>
          </a:p>
          <a:p>
            <a:pPr marL="265430" eaLnBrk="0" hangingPunct="0">
              <a:lnSpc>
                <a:spcPts val="3300"/>
              </a:lnSpc>
              <a:buClr>
                <a:srgbClr val="0070C0"/>
              </a:buClr>
            </a:pPr>
            <a:r>
              <a:rPr lang="zh-CN" altLang="en-US" sz="2000" b="1" dirty="0">
                <a:latin typeface="微软雅黑" panose="020B0503020204020204" pitchFamily="34" charset="-122"/>
                <a:ea typeface="微软雅黑" panose="020B0503020204020204" pitchFamily="34" charset="-122"/>
              </a:rPr>
              <a:t>这里的“多音调”就是“</a:t>
            </a:r>
            <a:r>
              <a:rPr lang="zh-CN" altLang="en-US" sz="2000" b="1" dirty="0">
                <a:solidFill>
                  <a:srgbClr val="0000FF"/>
                </a:solidFill>
                <a:latin typeface="微软雅黑" panose="020B0503020204020204" pitchFamily="34" charset="-122"/>
                <a:ea typeface="微软雅黑" panose="020B0503020204020204" pitchFamily="34" charset="-122"/>
              </a:rPr>
              <a:t>多载波</a:t>
            </a:r>
            <a:r>
              <a:rPr lang="zh-CN" altLang="en-US" sz="2000" b="1" dirty="0">
                <a:latin typeface="微软雅黑" panose="020B0503020204020204" pitchFamily="34" charset="-122"/>
                <a:ea typeface="微软雅黑" panose="020B0503020204020204" pitchFamily="34" charset="-122"/>
              </a:rPr>
              <a:t>”或“</a:t>
            </a:r>
            <a:r>
              <a:rPr lang="zh-CN" altLang="en-US" sz="2000" b="1" dirty="0">
                <a:solidFill>
                  <a:srgbClr val="0000FF"/>
                </a:solidFill>
                <a:latin typeface="微软雅黑" panose="020B0503020204020204" pitchFamily="34" charset="-122"/>
                <a:ea typeface="微软雅黑" panose="020B0503020204020204" pitchFamily="34" charset="-122"/>
              </a:rPr>
              <a:t>多子信道</a:t>
            </a:r>
            <a:r>
              <a:rPr lang="zh-CN" altLang="en-US" sz="2000" b="1" dirty="0">
                <a:latin typeface="微软雅黑" panose="020B0503020204020204" pitchFamily="34" charset="-122"/>
                <a:ea typeface="微软雅黑" panose="020B0503020204020204" pitchFamily="34" charset="-122"/>
              </a:rPr>
              <a:t>”的意思。</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7" name="AutoShape 5"/>
          <p:cNvSpPr>
            <a:spLocks noChangeArrowheads="1"/>
          </p:cNvSpPr>
          <p:nvPr/>
        </p:nvSpPr>
        <p:spPr bwMode="auto">
          <a:xfrm>
            <a:off x="556963" y="1019336"/>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198" name="Rectangle 6"/>
          <p:cNvSpPr>
            <a:spLocks noChangeArrowheads="1"/>
          </p:cNvSpPr>
          <p:nvPr/>
        </p:nvSpPr>
        <p:spPr bwMode="auto">
          <a:xfrm>
            <a:off x="3879880" y="986125"/>
            <a:ext cx="140294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DMT </a:t>
            </a:r>
            <a:r>
              <a:rPr lang="zh-CN" altLang="en-US" sz="2000" b="1" dirty="0">
                <a:solidFill>
                  <a:schemeClr val="bg1"/>
                </a:solidFill>
                <a:latin typeface="微软雅黑" panose="020B0503020204020204" pitchFamily="34" charset="-122"/>
                <a:ea typeface="微软雅黑" panose="020B0503020204020204" pitchFamily="34" charset="-122"/>
              </a:rPr>
              <a:t>技术</a:t>
            </a:r>
          </a:p>
        </p:txBody>
      </p:sp>
      <p:sp>
        <p:nvSpPr>
          <p:cNvPr id="199" name="Rectangle 68"/>
          <p:cNvSpPr>
            <a:spLocks noChangeArrowheads="1"/>
          </p:cNvSpPr>
          <p:nvPr/>
        </p:nvSpPr>
        <p:spPr bwMode="auto">
          <a:xfrm>
            <a:off x="556963" y="1472351"/>
            <a:ext cx="8048776"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DMT </a:t>
            </a:r>
            <a:r>
              <a:rPr lang="zh-CN" altLang="en-US" sz="2000" b="1" dirty="0">
                <a:latin typeface="微软雅黑" panose="020B0503020204020204" pitchFamily="34" charset="-122"/>
                <a:ea typeface="微软雅黑" panose="020B0503020204020204" pitchFamily="34" charset="-122"/>
              </a:rPr>
              <a:t>调制技术采用</a:t>
            </a:r>
            <a:r>
              <a:rPr lang="zh-CN" altLang="en-US" sz="2000" b="1" dirty="0">
                <a:solidFill>
                  <a:srgbClr val="0000FF"/>
                </a:solidFill>
                <a:latin typeface="微软雅黑" panose="020B0503020204020204" pitchFamily="34" charset="-122"/>
                <a:ea typeface="微软雅黑" panose="020B0503020204020204" pitchFamily="34" charset="-122"/>
              </a:rPr>
              <a:t>频分复用</a:t>
            </a:r>
            <a:r>
              <a:rPr lang="zh-CN" altLang="en-US" sz="2000" b="1" dirty="0">
                <a:latin typeface="微软雅黑" panose="020B0503020204020204" pitchFamily="34" charset="-122"/>
                <a:ea typeface="微软雅黑" panose="020B0503020204020204" pitchFamily="34" charset="-122"/>
              </a:rPr>
              <a:t>的方法，把 </a:t>
            </a:r>
            <a:r>
              <a:rPr lang="en-US" altLang="zh-CN" sz="2000" b="1" dirty="0">
                <a:latin typeface="微软雅黑" panose="020B0503020204020204" pitchFamily="34" charset="-122"/>
                <a:ea typeface="微软雅黑" panose="020B0503020204020204" pitchFamily="34" charset="-122"/>
              </a:rPr>
              <a:t>40 kHz </a:t>
            </a:r>
            <a:r>
              <a:rPr lang="zh-CN" altLang="en-US" sz="2000" b="1" dirty="0">
                <a:latin typeface="微软雅黑" panose="020B0503020204020204" pitchFamily="34" charset="-122"/>
                <a:ea typeface="微软雅黑" panose="020B0503020204020204" pitchFamily="34" charset="-122"/>
              </a:rPr>
              <a:t>以上一直到 </a:t>
            </a:r>
            <a:r>
              <a:rPr lang="en-US" altLang="zh-CN" sz="2000" b="1" dirty="0">
                <a:latin typeface="微软雅黑" panose="020B0503020204020204" pitchFamily="34" charset="-122"/>
                <a:ea typeface="微软雅黑" panose="020B0503020204020204" pitchFamily="34" charset="-122"/>
              </a:rPr>
              <a:t>1.1 MHz </a:t>
            </a:r>
            <a:r>
              <a:rPr lang="zh-CN" altLang="en-US" sz="2000" b="1" dirty="0">
                <a:latin typeface="微软雅黑" panose="020B0503020204020204" pitchFamily="34" charset="-122"/>
                <a:ea typeface="微软雅黑" panose="020B0503020204020204" pitchFamily="34" charset="-122"/>
              </a:rPr>
              <a:t>的高端频谱划分为许多子信道，其中 </a:t>
            </a:r>
            <a:r>
              <a:rPr lang="en-US" altLang="zh-CN" sz="2000" b="1" dirty="0">
                <a:latin typeface="微软雅黑" panose="020B0503020204020204" pitchFamily="34" charset="-122"/>
                <a:ea typeface="微软雅黑" panose="020B0503020204020204" pitchFamily="34" charset="-122"/>
              </a:rPr>
              <a:t>25 </a:t>
            </a:r>
            <a:r>
              <a:rPr lang="zh-CN" altLang="en-US" sz="2000" b="1" dirty="0">
                <a:latin typeface="微软雅黑" panose="020B0503020204020204" pitchFamily="34" charset="-122"/>
                <a:ea typeface="微软雅黑" panose="020B0503020204020204" pitchFamily="34" charset="-122"/>
              </a:rPr>
              <a:t>个子信道用于上行信道，而 </a:t>
            </a:r>
            <a:r>
              <a:rPr lang="en-US" altLang="zh-CN" sz="2000" b="1" dirty="0">
                <a:latin typeface="微软雅黑" panose="020B0503020204020204" pitchFamily="34" charset="-122"/>
                <a:ea typeface="微软雅黑" panose="020B0503020204020204" pitchFamily="34" charset="-122"/>
              </a:rPr>
              <a:t>249 </a:t>
            </a:r>
            <a:r>
              <a:rPr lang="zh-CN" altLang="en-US" sz="2000" b="1" dirty="0">
                <a:latin typeface="微软雅黑" panose="020B0503020204020204" pitchFamily="34" charset="-122"/>
                <a:ea typeface="微软雅黑" panose="020B0503020204020204" pitchFamily="34" charset="-122"/>
              </a:rPr>
              <a:t>个子信道用于下行信道。</a:t>
            </a: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每个子信道占据 </a:t>
            </a:r>
            <a:r>
              <a:rPr lang="en-US" altLang="zh-CN" sz="2000" b="1" dirty="0">
                <a:latin typeface="微软雅黑" panose="020B0503020204020204" pitchFamily="34" charset="-122"/>
                <a:ea typeface="微软雅黑" panose="020B0503020204020204" pitchFamily="34" charset="-122"/>
              </a:rPr>
              <a:t>4 kHz </a:t>
            </a:r>
            <a:r>
              <a:rPr lang="zh-CN" altLang="en-US" sz="2000" b="1" dirty="0">
                <a:latin typeface="微软雅黑" panose="020B0503020204020204" pitchFamily="34" charset="-122"/>
                <a:ea typeface="微软雅黑" panose="020B0503020204020204" pitchFamily="34" charset="-122"/>
              </a:rPr>
              <a:t>带宽（严格讲是 </a:t>
            </a:r>
            <a:r>
              <a:rPr lang="en-US" altLang="zh-CN" sz="2000" b="1" dirty="0">
                <a:latin typeface="微软雅黑" panose="020B0503020204020204" pitchFamily="34" charset="-122"/>
                <a:ea typeface="微软雅黑" panose="020B0503020204020204" pitchFamily="34" charset="-122"/>
              </a:rPr>
              <a:t>4.3125 kHz</a:t>
            </a:r>
            <a:r>
              <a:rPr lang="zh-CN" altLang="en-US" sz="2000" b="1" dirty="0">
                <a:latin typeface="微软雅黑" panose="020B0503020204020204" pitchFamily="34" charset="-122"/>
                <a:ea typeface="微软雅黑" panose="020B0503020204020204" pitchFamily="34" charset="-122"/>
              </a:rPr>
              <a:t>），并使用不同的载波（即不同的音调）进行数字调制。这种做法相当于在一对用户线上使用许多小的调制解调器</a:t>
            </a:r>
            <a:r>
              <a:rPr lang="zh-CN" altLang="en-US" sz="2000" b="1" dirty="0">
                <a:solidFill>
                  <a:srgbClr val="0000FF"/>
                </a:solidFill>
                <a:latin typeface="微软雅黑" panose="020B0503020204020204" pitchFamily="34" charset="-122"/>
                <a:ea typeface="微软雅黑" panose="020B0503020204020204" pitchFamily="34" charset="-122"/>
              </a:rPr>
              <a:t>并行地</a:t>
            </a:r>
            <a:r>
              <a:rPr lang="zh-CN" altLang="en-US" sz="2000" b="1" dirty="0">
                <a:latin typeface="微软雅黑" panose="020B0503020204020204" pitchFamily="34" charset="-122"/>
                <a:ea typeface="微软雅黑" panose="020B0503020204020204" pitchFamily="34" charset="-122"/>
              </a:rPr>
              <a:t>传送数据。</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700204"/>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3200207" y="666993"/>
            <a:ext cx="276229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DMT </a:t>
            </a:r>
            <a:r>
              <a:rPr lang="zh-CN" altLang="en-US" sz="2000" b="1" dirty="0">
                <a:solidFill>
                  <a:schemeClr val="bg1"/>
                </a:solidFill>
                <a:latin typeface="微软雅黑" panose="020B0503020204020204" pitchFamily="34" charset="-122"/>
                <a:ea typeface="微软雅黑" panose="020B0503020204020204" pitchFamily="34" charset="-122"/>
              </a:rPr>
              <a:t>技术的频谱分布 </a:t>
            </a:r>
          </a:p>
        </p:txBody>
      </p:sp>
      <p:sp>
        <p:nvSpPr>
          <p:cNvPr id="8" name="圆角矩形 7"/>
          <p:cNvSpPr/>
          <p:nvPr/>
        </p:nvSpPr>
        <p:spPr>
          <a:xfrm>
            <a:off x="556963" y="1115568"/>
            <a:ext cx="8048776" cy="325644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Rectangle 194"/>
          <p:cNvSpPr>
            <a:spLocks noChangeArrowheads="1"/>
          </p:cNvSpPr>
          <p:nvPr/>
        </p:nvSpPr>
        <p:spPr bwMode="auto">
          <a:xfrm>
            <a:off x="3061035" y="2337218"/>
            <a:ext cx="1131058" cy="1515497"/>
          </a:xfrm>
          <a:prstGeom prst="rect">
            <a:avLst/>
          </a:prstGeom>
          <a:solidFill>
            <a:srgbClr val="00FFFF"/>
          </a:solidFill>
          <a:ln>
            <a:noFill/>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1" name="Line 196"/>
          <p:cNvSpPr>
            <a:spLocks noChangeShapeType="1"/>
          </p:cNvSpPr>
          <p:nvPr/>
        </p:nvSpPr>
        <p:spPr bwMode="auto">
          <a:xfrm>
            <a:off x="3061035" y="1535671"/>
            <a:ext cx="3847262" cy="0"/>
          </a:xfrm>
          <a:prstGeom prst="line">
            <a:avLst/>
          </a:prstGeom>
          <a:noFill/>
          <a:ln w="952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2" name="Rectangle 194"/>
          <p:cNvSpPr>
            <a:spLocks noChangeArrowheads="1"/>
          </p:cNvSpPr>
          <p:nvPr/>
        </p:nvSpPr>
        <p:spPr bwMode="auto">
          <a:xfrm>
            <a:off x="4192093" y="2335573"/>
            <a:ext cx="2777746" cy="1515497"/>
          </a:xfrm>
          <a:prstGeom prst="rect">
            <a:avLst/>
          </a:prstGeom>
          <a:solidFill>
            <a:srgbClr val="FF66FF"/>
          </a:solidFill>
          <a:ln>
            <a:noFill/>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 name="Text Box 80"/>
          <p:cNvSpPr txBox="1">
            <a:spLocks noChangeArrowheads="1"/>
          </p:cNvSpPr>
          <p:nvPr/>
        </p:nvSpPr>
        <p:spPr bwMode="auto">
          <a:xfrm>
            <a:off x="3421640" y="2577767"/>
            <a:ext cx="357790" cy="307777"/>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latin typeface="微软雅黑" panose="020B0503020204020204" pitchFamily="34" charset="-122"/>
                <a:ea typeface="微软雅黑" panose="020B0503020204020204" pitchFamily="34" charset="-122"/>
              </a:rPr>
              <a:t>…</a:t>
            </a:r>
          </a:p>
        </p:txBody>
      </p:sp>
      <p:sp>
        <p:nvSpPr>
          <p:cNvPr id="14" name="Text Box 83"/>
          <p:cNvSpPr txBox="1">
            <a:spLocks noChangeArrowheads="1"/>
          </p:cNvSpPr>
          <p:nvPr/>
        </p:nvSpPr>
        <p:spPr bwMode="auto">
          <a:xfrm>
            <a:off x="1158345" y="1712278"/>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latin typeface="微软雅黑" panose="020B0503020204020204" pitchFamily="34" charset="-122"/>
                <a:ea typeface="微软雅黑" panose="020B0503020204020204" pitchFamily="34" charset="-122"/>
              </a:rPr>
              <a:t>频谱</a:t>
            </a:r>
          </a:p>
        </p:txBody>
      </p:sp>
      <p:sp>
        <p:nvSpPr>
          <p:cNvPr id="15" name="Line 84"/>
          <p:cNvSpPr>
            <a:spLocks noChangeShapeType="1"/>
          </p:cNvSpPr>
          <p:nvPr/>
        </p:nvSpPr>
        <p:spPr bwMode="auto">
          <a:xfrm rot="16200000">
            <a:off x="651472" y="2822633"/>
            <a:ext cx="2124546" cy="0"/>
          </a:xfrm>
          <a:prstGeom prst="line">
            <a:avLst/>
          </a:prstGeom>
          <a:noFill/>
          <a:ln w="28575">
            <a:solidFill>
              <a:srgbClr val="000099"/>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6" name="Text Box 85"/>
          <p:cNvSpPr txBox="1">
            <a:spLocks noChangeArrowheads="1"/>
          </p:cNvSpPr>
          <p:nvPr/>
        </p:nvSpPr>
        <p:spPr bwMode="auto">
          <a:xfrm>
            <a:off x="7383227" y="3845909"/>
            <a:ext cx="103265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latin typeface="微软雅黑" panose="020B0503020204020204" pitchFamily="34" charset="-122"/>
                <a:ea typeface="微软雅黑" panose="020B0503020204020204" pitchFamily="34" charset="-122"/>
              </a:rPr>
              <a:t>频率</a:t>
            </a:r>
            <a:r>
              <a:rPr lang="en-US" altLang="zh-CN" sz="1400" b="1" dirty="0">
                <a:latin typeface="微软雅黑" panose="020B0503020204020204" pitchFamily="34" charset="-122"/>
                <a:ea typeface="微软雅黑" panose="020B0503020204020204" pitchFamily="34" charset="-122"/>
              </a:rPr>
              <a:t>(kHz)</a:t>
            </a:r>
          </a:p>
        </p:txBody>
      </p:sp>
      <p:sp>
        <p:nvSpPr>
          <p:cNvPr id="17" name="Text Box 86"/>
          <p:cNvSpPr txBox="1">
            <a:spLocks noChangeArrowheads="1"/>
          </p:cNvSpPr>
          <p:nvPr/>
        </p:nvSpPr>
        <p:spPr bwMode="auto">
          <a:xfrm>
            <a:off x="4175791" y="1406759"/>
            <a:ext cx="1617751" cy="30777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solidFill>
                  <a:srgbClr val="CC00CC"/>
                </a:solidFill>
                <a:latin typeface="微软雅黑" panose="020B0503020204020204" pitchFamily="34" charset="-122"/>
                <a:ea typeface="微软雅黑" panose="020B0503020204020204" pitchFamily="34" charset="-122"/>
              </a:rPr>
              <a:t>ADSL </a:t>
            </a:r>
            <a:r>
              <a:rPr lang="zh-CN" altLang="en-US" sz="1400" b="1" dirty="0">
                <a:solidFill>
                  <a:srgbClr val="CC00CC"/>
                </a:solidFill>
                <a:latin typeface="微软雅黑" panose="020B0503020204020204" pitchFamily="34" charset="-122"/>
                <a:ea typeface="微软雅黑" panose="020B0503020204020204" pitchFamily="34" charset="-122"/>
              </a:rPr>
              <a:t>的数字业务</a:t>
            </a:r>
          </a:p>
        </p:txBody>
      </p:sp>
      <p:sp>
        <p:nvSpPr>
          <p:cNvPr id="18" name="Freeform 87"/>
          <p:cNvSpPr/>
          <p:nvPr/>
        </p:nvSpPr>
        <p:spPr bwMode="auto">
          <a:xfrm>
            <a:off x="1713745" y="2307079"/>
            <a:ext cx="291082" cy="1556456"/>
          </a:xfrm>
          <a:custGeom>
            <a:avLst/>
            <a:gdLst>
              <a:gd name="T0" fmla="*/ 0 w 208"/>
              <a:gd name="T1" fmla="*/ 0 h 1248"/>
              <a:gd name="T2" fmla="*/ 112 w 208"/>
              <a:gd name="T3" fmla="*/ 144 h 1248"/>
              <a:gd name="T4" fmla="*/ 192 w 208"/>
              <a:gd name="T5" fmla="*/ 680 h 1248"/>
              <a:gd name="T6" fmla="*/ 208 w 208"/>
              <a:gd name="T7" fmla="*/ 1248 h 1248"/>
            </a:gdLst>
            <a:ahLst/>
            <a:cxnLst>
              <a:cxn ang="0">
                <a:pos x="T0" y="T1"/>
              </a:cxn>
              <a:cxn ang="0">
                <a:pos x="T2" y="T3"/>
              </a:cxn>
              <a:cxn ang="0">
                <a:pos x="T4" y="T5"/>
              </a:cxn>
              <a:cxn ang="0">
                <a:pos x="T6" y="T7"/>
              </a:cxn>
            </a:cxnLst>
            <a:rect l="0" t="0" r="r" b="b"/>
            <a:pathLst>
              <a:path w="208" h="1248">
                <a:moveTo>
                  <a:pt x="0" y="0"/>
                </a:moveTo>
                <a:cubicBezTo>
                  <a:pt x="19" y="24"/>
                  <a:pt x="80" y="31"/>
                  <a:pt x="112" y="144"/>
                </a:cubicBezTo>
                <a:cubicBezTo>
                  <a:pt x="144" y="257"/>
                  <a:pt x="176" y="496"/>
                  <a:pt x="192" y="680"/>
                </a:cubicBezTo>
                <a:cubicBezTo>
                  <a:pt x="208" y="864"/>
                  <a:pt x="205" y="1130"/>
                  <a:pt x="208" y="1248"/>
                </a:cubicBez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9" name="Text Box 89"/>
          <p:cNvSpPr txBox="1">
            <a:spLocks noChangeArrowheads="1"/>
          </p:cNvSpPr>
          <p:nvPr/>
        </p:nvSpPr>
        <p:spPr bwMode="auto">
          <a:xfrm>
            <a:off x="3130587" y="1764155"/>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400" b="1" dirty="0">
                <a:solidFill>
                  <a:srgbClr val="0000FF"/>
                </a:solidFill>
                <a:latin typeface="微软雅黑" panose="020B0503020204020204" pitchFamily="34" charset="-122"/>
                <a:ea typeface="微软雅黑" panose="020B0503020204020204" pitchFamily="34" charset="-122"/>
              </a:rPr>
              <a:t>上行信道</a:t>
            </a:r>
          </a:p>
        </p:txBody>
      </p:sp>
      <p:sp>
        <p:nvSpPr>
          <p:cNvPr id="20" name="Text Box 90"/>
          <p:cNvSpPr txBox="1">
            <a:spLocks noChangeArrowheads="1"/>
          </p:cNvSpPr>
          <p:nvPr/>
        </p:nvSpPr>
        <p:spPr bwMode="auto">
          <a:xfrm>
            <a:off x="1803393" y="1911558"/>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solidFill>
                  <a:srgbClr val="0000FF"/>
                </a:solidFill>
                <a:latin typeface="微软雅黑" panose="020B0503020204020204" pitchFamily="34" charset="-122"/>
                <a:ea typeface="微软雅黑" panose="020B0503020204020204" pitchFamily="34" charset="-122"/>
              </a:rPr>
              <a:t>传统电话</a:t>
            </a:r>
          </a:p>
        </p:txBody>
      </p:sp>
      <p:sp>
        <p:nvSpPr>
          <p:cNvPr id="21" name="Line 91"/>
          <p:cNvSpPr>
            <a:spLocks noChangeShapeType="1"/>
          </p:cNvSpPr>
          <p:nvPr/>
        </p:nvSpPr>
        <p:spPr bwMode="auto">
          <a:xfrm flipH="1">
            <a:off x="1901701" y="2185982"/>
            <a:ext cx="307714" cy="354387"/>
          </a:xfrm>
          <a:prstGeom prst="line">
            <a:avLst/>
          </a:prstGeom>
          <a:noFill/>
          <a:ln w="9525">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2" name="Line 92"/>
          <p:cNvSpPr>
            <a:spLocks noChangeShapeType="1"/>
          </p:cNvSpPr>
          <p:nvPr/>
        </p:nvSpPr>
        <p:spPr bwMode="auto">
          <a:xfrm flipV="1">
            <a:off x="1713744" y="3868878"/>
            <a:ext cx="6044960" cy="0"/>
          </a:xfrm>
          <a:prstGeom prst="line">
            <a:avLst/>
          </a:prstGeom>
          <a:noFill/>
          <a:ln w="28575">
            <a:solidFill>
              <a:srgbClr val="000099"/>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3" name="Text Box 93"/>
          <p:cNvSpPr txBox="1">
            <a:spLocks noChangeArrowheads="1"/>
          </p:cNvSpPr>
          <p:nvPr/>
        </p:nvSpPr>
        <p:spPr bwMode="auto">
          <a:xfrm>
            <a:off x="1475891" y="3874221"/>
            <a:ext cx="2952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latin typeface="微软雅黑" panose="020B0503020204020204" pitchFamily="34" charset="-122"/>
                <a:ea typeface="微软雅黑" panose="020B0503020204020204" pitchFamily="34" charset="-122"/>
              </a:rPr>
              <a:t>0</a:t>
            </a:r>
          </a:p>
        </p:txBody>
      </p:sp>
      <p:sp>
        <p:nvSpPr>
          <p:cNvPr id="24" name="Text Box 94"/>
          <p:cNvSpPr txBox="1">
            <a:spLocks noChangeArrowheads="1"/>
          </p:cNvSpPr>
          <p:nvPr/>
        </p:nvSpPr>
        <p:spPr bwMode="auto">
          <a:xfrm>
            <a:off x="1856791" y="3874221"/>
            <a:ext cx="2952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latin typeface="微软雅黑" panose="020B0503020204020204" pitchFamily="34" charset="-122"/>
                <a:ea typeface="微软雅黑" panose="020B0503020204020204" pitchFamily="34" charset="-122"/>
              </a:rPr>
              <a:t>4</a:t>
            </a:r>
          </a:p>
        </p:txBody>
      </p:sp>
      <p:sp>
        <p:nvSpPr>
          <p:cNvPr id="25" name="AutoShape 110"/>
          <p:cNvSpPr/>
          <p:nvPr/>
        </p:nvSpPr>
        <p:spPr bwMode="auto">
          <a:xfrm rot="5400000" flipV="1">
            <a:off x="3468043" y="1651766"/>
            <a:ext cx="242194" cy="1056209"/>
          </a:xfrm>
          <a:prstGeom prst="leftBrace">
            <a:avLst>
              <a:gd name="adj1" fmla="val 38909"/>
              <a:gd name="adj2" fmla="val 50000"/>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6" name="AutoShape 113"/>
          <p:cNvSpPr/>
          <p:nvPr/>
        </p:nvSpPr>
        <p:spPr bwMode="auto">
          <a:xfrm rot="5400000" flipV="1">
            <a:off x="5468186" y="859194"/>
            <a:ext cx="242194" cy="2641353"/>
          </a:xfrm>
          <a:prstGeom prst="leftBrace">
            <a:avLst>
              <a:gd name="adj1" fmla="val 97304"/>
              <a:gd name="adj2" fmla="val 50000"/>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7" name="Text Box 114"/>
          <p:cNvSpPr txBox="1">
            <a:spLocks noChangeArrowheads="1"/>
          </p:cNvSpPr>
          <p:nvPr/>
        </p:nvSpPr>
        <p:spPr bwMode="auto">
          <a:xfrm>
            <a:off x="5124677" y="1764155"/>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400" b="1" dirty="0">
                <a:solidFill>
                  <a:srgbClr val="0000FF"/>
                </a:solidFill>
                <a:latin typeface="微软雅黑" panose="020B0503020204020204" pitchFamily="34" charset="-122"/>
                <a:ea typeface="微软雅黑" panose="020B0503020204020204" pitchFamily="34" charset="-122"/>
              </a:rPr>
              <a:t>下行信道</a:t>
            </a:r>
          </a:p>
        </p:txBody>
      </p:sp>
      <p:sp>
        <p:nvSpPr>
          <p:cNvPr id="28" name="Text Box 143"/>
          <p:cNvSpPr txBox="1">
            <a:spLocks noChangeArrowheads="1"/>
          </p:cNvSpPr>
          <p:nvPr/>
        </p:nvSpPr>
        <p:spPr bwMode="auto">
          <a:xfrm>
            <a:off x="5351933" y="2577767"/>
            <a:ext cx="357790" cy="307777"/>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latin typeface="微软雅黑" panose="020B0503020204020204" pitchFamily="34" charset="-122"/>
                <a:ea typeface="微软雅黑" panose="020B0503020204020204" pitchFamily="34" charset="-122"/>
              </a:rPr>
              <a:t>…</a:t>
            </a:r>
          </a:p>
        </p:txBody>
      </p:sp>
      <p:sp>
        <p:nvSpPr>
          <p:cNvPr id="29" name="Freeform 168"/>
          <p:cNvSpPr/>
          <p:nvPr/>
        </p:nvSpPr>
        <p:spPr bwMode="auto">
          <a:xfrm>
            <a:off x="6756934" y="2333792"/>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0" name="Freeform 169"/>
          <p:cNvSpPr/>
          <p:nvPr/>
        </p:nvSpPr>
        <p:spPr bwMode="auto">
          <a:xfrm>
            <a:off x="6607235" y="2335573"/>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1" name="Freeform 170"/>
          <p:cNvSpPr/>
          <p:nvPr/>
        </p:nvSpPr>
        <p:spPr bwMode="auto">
          <a:xfrm>
            <a:off x="6457536" y="2337353"/>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2" name="Freeform 171"/>
          <p:cNvSpPr/>
          <p:nvPr/>
        </p:nvSpPr>
        <p:spPr bwMode="auto">
          <a:xfrm>
            <a:off x="6307838" y="2339134"/>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3" name="Freeform 172"/>
          <p:cNvSpPr/>
          <p:nvPr/>
        </p:nvSpPr>
        <p:spPr bwMode="auto">
          <a:xfrm>
            <a:off x="6158139" y="2340915"/>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4" name="Freeform 173"/>
          <p:cNvSpPr/>
          <p:nvPr/>
        </p:nvSpPr>
        <p:spPr bwMode="auto">
          <a:xfrm>
            <a:off x="6008440" y="2342696"/>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5" name="Freeform 174"/>
          <p:cNvSpPr/>
          <p:nvPr/>
        </p:nvSpPr>
        <p:spPr bwMode="auto">
          <a:xfrm>
            <a:off x="5858741" y="2344476"/>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6" name="Freeform 175"/>
          <p:cNvSpPr/>
          <p:nvPr/>
        </p:nvSpPr>
        <p:spPr bwMode="auto">
          <a:xfrm>
            <a:off x="5709042" y="2346258"/>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7" name="Freeform 176"/>
          <p:cNvSpPr/>
          <p:nvPr/>
        </p:nvSpPr>
        <p:spPr bwMode="auto">
          <a:xfrm>
            <a:off x="5173453" y="2335573"/>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8" name="Freeform 177"/>
          <p:cNvSpPr/>
          <p:nvPr/>
        </p:nvSpPr>
        <p:spPr bwMode="auto">
          <a:xfrm>
            <a:off x="5027081" y="2337353"/>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9" name="Freeform 178"/>
          <p:cNvSpPr/>
          <p:nvPr/>
        </p:nvSpPr>
        <p:spPr bwMode="auto">
          <a:xfrm>
            <a:off x="4880708" y="2339134"/>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0" name="Freeform 179"/>
          <p:cNvSpPr/>
          <p:nvPr/>
        </p:nvSpPr>
        <p:spPr bwMode="auto">
          <a:xfrm>
            <a:off x="4734336" y="2340915"/>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1" name="Freeform 180"/>
          <p:cNvSpPr/>
          <p:nvPr/>
        </p:nvSpPr>
        <p:spPr bwMode="auto">
          <a:xfrm>
            <a:off x="4587964" y="2342696"/>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2" name="Freeform 181"/>
          <p:cNvSpPr/>
          <p:nvPr/>
        </p:nvSpPr>
        <p:spPr bwMode="auto">
          <a:xfrm>
            <a:off x="4441592" y="2344476"/>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3" name="Freeform 182"/>
          <p:cNvSpPr/>
          <p:nvPr/>
        </p:nvSpPr>
        <p:spPr bwMode="auto">
          <a:xfrm>
            <a:off x="4295219" y="2346258"/>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4" name="Freeform 184"/>
          <p:cNvSpPr/>
          <p:nvPr/>
        </p:nvSpPr>
        <p:spPr bwMode="auto">
          <a:xfrm>
            <a:off x="4002475" y="2349819"/>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5" name="Freeform 185"/>
          <p:cNvSpPr/>
          <p:nvPr/>
        </p:nvSpPr>
        <p:spPr bwMode="auto">
          <a:xfrm>
            <a:off x="3856103" y="2351599"/>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6" name="Freeform 186"/>
          <p:cNvSpPr/>
          <p:nvPr/>
        </p:nvSpPr>
        <p:spPr bwMode="auto">
          <a:xfrm>
            <a:off x="3709730" y="2353381"/>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7" name="Freeform 188"/>
          <p:cNvSpPr/>
          <p:nvPr/>
        </p:nvSpPr>
        <p:spPr bwMode="auto">
          <a:xfrm>
            <a:off x="3353779" y="2356943"/>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8" name="Freeform 189"/>
          <p:cNvSpPr/>
          <p:nvPr/>
        </p:nvSpPr>
        <p:spPr bwMode="auto">
          <a:xfrm>
            <a:off x="3207407" y="2358723"/>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9" name="Freeform 190"/>
          <p:cNvSpPr/>
          <p:nvPr/>
        </p:nvSpPr>
        <p:spPr bwMode="auto">
          <a:xfrm>
            <a:off x="3061035" y="2360505"/>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1" name="Text Box 192"/>
          <p:cNvSpPr txBox="1">
            <a:spLocks noChangeArrowheads="1"/>
          </p:cNvSpPr>
          <p:nvPr/>
        </p:nvSpPr>
        <p:spPr bwMode="auto">
          <a:xfrm>
            <a:off x="2766628" y="3895591"/>
            <a:ext cx="542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latin typeface="微软雅黑" panose="020B0503020204020204" pitchFamily="34" charset="-122"/>
                <a:ea typeface="微软雅黑" panose="020B0503020204020204" pitchFamily="34" charset="-122"/>
              </a:rPr>
              <a:t>~40</a:t>
            </a:r>
          </a:p>
        </p:txBody>
      </p:sp>
      <p:sp>
        <p:nvSpPr>
          <p:cNvPr id="52" name="Text Box 193"/>
          <p:cNvSpPr txBox="1">
            <a:spLocks noChangeArrowheads="1"/>
          </p:cNvSpPr>
          <p:nvPr/>
        </p:nvSpPr>
        <p:spPr bwMode="auto">
          <a:xfrm>
            <a:off x="3891033" y="3895591"/>
            <a:ext cx="65274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latin typeface="微软雅黑" panose="020B0503020204020204" pitchFamily="34" charset="-122"/>
                <a:ea typeface="微软雅黑" panose="020B0503020204020204" pitchFamily="34" charset="-122"/>
              </a:rPr>
              <a:t>~138</a:t>
            </a:r>
          </a:p>
        </p:txBody>
      </p:sp>
      <p:sp>
        <p:nvSpPr>
          <p:cNvPr id="53" name="Text Box 195"/>
          <p:cNvSpPr txBox="1">
            <a:spLocks noChangeArrowheads="1"/>
          </p:cNvSpPr>
          <p:nvPr/>
        </p:nvSpPr>
        <p:spPr bwMode="auto">
          <a:xfrm>
            <a:off x="6518559" y="3895591"/>
            <a:ext cx="7633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latin typeface="微软雅黑" panose="020B0503020204020204" pitchFamily="34" charset="-122"/>
                <a:ea typeface="微软雅黑" panose="020B0503020204020204" pitchFamily="34" charset="-122"/>
              </a:rPr>
              <a:t>~1100</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591843"/>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3592141" y="558632"/>
            <a:ext cx="19784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ADSL </a:t>
            </a:r>
            <a:r>
              <a:rPr lang="zh-CN" altLang="en-US" sz="2000" b="1" dirty="0">
                <a:solidFill>
                  <a:schemeClr val="bg1"/>
                </a:solidFill>
                <a:latin typeface="微软雅黑" panose="020B0503020204020204" pitchFamily="34" charset="-122"/>
                <a:ea typeface="微软雅黑" panose="020B0503020204020204" pitchFamily="34" charset="-122"/>
              </a:rPr>
              <a:t>的数据率</a:t>
            </a:r>
          </a:p>
        </p:txBody>
      </p:sp>
      <p:sp>
        <p:nvSpPr>
          <p:cNvPr id="7" name="Rectangle 68"/>
          <p:cNvSpPr>
            <a:spLocks noChangeArrowheads="1"/>
          </p:cNvSpPr>
          <p:nvPr/>
        </p:nvSpPr>
        <p:spPr bwMode="auto">
          <a:xfrm>
            <a:off x="556963" y="944274"/>
            <a:ext cx="8291762" cy="35166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000"/>
              </a:lnSpc>
              <a:buClr>
                <a:srgbClr val="0070C0"/>
              </a:buClr>
              <a:buFont typeface="Wingdings" panose="05000000000000000000" pitchFamily="2" charset="2"/>
              <a:buChar char="l"/>
            </a:pPr>
            <a:r>
              <a:rPr lang="zh-CN" altLang="en-US" sz="1900" b="1" dirty="0">
                <a:latin typeface="微软雅黑" panose="020B0503020204020204" pitchFamily="34" charset="-122"/>
                <a:ea typeface="微软雅黑" panose="020B0503020204020204" pitchFamily="34" charset="-122"/>
              </a:rPr>
              <a:t>由于用户线的具体条件往往相差很大（距离、线径、受到相邻用户线的干扰程度等都不同），</a:t>
            </a:r>
            <a:r>
              <a:rPr lang="zh-CN" altLang="en-US" sz="1900" b="1" dirty="0">
                <a:solidFill>
                  <a:srgbClr val="0000FF"/>
                </a:solidFill>
                <a:latin typeface="微软雅黑" panose="020B0503020204020204" pitchFamily="34" charset="-122"/>
                <a:ea typeface="微软雅黑" panose="020B0503020204020204" pitchFamily="34" charset="-122"/>
              </a:rPr>
              <a:t>因此 </a:t>
            </a:r>
            <a:r>
              <a:rPr lang="en-US" altLang="zh-CN" sz="1900" b="1" dirty="0">
                <a:solidFill>
                  <a:srgbClr val="0000FF"/>
                </a:solidFill>
                <a:latin typeface="微软雅黑" panose="020B0503020204020204" pitchFamily="34" charset="-122"/>
                <a:ea typeface="微软雅黑" panose="020B0503020204020204" pitchFamily="34" charset="-122"/>
              </a:rPr>
              <a:t>ADSL </a:t>
            </a:r>
            <a:r>
              <a:rPr lang="zh-CN" altLang="en-US" sz="1900" b="1" dirty="0">
                <a:solidFill>
                  <a:srgbClr val="0000FF"/>
                </a:solidFill>
                <a:latin typeface="微软雅黑" panose="020B0503020204020204" pitchFamily="34" charset="-122"/>
                <a:ea typeface="微软雅黑" panose="020B0503020204020204" pitchFamily="34" charset="-122"/>
              </a:rPr>
              <a:t>采用自适应调制技术使用户线能够传送尽可能高的数据率</a:t>
            </a:r>
            <a:r>
              <a:rPr lang="zh-CN" altLang="en-US" sz="1900" b="1" dirty="0">
                <a:latin typeface="微软雅黑" panose="020B0503020204020204" pitchFamily="34" charset="-122"/>
                <a:ea typeface="微软雅黑" panose="020B0503020204020204" pitchFamily="34" charset="-122"/>
              </a:rPr>
              <a:t>。</a:t>
            </a:r>
          </a:p>
          <a:p>
            <a:pPr marL="285750" indent="-285750" eaLnBrk="0" hangingPunct="0">
              <a:lnSpc>
                <a:spcPts val="3000"/>
              </a:lnSpc>
              <a:buClr>
                <a:srgbClr val="0070C0"/>
              </a:buClr>
              <a:buFont typeface="Wingdings" panose="05000000000000000000" pitchFamily="2" charset="2"/>
              <a:buChar char="l"/>
            </a:pPr>
            <a:r>
              <a:rPr lang="zh-CN" altLang="en-US" sz="1900" b="1" dirty="0">
                <a:latin typeface="微软雅黑" panose="020B0503020204020204" pitchFamily="34" charset="-122"/>
                <a:ea typeface="微软雅黑" panose="020B0503020204020204" pitchFamily="34" charset="-122"/>
              </a:rPr>
              <a:t>当 </a:t>
            </a:r>
            <a:r>
              <a:rPr lang="en-US" altLang="zh-CN" sz="1900" b="1" dirty="0">
                <a:latin typeface="微软雅黑" panose="020B0503020204020204" pitchFamily="34" charset="-122"/>
                <a:ea typeface="微软雅黑" panose="020B0503020204020204" pitchFamily="34" charset="-122"/>
              </a:rPr>
              <a:t>ADSL </a:t>
            </a:r>
            <a:r>
              <a:rPr lang="zh-CN" altLang="en-US" sz="1900" b="1" dirty="0">
                <a:latin typeface="微软雅黑" panose="020B0503020204020204" pitchFamily="34" charset="-122"/>
                <a:ea typeface="微软雅黑" panose="020B0503020204020204" pitchFamily="34" charset="-122"/>
              </a:rPr>
              <a:t>启动时，用户线两端的 </a:t>
            </a:r>
            <a:r>
              <a:rPr lang="en-US" altLang="zh-CN" sz="1900" b="1" dirty="0">
                <a:latin typeface="微软雅黑" panose="020B0503020204020204" pitchFamily="34" charset="-122"/>
                <a:ea typeface="微软雅黑" panose="020B0503020204020204" pitchFamily="34" charset="-122"/>
              </a:rPr>
              <a:t>ADSL </a:t>
            </a:r>
            <a:r>
              <a:rPr lang="zh-CN" altLang="en-US" sz="1900" b="1" dirty="0">
                <a:latin typeface="微软雅黑" panose="020B0503020204020204" pitchFamily="34" charset="-122"/>
                <a:ea typeface="微软雅黑" panose="020B0503020204020204" pitchFamily="34" charset="-122"/>
              </a:rPr>
              <a:t>调制解调器就测试可用的频率、各子信道受到的干扰情况，以及在每一个频率上测试信号的传输质量。</a:t>
            </a:r>
          </a:p>
          <a:p>
            <a:pPr marL="285750" indent="-285750" eaLnBrk="0" hangingPunct="0">
              <a:lnSpc>
                <a:spcPts val="3000"/>
              </a:lnSpc>
              <a:buClr>
                <a:srgbClr val="0070C0"/>
              </a:buClr>
              <a:buFont typeface="Wingdings" panose="05000000000000000000" pitchFamily="2" charset="2"/>
              <a:buChar char="l"/>
            </a:pPr>
            <a:r>
              <a:rPr lang="en-US" altLang="zh-CN" sz="1900" b="1" dirty="0">
                <a:solidFill>
                  <a:srgbClr val="0000FF"/>
                </a:solidFill>
                <a:latin typeface="微软雅黑" panose="020B0503020204020204" pitchFamily="34" charset="-122"/>
                <a:ea typeface="微软雅黑" panose="020B0503020204020204" pitchFamily="34" charset="-122"/>
              </a:rPr>
              <a:t>ADSL </a:t>
            </a:r>
            <a:r>
              <a:rPr lang="zh-CN" altLang="en-US" sz="1900" b="1" dirty="0">
                <a:solidFill>
                  <a:srgbClr val="0000FF"/>
                </a:solidFill>
                <a:latin typeface="微软雅黑" panose="020B0503020204020204" pitchFamily="34" charset="-122"/>
                <a:ea typeface="微软雅黑" panose="020B0503020204020204" pitchFamily="34" charset="-122"/>
              </a:rPr>
              <a:t>不能保证固定的数据率</a:t>
            </a:r>
            <a:r>
              <a:rPr lang="zh-CN" altLang="en-US" sz="1900" b="1" dirty="0">
                <a:latin typeface="微软雅黑" panose="020B0503020204020204" pitchFamily="34" charset="-122"/>
                <a:ea typeface="微软雅黑" panose="020B0503020204020204" pitchFamily="34" charset="-122"/>
              </a:rPr>
              <a:t>。对于质量很差的用户线甚至无法开通 </a:t>
            </a:r>
            <a:r>
              <a:rPr lang="en-US" altLang="zh-CN" sz="1900" b="1" dirty="0">
                <a:latin typeface="微软雅黑" panose="020B0503020204020204" pitchFamily="34" charset="-122"/>
                <a:ea typeface="微软雅黑" panose="020B0503020204020204" pitchFamily="34" charset="-122"/>
              </a:rPr>
              <a:t>ADSL</a:t>
            </a:r>
            <a:r>
              <a:rPr lang="zh-CN" altLang="en-US" sz="1900" b="1" dirty="0">
                <a:latin typeface="微软雅黑" panose="020B0503020204020204" pitchFamily="34" charset="-122"/>
                <a:ea typeface="微软雅黑" panose="020B0503020204020204" pitchFamily="34" charset="-122"/>
              </a:rPr>
              <a:t>。</a:t>
            </a:r>
          </a:p>
          <a:p>
            <a:pPr marL="285750" indent="-285750" eaLnBrk="0" hangingPunct="0">
              <a:lnSpc>
                <a:spcPts val="3000"/>
              </a:lnSpc>
              <a:buClr>
                <a:srgbClr val="0070C0"/>
              </a:buClr>
              <a:buFont typeface="Wingdings" panose="05000000000000000000" pitchFamily="2" charset="2"/>
              <a:buChar char="l"/>
            </a:pPr>
            <a:r>
              <a:rPr lang="zh-CN" altLang="en-US" sz="1900" b="1" dirty="0">
                <a:latin typeface="微软雅黑" panose="020B0503020204020204" pitchFamily="34" charset="-122"/>
                <a:ea typeface="微软雅黑" panose="020B0503020204020204" pitchFamily="34" charset="-122"/>
              </a:rPr>
              <a:t>通常下行数据率在</a:t>
            </a:r>
            <a:r>
              <a:rPr lang="en-US" altLang="zh-CN" sz="1900" b="1" dirty="0">
                <a:latin typeface="微软雅黑" panose="020B0503020204020204" pitchFamily="34" charset="-122"/>
                <a:ea typeface="微软雅黑" panose="020B0503020204020204" pitchFamily="34" charset="-122"/>
              </a:rPr>
              <a:t>32 </a:t>
            </a:r>
            <a:r>
              <a:rPr lang="en-US" altLang="zh-CN" sz="1900" b="1" dirty="0" err="1">
                <a:latin typeface="微软雅黑" panose="020B0503020204020204" pitchFamily="34" charset="-122"/>
                <a:ea typeface="微软雅黑" panose="020B0503020204020204" pitchFamily="34" charset="-122"/>
              </a:rPr>
              <a:t>kbit</a:t>
            </a:r>
            <a:r>
              <a:rPr lang="en-US" altLang="zh-CN" sz="1900" b="1" dirty="0">
                <a:latin typeface="微软雅黑" panose="020B0503020204020204" pitchFamily="34" charset="-122"/>
                <a:ea typeface="微软雅黑" panose="020B0503020204020204" pitchFamily="34" charset="-122"/>
              </a:rPr>
              <a:t>/s</a:t>
            </a:r>
            <a:r>
              <a:rPr lang="zh-CN" altLang="en-US" sz="1900" b="1" dirty="0">
                <a:latin typeface="微软雅黑" panose="020B0503020204020204" pitchFamily="34" charset="-122"/>
                <a:ea typeface="微软雅黑" panose="020B0503020204020204" pitchFamily="34" charset="-122"/>
              </a:rPr>
              <a:t>到</a:t>
            </a:r>
            <a:r>
              <a:rPr lang="en-US" altLang="zh-CN" sz="1900" b="1" dirty="0">
                <a:latin typeface="微软雅黑" panose="020B0503020204020204" pitchFamily="34" charset="-122"/>
                <a:ea typeface="微软雅黑" panose="020B0503020204020204" pitchFamily="34" charset="-122"/>
              </a:rPr>
              <a:t>6.4 Mbit/s</a:t>
            </a:r>
            <a:r>
              <a:rPr lang="zh-CN" altLang="en-US" sz="1900" b="1" dirty="0">
                <a:latin typeface="微软雅黑" panose="020B0503020204020204" pitchFamily="34" charset="-122"/>
                <a:ea typeface="微软雅黑" panose="020B0503020204020204" pitchFamily="34" charset="-122"/>
              </a:rPr>
              <a:t>之间，而上行数据率在 </a:t>
            </a:r>
            <a:r>
              <a:rPr lang="en-US" altLang="zh-CN" sz="1900" b="1" dirty="0">
                <a:latin typeface="微软雅黑" panose="020B0503020204020204" pitchFamily="34" charset="-122"/>
                <a:ea typeface="微软雅黑" panose="020B0503020204020204" pitchFamily="34" charset="-122"/>
              </a:rPr>
              <a:t>32 </a:t>
            </a:r>
            <a:r>
              <a:rPr lang="en-US" altLang="zh-CN" sz="1900" b="1" dirty="0" err="1">
                <a:latin typeface="微软雅黑" panose="020B0503020204020204" pitchFamily="34" charset="-122"/>
                <a:ea typeface="微软雅黑" panose="020B0503020204020204" pitchFamily="34" charset="-122"/>
              </a:rPr>
              <a:t>kbit</a:t>
            </a:r>
            <a:r>
              <a:rPr lang="en-US" altLang="zh-CN" sz="1900" b="1" dirty="0">
                <a:latin typeface="微软雅黑" panose="020B0503020204020204" pitchFamily="34" charset="-122"/>
                <a:ea typeface="微软雅黑" panose="020B0503020204020204" pitchFamily="34" charset="-122"/>
              </a:rPr>
              <a:t>/s </a:t>
            </a:r>
            <a:r>
              <a:rPr lang="zh-CN" altLang="en-US" sz="1900" b="1" dirty="0">
                <a:latin typeface="微软雅黑" panose="020B0503020204020204" pitchFamily="34" charset="-122"/>
                <a:ea typeface="微软雅黑" panose="020B0503020204020204" pitchFamily="34" charset="-122"/>
              </a:rPr>
              <a:t>到 </a:t>
            </a:r>
            <a:r>
              <a:rPr lang="en-US" altLang="zh-CN" sz="1900" b="1" dirty="0">
                <a:latin typeface="微软雅黑" panose="020B0503020204020204" pitchFamily="34" charset="-122"/>
                <a:ea typeface="微软雅黑" panose="020B0503020204020204" pitchFamily="34" charset="-122"/>
              </a:rPr>
              <a:t>640 </a:t>
            </a:r>
            <a:r>
              <a:rPr lang="en-US" altLang="zh-CN" sz="1900" b="1" dirty="0" err="1">
                <a:latin typeface="微软雅黑" panose="020B0503020204020204" pitchFamily="34" charset="-122"/>
                <a:ea typeface="微软雅黑" panose="020B0503020204020204" pitchFamily="34" charset="-122"/>
              </a:rPr>
              <a:t>kbit</a:t>
            </a:r>
            <a:r>
              <a:rPr lang="en-US" altLang="zh-CN" sz="1900" b="1" dirty="0">
                <a:latin typeface="微软雅黑" panose="020B0503020204020204" pitchFamily="34" charset="-122"/>
                <a:ea typeface="微软雅黑" panose="020B0503020204020204" pitchFamily="34" charset="-122"/>
              </a:rPr>
              <a:t>/s </a:t>
            </a:r>
            <a:r>
              <a:rPr lang="zh-CN" altLang="en-US" sz="1900" b="1" dirty="0">
                <a:latin typeface="微软雅黑" panose="020B0503020204020204" pitchFamily="34" charset="-122"/>
                <a:ea typeface="微软雅黑" panose="020B0503020204020204" pitchFamily="34" charset="-122"/>
              </a:rPr>
              <a:t>之间。</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1" name="AutoShape 3"/>
          <p:cNvSpPr>
            <a:spLocks noChangeArrowheads="1"/>
          </p:cNvSpPr>
          <p:nvPr/>
        </p:nvSpPr>
        <p:spPr bwMode="auto">
          <a:xfrm>
            <a:off x="3197286" y="1645103"/>
            <a:ext cx="1454608" cy="1811386"/>
          </a:xfrm>
          <a:prstGeom prst="roundRect">
            <a:avLst>
              <a:gd name="adj" fmla="val 16667"/>
            </a:avLst>
          </a:prstGeom>
          <a:solidFill>
            <a:srgbClr val="00FFCC"/>
          </a:solidFill>
          <a:ln w="9525">
            <a:solidFill>
              <a:schemeClr val="tx1"/>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53" name="Line 5"/>
          <p:cNvSpPr>
            <a:spLocks noChangeShapeType="1"/>
          </p:cNvSpPr>
          <p:nvPr/>
        </p:nvSpPr>
        <p:spPr bwMode="auto">
          <a:xfrm rot="16200000">
            <a:off x="3274718" y="2268639"/>
            <a:ext cx="0" cy="460165"/>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pic>
        <p:nvPicPr>
          <p:cNvPr id="107" name="图片 10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84229" y="1687014"/>
            <a:ext cx="946882" cy="1325636"/>
          </a:xfrm>
          <a:prstGeom prst="rect">
            <a:avLst/>
          </a:prstGeom>
        </p:spPr>
      </p:pic>
      <p:sp>
        <p:nvSpPr>
          <p:cNvPr id="5" name="AutoShape 5"/>
          <p:cNvSpPr>
            <a:spLocks noChangeArrowheads="1"/>
          </p:cNvSpPr>
          <p:nvPr/>
        </p:nvSpPr>
        <p:spPr bwMode="auto">
          <a:xfrm>
            <a:off x="556963" y="622384"/>
            <a:ext cx="8048776" cy="353930"/>
          </a:xfrm>
          <a:prstGeom prst="roundRect">
            <a:avLst>
              <a:gd name="adj" fmla="val 16667"/>
            </a:avLst>
          </a:prstGeom>
          <a:solidFill>
            <a:srgbClr val="00B050"/>
          </a:solidFill>
          <a:ln>
            <a:noFill/>
          </a:ln>
          <a:effec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6" name="Rectangle 6"/>
          <p:cNvSpPr>
            <a:spLocks noChangeArrowheads="1"/>
          </p:cNvSpPr>
          <p:nvPr/>
        </p:nvSpPr>
        <p:spPr bwMode="auto">
          <a:xfrm>
            <a:off x="3720382" y="589173"/>
            <a:ext cx="17219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ADSL </a:t>
            </a:r>
            <a:r>
              <a:rPr lang="zh-CN" altLang="zh-CN" sz="2000" b="1" dirty="0">
                <a:solidFill>
                  <a:schemeClr val="bg1"/>
                </a:solidFill>
                <a:latin typeface="微软雅黑" panose="020B0503020204020204" pitchFamily="34" charset="-122"/>
                <a:ea typeface="微软雅黑" panose="020B0503020204020204" pitchFamily="34" charset="-122"/>
              </a:rPr>
              <a:t>的组成</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91" name="矩形 90"/>
          <p:cNvSpPr/>
          <p:nvPr/>
        </p:nvSpPr>
        <p:spPr>
          <a:xfrm>
            <a:off x="3123093" y="3527376"/>
            <a:ext cx="5071371" cy="830997"/>
          </a:xfrm>
          <a:prstGeom prst="rect">
            <a:avLst/>
          </a:prstGeom>
        </p:spPr>
        <p:txBody>
          <a:bodyPr wrap="square">
            <a:spAutoFit/>
          </a:bodyPr>
          <a:lstStyle/>
          <a:p>
            <a:r>
              <a:rPr lang="en-US" altLang="zh-CN" sz="1200" b="1" dirty="0">
                <a:latin typeface="微软雅黑" panose="020B0503020204020204" pitchFamily="34" charset="-122"/>
                <a:ea typeface="微软雅黑" panose="020B0503020204020204" pitchFamily="34" charset="-122"/>
              </a:rPr>
              <a:t>DSLAM (DSL Access Multiplexer) </a:t>
            </a:r>
            <a:r>
              <a:rPr lang="zh-CN" altLang="en-US" sz="1200" b="1" dirty="0">
                <a:latin typeface="微软雅黑" panose="020B0503020204020204" pitchFamily="34" charset="-122"/>
                <a:ea typeface="微软雅黑" panose="020B0503020204020204" pitchFamily="34" charset="-122"/>
              </a:rPr>
              <a:t>：数字用户线接入复用器 </a:t>
            </a:r>
            <a:endParaRPr lang="en-US" altLang="zh-CN" sz="1200" b="1" dirty="0">
              <a:latin typeface="微软雅黑" panose="020B0503020204020204" pitchFamily="34" charset="-122"/>
              <a:ea typeface="微软雅黑" panose="020B0503020204020204" pitchFamily="34" charset="-122"/>
            </a:endParaRPr>
          </a:p>
          <a:p>
            <a:r>
              <a:rPr lang="en-US" altLang="zh-CN" sz="1200" b="1" dirty="0">
                <a:latin typeface="微软雅黑" panose="020B0503020204020204" pitchFamily="34" charset="-122"/>
                <a:ea typeface="微软雅黑" panose="020B0503020204020204" pitchFamily="34" charset="-122"/>
              </a:rPr>
              <a:t>ATU (Access Termination Unit) </a:t>
            </a:r>
            <a:r>
              <a:rPr lang="zh-CN" altLang="en-US" sz="1200" b="1" dirty="0">
                <a:latin typeface="微软雅黑" panose="020B0503020204020204" pitchFamily="34" charset="-122"/>
                <a:ea typeface="微软雅黑" panose="020B0503020204020204" pitchFamily="34" charset="-122"/>
              </a:rPr>
              <a:t>：接入端接单元</a:t>
            </a:r>
            <a:endParaRPr lang="en-US" altLang="zh-CN" sz="1200" b="1" dirty="0">
              <a:latin typeface="微软雅黑" panose="020B0503020204020204" pitchFamily="34" charset="-122"/>
              <a:ea typeface="微软雅黑" panose="020B0503020204020204" pitchFamily="34" charset="-122"/>
            </a:endParaRPr>
          </a:p>
          <a:p>
            <a:r>
              <a:rPr lang="en-US" altLang="zh-CN" sz="1200" b="1" dirty="0">
                <a:latin typeface="微软雅黑" panose="020B0503020204020204" pitchFamily="34" charset="-122"/>
                <a:ea typeface="微软雅黑" panose="020B0503020204020204" pitchFamily="34" charset="-122"/>
              </a:rPr>
              <a:t>ATU-C (C </a:t>
            </a:r>
            <a:r>
              <a:rPr lang="zh-CN" altLang="en-US" sz="1200" b="1" dirty="0">
                <a:latin typeface="微软雅黑" panose="020B0503020204020204" pitchFamily="34" charset="-122"/>
                <a:ea typeface="微软雅黑" panose="020B0503020204020204" pitchFamily="34" charset="-122"/>
              </a:rPr>
              <a:t>代表端局 </a:t>
            </a:r>
            <a:r>
              <a:rPr lang="en-US" altLang="zh-CN" sz="1200" b="1" dirty="0">
                <a:latin typeface="微软雅黑" panose="020B0503020204020204" pitchFamily="34" charset="-122"/>
                <a:ea typeface="微软雅黑" panose="020B0503020204020204" pitchFamily="34" charset="-122"/>
              </a:rPr>
              <a:t>Central Office)</a:t>
            </a:r>
            <a:r>
              <a:rPr lang="zh-CN" altLang="en-US" sz="1200" b="1" dirty="0">
                <a:latin typeface="微软雅黑" panose="020B0503020204020204" pitchFamily="34" charset="-122"/>
                <a:ea typeface="微软雅黑" panose="020B0503020204020204" pitchFamily="34" charset="-122"/>
              </a:rPr>
              <a:t>：</a:t>
            </a:r>
            <a:r>
              <a:rPr lang="en-US" altLang="zh-CN" sz="1200" b="1" dirty="0">
                <a:latin typeface="微软雅黑" panose="020B0503020204020204" pitchFamily="34" charset="-122"/>
                <a:ea typeface="微软雅黑" panose="020B0503020204020204" pitchFamily="34" charset="-122"/>
              </a:rPr>
              <a:t>ATU-R (R </a:t>
            </a:r>
            <a:r>
              <a:rPr lang="zh-CN" altLang="en-US" sz="1200" b="1" dirty="0">
                <a:latin typeface="微软雅黑" panose="020B0503020204020204" pitchFamily="34" charset="-122"/>
                <a:ea typeface="微软雅黑" panose="020B0503020204020204" pitchFamily="34" charset="-122"/>
              </a:rPr>
              <a:t>代表远端 </a:t>
            </a:r>
            <a:r>
              <a:rPr lang="en-US" altLang="zh-CN" sz="1200" b="1" dirty="0">
                <a:latin typeface="微软雅黑" panose="020B0503020204020204" pitchFamily="34" charset="-122"/>
                <a:ea typeface="微软雅黑" panose="020B0503020204020204" pitchFamily="34" charset="-122"/>
              </a:rPr>
              <a:t>Remote)</a:t>
            </a:r>
          </a:p>
          <a:p>
            <a:r>
              <a:rPr lang="en-US" altLang="zh-CN" sz="1200" b="1" dirty="0">
                <a:latin typeface="微软雅黑" panose="020B0503020204020204" pitchFamily="34" charset="-122"/>
                <a:ea typeface="微软雅黑" panose="020B0503020204020204" pitchFamily="34" charset="-122"/>
              </a:rPr>
              <a:t>PS (POTS Splitter) </a:t>
            </a:r>
            <a:r>
              <a:rPr lang="zh-CN" altLang="en-US" sz="1200" b="1" dirty="0">
                <a:latin typeface="微软雅黑" panose="020B0503020204020204" pitchFamily="34" charset="-122"/>
                <a:ea typeface="微软雅黑" panose="020B0503020204020204" pitchFamily="34" charset="-122"/>
              </a:rPr>
              <a:t>：电话分离器</a:t>
            </a:r>
          </a:p>
        </p:txBody>
      </p:sp>
      <p:sp>
        <p:nvSpPr>
          <p:cNvPr id="92" name="矩形 91"/>
          <p:cNvSpPr/>
          <p:nvPr/>
        </p:nvSpPr>
        <p:spPr>
          <a:xfrm>
            <a:off x="678776" y="1408414"/>
            <a:ext cx="430887" cy="2612254"/>
          </a:xfrm>
          <a:prstGeom prst="rect">
            <a:avLst/>
          </a:prstGeom>
        </p:spPr>
        <p:txBody>
          <a:bodyPr vert="eaVert" wrap="none">
            <a:spAutoFit/>
          </a:bodyPr>
          <a:lstStyle/>
          <a:p>
            <a:pPr algn="ctr"/>
            <a:r>
              <a:rPr lang="zh-CN" altLang="zh-CN" sz="1600" b="1" dirty="0">
                <a:latin typeface="微软雅黑" panose="020B0503020204020204" pitchFamily="34" charset="-122"/>
                <a:ea typeface="微软雅黑" panose="020B0503020204020204" pitchFamily="34" charset="-122"/>
              </a:rPr>
              <a:t>基于</a:t>
            </a:r>
            <a:r>
              <a:rPr lang="en-US" altLang="zh-CN" sz="1600" b="1" dirty="0">
                <a:latin typeface="微软雅黑" panose="020B0503020204020204" pitchFamily="34" charset="-122"/>
                <a:ea typeface="微软雅黑" panose="020B0503020204020204" pitchFamily="34" charset="-122"/>
              </a:rPr>
              <a:t> ADSL </a:t>
            </a:r>
            <a:r>
              <a:rPr lang="zh-CN" altLang="zh-CN" sz="1600" b="1" dirty="0">
                <a:latin typeface="微软雅黑" panose="020B0503020204020204" pitchFamily="34" charset="-122"/>
                <a:ea typeface="微软雅黑" panose="020B0503020204020204" pitchFamily="34" charset="-122"/>
              </a:rPr>
              <a:t>的接入网的组成</a:t>
            </a:r>
            <a:endParaRPr lang="zh-CN" altLang="en-US" sz="1600" b="1" dirty="0">
              <a:latin typeface="微软雅黑" panose="020B0503020204020204" pitchFamily="34" charset="-122"/>
              <a:ea typeface="微软雅黑" panose="020B0503020204020204" pitchFamily="34" charset="-122"/>
            </a:endParaRPr>
          </a:p>
        </p:txBody>
      </p:sp>
      <p:sp>
        <p:nvSpPr>
          <p:cNvPr id="52" name="Freeform 4"/>
          <p:cNvSpPr/>
          <p:nvPr/>
        </p:nvSpPr>
        <p:spPr bwMode="auto">
          <a:xfrm>
            <a:off x="1997888" y="1526818"/>
            <a:ext cx="298664" cy="574704"/>
          </a:xfrm>
          <a:custGeom>
            <a:avLst/>
            <a:gdLst>
              <a:gd name="T0" fmla="*/ 280 w 280"/>
              <a:gd name="T1" fmla="*/ 600 h 600"/>
              <a:gd name="T2" fmla="*/ 144 w 280"/>
              <a:gd name="T3" fmla="*/ 200 h 600"/>
              <a:gd name="T4" fmla="*/ 112 w 280"/>
              <a:gd name="T5" fmla="*/ 280 h 600"/>
              <a:gd name="T6" fmla="*/ 0 w 280"/>
              <a:gd name="T7" fmla="*/ 0 h 600"/>
            </a:gdLst>
            <a:ahLst/>
            <a:cxnLst>
              <a:cxn ang="0">
                <a:pos x="T0" y="T1"/>
              </a:cxn>
              <a:cxn ang="0">
                <a:pos x="T2" y="T3"/>
              </a:cxn>
              <a:cxn ang="0">
                <a:pos x="T4" y="T5"/>
              </a:cxn>
              <a:cxn ang="0">
                <a:pos x="T6" y="T7"/>
              </a:cxn>
            </a:cxnLst>
            <a:rect l="0" t="0" r="r" b="b"/>
            <a:pathLst>
              <a:path w="280" h="600">
                <a:moveTo>
                  <a:pt x="280" y="600"/>
                </a:moveTo>
                <a:lnTo>
                  <a:pt x="144" y="200"/>
                </a:lnTo>
                <a:lnTo>
                  <a:pt x="112" y="280"/>
                </a:lnTo>
                <a:lnTo>
                  <a:pt x="0" y="0"/>
                </a:lnTo>
              </a:path>
            </a:pathLst>
          </a:custGeom>
          <a:noFill/>
          <a:ln w="28575" cmpd="sng">
            <a:solidFill>
              <a:srgbClr val="333399"/>
            </a:solidFill>
            <a:roun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54" name="Freeform 6"/>
          <p:cNvSpPr/>
          <p:nvPr/>
        </p:nvSpPr>
        <p:spPr bwMode="auto">
          <a:xfrm rot="20610381">
            <a:off x="4846580" y="2344539"/>
            <a:ext cx="390476" cy="892419"/>
          </a:xfrm>
          <a:custGeom>
            <a:avLst/>
            <a:gdLst>
              <a:gd name="T0" fmla="*/ 0 w 366"/>
              <a:gd name="T1" fmla="*/ 0 h 702"/>
              <a:gd name="T2" fmla="*/ 138 w 366"/>
              <a:gd name="T3" fmla="*/ 343 h 702"/>
              <a:gd name="T4" fmla="*/ 168 w 366"/>
              <a:gd name="T5" fmla="*/ 252 h 702"/>
              <a:gd name="T6" fmla="*/ 366 w 366"/>
              <a:gd name="T7" fmla="*/ 702 h 702"/>
            </a:gdLst>
            <a:ahLst/>
            <a:cxnLst>
              <a:cxn ang="0">
                <a:pos x="T0" y="T1"/>
              </a:cxn>
              <a:cxn ang="0">
                <a:pos x="T2" y="T3"/>
              </a:cxn>
              <a:cxn ang="0">
                <a:pos x="T4" y="T5"/>
              </a:cxn>
              <a:cxn ang="0">
                <a:pos x="T6" y="T7"/>
              </a:cxn>
            </a:cxnLst>
            <a:rect l="0" t="0" r="r" b="b"/>
            <a:pathLst>
              <a:path w="366" h="702">
                <a:moveTo>
                  <a:pt x="0" y="0"/>
                </a:moveTo>
                <a:lnTo>
                  <a:pt x="138" y="343"/>
                </a:lnTo>
                <a:lnTo>
                  <a:pt x="168" y="252"/>
                </a:lnTo>
                <a:lnTo>
                  <a:pt x="366" y="702"/>
                </a:lnTo>
              </a:path>
            </a:pathLst>
          </a:custGeom>
          <a:noFill/>
          <a:ln w="28575" cmpd="sng">
            <a:solidFill>
              <a:srgbClr val="333399"/>
            </a:solidFill>
            <a:roun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56" name="AutoShape 8"/>
          <p:cNvSpPr>
            <a:spLocks noChangeArrowheads="1"/>
          </p:cNvSpPr>
          <p:nvPr/>
        </p:nvSpPr>
        <p:spPr bwMode="auto">
          <a:xfrm>
            <a:off x="3907445" y="2477279"/>
            <a:ext cx="662594" cy="366566"/>
          </a:xfrm>
          <a:prstGeom prst="cube">
            <a:avLst>
              <a:gd name="adj" fmla="val 25000"/>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57" name="Text Box 9"/>
          <p:cNvSpPr txBox="1">
            <a:spLocks noChangeArrowheads="1"/>
          </p:cNvSpPr>
          <p:nvPr/>
        </p:nvSpPr>
        <p:spPr bwMode="auto">
          <a:xfrm>
            <a:off x="3867623" y="2569175"/>
            <a:ext cx="67634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latin typeface="微软雅黑" panose="020B0503020204020204" pitchFamily="34" charset="-122"/>
                <a:ea typeface="微软雅黑" panose="020B0503020204020204" pitchFamily="34" charset="-122"/>
              </a:rPr>
              <a:t>ATU-C</a:t>
            </a:r>
          </a:p>
        </p:txBody>
      </p:sp>
      <p:sp>
        <p:nvSpPr>
          <p:cNvPr id="58" name="AutoShape 10"/>
          <p:cNvSpPr>
            <a:spLocks noChangeArrowheads="1"/>
          </p:cNvSpPr>
          <p:nvPr/>
        </p:nvSpPr>
        <p:spPr bwMode="auto">
          <a:xfrm>
            <a:off x="3907445" y="2153598"/>
            <a:ext cx="662594" cy="367587"/>
          </a:xfrm>
          <a:prstGeom prst="cube">
            <a:avLst>
              <a:gd name="adj" fmla="val 25000"/>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59" name="Text Box 11"/>
          <p:cNvSpPr txBox="1">
            <a:spLocks noChangeArrowheads="1"/>
          </p:cNvSpPr>
          <p:nvPr/>
        </p:nvSpPr>
        <p:spPr bwMode="auto">
          <a:xfrm>
            <a:off x="3867623" y="2234262"/>
            <a:ext cx="676340" cy="276999"/>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latin typeface="微软雅黑" panose="020B0503020204020204" pitchFamily="34" charset="-122"/>
                <a:ea typeface="微软雅黑" panose="020B0503020204020204" pitchFamily="34" charset="-122"/>
              </a:rPr>
              <a:t>ATU-C</a:t>
            </a:r>
          </a:p>
        </p:txBody>
      </p:sp>
      <p:pic>
        <p:nvPicPr>
          <p:cNvPr id="60" name="Picture 1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48549" y="1400045"/>
            <a:ext cx="1991098" cy="1580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1" name="Line 13"/>
          <p:cNvSpPr>
            <a:spLocks noChangeShapeType="1"/>
          </p:cNvSpPr>
          <p:nvPr/>
        </p:nvSpPr>
        <p:spPr bwMode="auto">
          <a:xfrm>
            <a:off x="6006947" y="2376193"/>
            <a:ext cx="0" cy="36554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63" name="AutoShape 15"/>
          <p:cNvSpPr>
            <a:spLocks noChangeArrowheads="1"/>
          </p:cNvSpPr>
          <p:nvPr/>
        </p:nvSpPr>
        <p:spPr bwMode="auto">
          <a:xfrm>
            <a:off x="6224862" y="2186272"/>
            <a:ext cx="662593" cy="366565"/>
          </a:xfrm>
          <a:prstGeom prst="cube">
            <a:avLst>
              <a:gd name="adj" fmla="val 25000"/>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64" name="Text Box 16"/>
          <p:cNvSpPr txBox="1">
            <a:spLocks noChangeArrowheads="1"/>
          </p:cNvSpPr>
          <p:nvPr/>
        </p:nvSpPr>
        <p:spPr bwMode="auto">
          <a:xfrm>
            <a:off x="6177296" y="2276127"/>
            <a:ext cx="6795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dirty="0">
                <a:latin typeface="微软雅黑" panose="020B0503020204020204" pitchFamily="34" charset="-122"/>
                <a:ea typeface="微软雅黑" panose="020B0503020204020204" pitchFamily="34" charset="-122"/>
              </a:rPr>
              <a:t>ATU-R</a:t>
            </a:r>
          </a:p>
        </p:txBody>
      </p:sp>
      <p:sp>
        <p:nvSpPr>
          <p:cNvPr id="66" name="Freeform 18"/>
          <p:cNvSpPr/>
          <p:nvPr/>
        </p:nvSpPr>
        <p:spPr bwMode="auto">
          <a:xfrm>
            <a:off x="4519155" y="2344538"/>
            <a:ext cx="1710132" cy="62286"/>
          </a:xfrm>
          <a:custGeom>
            <a:avLst/>
            <a:gdLst>
              <a:gd name="T0" fmla="*/ 1608 w 1608"/>
              <a:gd name="T1" fmla="*/ 48 h 48"/>
              <a:gd name="T2" fmla="*/ 790 w 1608"/>
              <a:gd name="T3" fmla="*/ 48 h 48"/>
              <a:gd name="T4" fmla="*/ 844 w 1608"/>
              <a:gd name="T5" fmla="*/ 1 h 48"/>
              <a:gd name="T6" fmla="*/ 0 w 1608"/>
              <a:gd name="T7" fmla="*/ 0 h 48"/>
            </a:gdLst>
            <a:ahLst/>
            <a:cxnLst>
              <a:cxn ang="0">
                <a:pos x="T0" y="T1"/>
              </a:cxn>
              <a:cxn ang="0">
                <a:pos x="T2" y="T3"/>
              </a:cxn>
              <a:cxn ang="0">
                <a:pos x="T4" y="T5"/>
              </a:cxn>
              <a:cxn ang="0">
                <a:pos x="T6" y="T7"/>
              </a:cxn>
            </a:cxnLst>
            <a:rect l="0" t="0" r="r" b="b"/>
            <a:pathLst>
              <a:path w="1608" h="48">
                <a:moveTo>
                  <a:pt x="1608" y="48"/>
                </a:moveTo>
                <a:lnTo>
                  <a:pt x="790" y="48"/>
                </a:lnTo>
                <a:lnTo>
                  <a:pt x="844" y="1"/>
                </a:lnTo>
                <a:lnTo>
                  <a:pt x="0" y="0"/>
                </a:lnTo>
              </a:path>
            </a:pathLst>
          </a:custGeom>
          <a:noFill/>
          <a:ln w="381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67" name="AutoShape 19"/>
          <p:cNvSpPr>
            <a:spLocks noChangeArrowheads="1"/>
          </p:cNvSpPr>
          <p:nvPr/>
        </p:nvSpPr>
        <p:spPr bwMode="auto">
          <a:xfrm>
            <a:off x="5954958" y="2302675"/>
            <a:ext cx="152651" cy="182772"/>
          </a:xfrm>
          <a:prstGeom prst="cube">
            <a:avLst>
              <a:gd name="adj" fmla="val 25000"/>
            </a:avLst>
          </a:prstGeom>
          <a:solidFill>
            <a:srgbClr val="CC00CC"/>
          </a:solidFill>
          <a:ln w="9525">
            <a:solidFill>
              <a:srgbClr val="333333"/>
            </a:solidFill>
            <a:miter lim="800000"/>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68" name="AutoShape 20"/>
          <p:cNvSpPr>
            <a:spLocks noChangeArrowheads="1"/>
          </p:cNvSpPr>
          <p:nvPr/>
        </p:nvSpPr>
        <p:spPr bwMode="auto">
          <a:xfrm>
            <a:off x="4678442" y="2254684"/>
            <a:ext cx="153757" cy="181751"/>
          </a:xfrm>
          <a:prstGeom prst="cube">
            <a:avLst>
              <a:gd name="adj" fmla="val 25000"/>
            </a:avLst>
          </a:prstGeom>
          <a:solidFill>
            <a:srgbClr val="CC00CC"/>
          </a:solidFill>
          <a:ln w="9525">
            <a:solidFill>
              <a:srgbClr val="333333"/>
            </a:solidFill>
            <a:miter lim="800000"/>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69" name="AutoShape 21"/>
          <p:cNvSpPr>
            <a:spLocks noChangeArrowheads="1"/>
          </p:cNvSpPr>
          <p:nvPr/>
        </p:nvSpPr>
        <p:spPr bwMode="auto">
          <a:xfrm>
            <a:off x="3907445" y="1839107"/>
            <a:ext cx="662594" cy="366565"/>
          </a:xfrm>
          <a:prstGeom prst="cube">
            <a:avLst>
              <a:gd name="adj" fmla="val 25000"/>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70" name="Text Box 22"/>
          <p:cNvSpPr txBox="1">
            <a:spLocks noChangeArrowheads="1"/>
          </p:cNvSpPr>
          <p:nvPr/>
        </p:nvSpPr>
        <p:spPr bwMode="auto">
          <a:xfrm>
            <a:off x="3867623" y="1947341"/>
            <a:ext cx="676340" cy="276999"/>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latin typeface="微软雅黑" panose="020B0503020204020204" pitchFamily="34" charset="-122"/>
                <a:ea typeface="微软雅黑" panose="020B0503020204020204" pitchFamily="34" charset="-122"/>
              </a:rPr>
              <a:t>ATU-C</a:t>
            </a:r>
          </a:p>
        </p:txBody>
      </p:sp>
      <p:sp>
        <p:nvSpPr>
          <p:cNvPr id="71" name="Freeform 23"/>
          <p:cNvSpPr/>
          <p:nvPr/>
        </p:nvSpPr>
        <p:spPr bwMode="auto">
          <a:xfrm>
            <a:off x="6848739" y="2376193"/>
            <a:ext cx="203535" cy="198088"/>
          </a:xfrm>
          <a:custGeom>
            <a:avLst/>
            <a:gdLst>
              <a:gd name="T0" fmla="*/ 0 w 192"/>
              <a:gd name="T1" fmla="*/ 6 h 156"/>
              <a:gd name="T2" fmla="*/ 192 w 192"/>
              <a:gd name="T3" fmla="*/ 0 h 156"/>
              <a:gd name="T4" fmla="*/ 192 w 192"/>
              <a:gd name="T5" fmla="*/ 156 h 156"/>
            </a:gdLst>
            <a:ahLst/>
            <a:cxnLst>
              <a:cxn ang="0">
                <a:pos x="T0" y="T1"/>
              </a:cxn>
              <a:cxn ang="0">
                <a:pos x="T2" y="T3"/>
              </a:cxn>
              <a:cxn ang="0">
                <a:pos x="T4" y="T5"/>
              </a:cxn>
            </a:cxnLst>
            <a:rect l="0" t="0" r="r" b="b"/>
            <a:pathLst>
              <a:path w="192" h="156">
                <a:moveTo>
                  <a:pt x="0" y="6"/>
                </a:moveTo>
                <a:lnTo>
                  <a:pt x="192" y="0"/>
                </a:lnTo>
                <a:lnTo>
                  <a:pt x="192" y="156"/>
                </a:lnTo>
              </a:path>
            </a:pathLst>
          </a:custGeom>
          <a:noFill/>
          <a:ln w="381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73" name="Text Box 25"/>
          <p:cNvSpPr txBox="1">
            <a:spLocks noChangeArrowheads="1"/>
          </p:cNvSpPr>
          <p:nvPr/>
        </p:nvSpPr>
        <p:spPr bwMode="auto">
          <a:xfrm>
            <a:off x="5020247" y="2089270"/>
            <a:ext cx="64633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a:solidFill>
                  <a:srgbClr val="0000FF"/>
                </a:solidFill>
                <a:latin typeface="微软雅黑" panose="020B0503020204020204" pitchFamily="34" charset="-122"/>
                <a:ea typeface="微软雅黑" panose="020B0503020204020204" pitchFamily="34" charset="-122"/>
              </a:rPr>
              <a:t>用户线</a:t>
            </a:r>
          </a:p>
        </p:txBody>
      </p:sp>
      <p:sp>
        <p:nvSpPr>
          <p:cNvPr id="74" name="Text Box 26"/>
          <p:cNvSpPr txBox="1">
            <a:spLocks noChangeArrowheads="1"/>
          </p:cNvSpPr>
          <p:nvPr/>
        </p:nvSpPr>
        <p:spPr bwMode="auto">
          <a:xfrm>
            <a:off x="5052327" y="1489900"/>
            <a:ext cx="646332" cy="40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85000"/>
              </a:lnSpc>
            </a:pPr>
            <a:r>
              <a:rPr kumimoji="1" lang="en-US" altLang="zh-CN" sz="1200" b="1" dirty="0">
                <a:solidFill>
                  <a:srgbClr val="0000FF"/>
                </a:solidFill>
                <a:latin typeface="微软雅黑" panose="020B0503020204020204" pitchFamily="34" charset="-122"/>
                <a:ea typeface="微软雅黑" panose="020B0503020204020204" pitchFamily="34" charset="-122"/>
              </a:rPr>
              <a:t> </a:t>
            </a:r>
            <a:r>
              <a:rPr kumimoji="1" lang="zh-CN" altLang="en-US" sz="1200" b="1" dirty="0">
                <a:solidFill>
                  <a:srgbClr val="0000FF"/>
                </a:solidFill>
                <a:latin typeface="微软雅黑" panose="020B0503020204020204" pitchFamily="34" charset="-122"/>
                <a:ea typeface="微软雅黑" panose="020B0503020204020204" pitchFamily="34" charset="-122"/>
              </a:rPr>
              <a:t>电话</a:t>
            </a:r>
          </a:p>
          <a:p>
            <a:pPr algn="l">
              <a:lnSpc>
                <a:spcPct val="85000"/>
              </a:lnSpc>
            </a:pPr>
            <a:r>
              <a:rPr kumimoji="1" lang="zh-CN" altLang="en-US" sz="1200" b="1" dirty="0">
                <a:solidFill>
                  <a:srgbClr val="0000FF"/>
                </a:solidFill>
                <a:latin typeface="微软雅黑" panose="020B0503020204020204" pitchFamily="34" charset="-122"/>
                <a:ea typeface="微软雅黑" panose="020B0503020204020204" pitchFamily="34" charset="-122"/>
              </a:rPr>
              <a:t>分离器</a:t>
            </a:r>
          </a:p>
        </p:txBody>
      </p:sp>
      <p:sp>
        <p:nvSpPr>
          <p:cNvPr id="75" name="Line 27"/>
          <p:cNvSpPr>
            <a:spLocks noChangeShapeType="1"/>
          </p:cNvSpPr>
          <p:nvPr/>
        </p:nvSpPr>
        <p:spPr bwMode="auto">
          <a:xfrm flipH="1">
            <a:off x="4832199" y="1887097"/>
            <a:ext cx="305301" cy="377797"/>
          </a:xfrm>
          <a:prstGeom prst="line">
            <a:avLst/>
          </a:prstGeom>
          <a:noFill/>
          <a:ln w="28575">
            <a:solidFill>
              <a:srgbClr val="333399"/>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76" name="Line 28"/>
          <p:cNvSpPr>
            <a:spLocks noChangeShapeType="1"/>
          </p:cNvSpPr>
          <p:nvPr/>
        </p:nvSpPr>
        <p:spPr bwMode="auto">
          <a:xfrm rot="16200000" flipH="1">
            <a:off x="5536444" y="1897435"/>
            <a:ext cx="428851" cy="408176"/>
          </a:xfrm>
          <a:prstGeom prst="line">
            <a:avLst/>
          </a:prstGeom>
          <a:noFill/>
          <a:ln w="28575">
            <a:solidFill>
              <a:srgbClr val="333399"/>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78" name="Text Box 30"/>
          <p:cNvSpPr txBox="1">
            <a:spLocks noChangeArrowheads="1"/>
          </p:cNvSpPr>
          <p:nvPr/>
        </p:nvSpPr>
        <p:spPr bwMode="auto">
          <a:xfrm>
            <a:off x="1585453" y="1268123"/>
            <a:ext cx="63030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dirty="0">
                <a:solidFill>
                  <a:srgbClr val="0000FF"/>
                </a:solidFill>
                <a:latin typeface="微软雅黑" panose="020B0503020204020204" pitchFamily="34" charset="-122"/>
                <a:ea typeface="微软雅黑" panose="020B0503020204020204" pitchFamily="34" charset="-122"/>
              </a:rPr>
              <a:t>至 </a:t>
            </a:r>
            <a:r>
              <a:rPr kumimoji="1" lang="en-US" altLang="zh-CN" sz="1200" b="1" dirty="0">
                <a:solidFill>
                  <a:srgbClr val="0000FF"/>
                </a:solidFill>
                <a:latin typeface="微软雅黑" panose="020B0503020204020204" pitchFamily="34" charset="-122"/>
                <a:ea typeface="微软雅黑" panose="020B0503020204020204" pitchFamily="34" charset="-122"/>
              </a:rPr>
              <a:t>ISP</a:t>
            </a:r>
          </a:p>
        </p:txBody>
      </p:sp>
      <p:sp>
        <p:nvSpPr>
          <p:cNvPr id="79" name="Text Box 31"/>
          <p:cNvSpPr txBox="1">
            <a:spLocks noChangeArrowheads="1"/>
          </p:cNvSpPr>
          <p:nvPr/>
        </p:nvSpPr>
        <p:spPr bwMode="auto">
          <a:xfrm>
            <a:off x="6261364" y="2934719"/>
            <a:ext cx="80022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a:solidFill>
                  <a:srgbClr val="0000FF"/>
                </a:solidFill>
                <a:latin typeface="微软雅黑" panose="020B0503020204020204" pitchFamily="34" charset="-122"/>
                <a:ea typeface="微软雅黑" panose="020B0503020204020204" pitchFamily="34" charset="-122"/>
              </a:rPr>
              <a:t>居民家庭</a:t>
            </a:r>
          </a:p>
        </p:txBody>
      </p:sp>
      <p:sp>
        <p:nvSpPr>
          <p:cNvPr id="80" name="Line 32"/>
          <p:cNvSpPr>
            <a:spLocks noChangeShapeType="1"/>
          </p:cNvSpPr>
          <p:nvPr/>
        </p:nvSpPr>
        <p:spPr bwMode="auto">
          <a:xfrm>
            <a:off x="3171845" y="1246766"/>
            <a:ext cx="4134846" cy="0"/>
          </a:xfrm>
          <a:prstGeom prst="line">
            <a:avLst/>
          </a:prstGeom>
          <a:noFill/>
          <a:ln w="28575">
            <a:solidFill>
              <a:srgbClr val="CC00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81" name="Text Box 33"/>
          <p:cNvSpPr txBox="1">
            <a:spLocks noChangeArrowheads="1"/>
          </p:cNvSpPr>
          <p:nvPr/>
        </p:nvSpPr>
        <p:spPr bwMode="auto">
          <a:xfrm>
            <a:off x="4467318" y="1120153"/>
            <a:ext cx="1616150"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dirty="0">
                <a:solidFill>
                  <a:srgbClr val="CC00CC"/>
                </a:solidFill>
                <a:latin typeface="微软雅黑" panose="020B0503020204020204" pitchFamily="34" charset="-122"/>
                <a:ea typeface="微软雅黑" panose="020B0503020204020204" pitchFamily="34" charset="-122"/>
              </a:rPr>
              <a:t>基于 </a:t>
            </a:r>
            <a:r>
              <a:rPr kumimoji="1" lang="en-US" altLang="zh-CN" sz="1200" b="1" dirty="0">
                <a:solidFill>
                  <a:srgbClr val="CC00CC"/>
                </a:solidFill>
                <a:latin typeface="微软雅黑" panose="020B0503020204020204" pitchFamily="34" charset="-122"/>
                <a:ea typeface="微软雅黑" panose="020B0503020204020204" pitchFamily="34" charset="-122"/>
              </a:rPr>
              <a:t>ADSL </a:t>
            </a:r>
            <a:r>
              <a:rPr kumimoji="1" lang="zh-CN" altLang="en-US" sz="1200" b="1" dirty="0">
                <a:solidFill>
                  <a:srgbClr val="CC00CC"/>
                </a:solidFill>
                <a:latin typeface="微软雅黑" panose="020B0503020204020204" pitchFamily="34" charset="-122"/>
                <a:ea typeface="微软雅黑" panose="020B0503020204020204" pitchFamily="34" charset="-122"/>
              </a:rPr>
              <a:t>的接入网</a:t>
            </a:r>
          </a:p>
        </p:txBody>
      </p:sp>
      <p:sp>
        <p:nvSpPr>
          <p:cNvPr id="82" name="Text Box 34"/>
          <p:cNvSpPr txBox="1">
            <a:spLocks noChangeArrowheads="1"/>
          </p:cNvSpPr>
          <p:nvPr/>
        </p:nvSpPr>
        <p:spPr bwMode="auto">
          <a:xfrm>
            <a:off x="3424390" y="1388460"/>
            <a:ext cx="110799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dirty="0">
                <a:solidFill>
                  <a:srgbClr val="0000FF"/>
                </a:solidFill>
                <a:latin typeface="微软雅黑" panose="020B0503020204020204" pitchFamily="34" charset="-122"/>
                <a:ea typeface="微软雅黑" panose="020B0503020204020204" pitchFamily="34" charset="-122"/>
              </a:rPr>
              <a:t>端局或远端站</a:t>
            </a:r>
          </a:p>
        </p:txBody>
      </p:sp>
      <p:sp>
        <p:nvSpPr>
          <p:cNvPr id="83" name="Line 35"/>
          <p:cNvSpPr>
            <a:spLocks noChangeShapeType="1"/>
          </p:cNvSpPr>
          <p:nvPr/>
        </p:nvSpPr>
        <p:spPr bwMode="auto">
          <a:xfrm>
            <a:off x="3198393" y="3261464"/>
            <a:ext cx="1444652" cy="10211"/>
          </a:xfrm>
          <a:prstGeom prst="line">
            <a:avLst/>
          </a:prstGeom>
          <a:noFill/>
          <a:ln w="952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84" name="Text Box 36"/>
          <p:cNvSpPr txBox="1">
            <a:spLocks noChangeArrowheads="1"/>
          </p:cNvSpPr>
          <p:nvPr/>
        </p:nvSpPr>
        <p:spPr bwMode="auto">
          <a:xfrm>
            <a:off x="3568722" y="3164226"/>
            <a:ext cx="762389" cy="249299"/>
          </a:xfrm>
          <a:prstGeom prst="rect">
            <a:avLst/>
          </a:prstGeom>
          <a:solidFill>
            <a:srgbClr val="00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85000"/>
              </a:lnSpc>
            </a:pPr>
            <a:r>
              <a:rPr kumimoji="1" lang="en-US" altLang="zh-CN" sz="1200" b="1" dirty="0">
                <a:solidFill>
                  <a:srgbClr val="0000FF"/>
                </a:solidFill>
                <a:latin typeface="微软雅黑" panose="020B0503020204020204" pitchFamily="34" charset="-122"/>
                <a:ea typeface="微软雅黑" panose="020B0503020204020204" pitchFamily="34" charset="-122"/>
              </a:rPr>
              <a:t>DSLAM</a:t>
            </a:r>
          </a:p>
        </p:txBody>
      </p:sp>
      <p:sp>
        <p:nvSpPr>
          <p:cNvPr id="85" name="Text Box 37"/>
          <p:cNvSpPr txBox="1">
            <a:spLocks noChangeArrowheads="1"/>
          </p:cNvSpPr>
          <p:nvPr/>
        </p:nvSpPr>
        <p:spPr bwMode="auto">
          <a:xfrm>
            <a:off x="4863172" y="3108302"/>
            <a:ext cx="110799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a:solidFill>
                  <a:srgbClr val="0000FF"/>
                </a:solidFill>
                <a:latin typeface="微软雅黑" panose="020B0503020204020204" pitchFamily="34" charset="-122"/>
                <a:ea typeface="微软雅黑" panose="020B0503020204020204" pitchFamily="34" charset="-122"/>
              </a:rPr>
              <a:t>至本地电话局</a:t>
            </a:r>
          </a:p>
        </p:txBody>
      </p:sp>
      <p:sp>
        <p:nvSpPr>
          <p:cNvPr id="86" name="Text Box 38"/>
          <p:cNvSpPr txBox="1">
            <a:spLocks noChangeArrowheads="1"/>
          </p:cNvSpPr>
          <p:nvPr/>
        </p:nvSpPr>
        <p:spPr bwMode="auto">
          <a:xfrm>
            <a:off x="4618709" y="1789075"/>
            <a:ext cx="37863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dirty="0">
                <a:solidFill>
                  <a:srgbClr val="0000FF"/>
                </a:solidFill>
                <a:latin typeface="微软雅黑" panose="020B0503020204020204" pitchFamily="34" charset="-122"/>
                <a:ea typeface="微软雅黑" panose="020B0503020204020204" pitchFamily="34" charset="-122"/>
              </a:rPr>
              <a:t>PS</a:t>
            </a:r>
          </a:p>
        </p:txBody>
      </p:sp>
      <p:sp>
        <p:nvSpPr>
          <p:cNvPr id="87" name="Text Box 39"/>
          <p:cNvSpPr txBox="1">
            <a:spLocks noChangeArrowheads="1"/>
          </p:cNvSpPr>
          <p:nvPr/>
        </p:nvSpPr>
        <p:spPr bwMode="auto">
          <a:xfrm>
            <a:off x="5932835" y="2089270"/>
            <a:ext cx="37863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dirty="0">
                <a:solidFill>
                  <a:srgbClr val="0000FF"/>
                </a:solidFill>
                <a:latin typeface="微软雅黑" panose="020B0503020204020204" pitchFamily="34" charset="-122"/>
                <a:ea typeface="微软雅黑" panose="020B0503020204020204" pitchFamily="34" charset="-122"/>
              </a:rPr>
              <a:t>PS</a:t>
            </a:r>
          </a:p>
        </p:txBody>
      </p:sp>
      <p:sp>
        <p:nvSpPr>
          <p:cNvPr id="88" name="Freeform 40"/>
          <p:cNvSpPr/>
          <p:nvPr/>
        </p:nvSpPr>
        <p:spPr bwMode="auto">
          <a:xfrm>
            <a:off x="4533534" y="2650861"/>
            <a:ext cx="207959" cy="1021"/>
          </a:xfrm>
          <a:custGeom>
            <a:avLst/>
            <a:gdLst>
              <a:gd name="T0" fmla="*/ 0 w 196"/>
              <a:gd name="T1" fmla="*/ 0 h 1"/>
              <a:gd name="T2" fmla="*/ 196 w 196"/>
              <a:gd name="T3" fmla="*/ 0 h 1"/>
            </a:gdLst>
            <a:ahLst/>
            <a:cxnLst>
              <a:cxn ang="0">
                <a:pos x="T0" y="T1"/>
              </a:cxn>
              <a:cxn ang="0">
                <a:pos x="T2" y="T3"/>
              </a:cxn>
            </a:cxnLst>
            <a:rect l="0" t="0" r="r" b="b"/>
            <a:pathLst>
              <a:path w="196" h="1">
                <a:moveTo>
                  <a:pt x="0" y="0"/>
                </a:moveTo>
                <a:lnTo>
                  <a:pt x="196" y="0"/>
                </a:lnTo>
              </a:path>
            </a:pathLst>
          </a:custGeom>
          <a:noFill/>
          <a:ln w="28575" cmpd="sng">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89" name="Freeform 41"/>
          <p:cNvSpPr/>
          <p:nvPr/>
        </p:nvSpPr>
        <p:spPr bwMode="auto">
          <a:xfrm>
            <a:off x="4533534" y="2009626"/>
            <a:ext cx="207959" cy="0"/>
          </a:xfrm>
          <a:custGeom>
            <a:avLst/>
            <a:gdLst>
              <a:gd name="T0" fmla="*/ 0 w 196"/>
              <a:gd name="T1" fmla="*/ 0 h 1"/>
              <a:gd name="T2" fmla="*/ 196 w 196"/>
              <a:gd name="T3" fmla="*/ 0 h 1"/>
            </a:gdLst>
            <a:ahLst/>
            <a:cxnLst>
              <a:cxn ang="0">
                <a:pos x="T0" y="T1"/>
              </a:cxn>
              <a:cxn ang="0">
                <a:pos x="T2" y="T3"/>
              </a:cxn>
            </a:cxnLst>
            <a:rect l="0" t="0" r="r" b="b"/>
            <a:pathLst>
              <a:path w="196" h="1">
                <a:moveTo>
                  <a:pt x="0" y="0"/>
                </a:moveTo>
                <a:lnTo>
                  <a:pt x="196" y="0"/>
                </a:lnTo>
              </a:path>
            </a:pathLst>
          </a:custGeom>
          <a:noFill/>
          <a:ln w="28575" cmpd="sng">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grpSp>
        <p:nvGrpSpPr>
          <p:cNvPr id="93" name="Group 1356"/>
          <p:cNvGrpSpPr/>
          <p:nvPr/>
        </p:nvGrpSpPr>
        <p:grpSpPr bwMode="auto">
          <a:xfrm>
            <a:off x="1633297" y="1998012"/>
            <a:ext cx="1457371" cy="1002695"/>
            <a:chOff x="2949" y="196"/>
            <a:chExt cx="941" cy="598"/>
          </a:xfrm>
          <a:solidFill>
            <a:srgbClr val="99FFCC"/>
          </a:solidFill>
        </p:grpSpPr>
        <p:sp>
          <p:nvSpPr>
            <p:cNvPr id="94" name="Oval 1357"/>
            <p:cNvSpPr>
              <a:spLocks noChangeArrowheads="1"/>
            </p:cNvSpPr>
            <p:nvPr/>
          </p:nvSpPr>
          <p:spPr bwMode="auto">
            <a:xfrm>
              <a:off x="3168" y="196"/>
              <a:ext cx="407" cy="162"/>
            </a:xfrm>
            <a:prstGeom prst="ellipse">
              <a:avLst/>
            </a:prstGeom>
            <a:grpFill/>
            <a:ln w="6350">
              <a:solidFill>
                <a:srgbClr val="000000"/>
              </a:solidFill>
              <a:round/>
            </a:ln>
          </p:spPr>
          <p:txBody>
            <a:bodyPr wrap="none" anchor="ctr"/>
            <a:lstStyle/>
            <a:p>
              <a:endParaRPr lang="zh-CN" altLang="en-US" sz="2000" b="1">
                <a:solidFill>
                  <a:srgbClr val="000000"/>
                </a:solidFill>
              </a:endParaRPr>
            </a:p>
          </p:txBody>
        </p:sp>
        <p:sp>
          <p:nvSpPr>
            <p:cNvPr id="95" name="Oval 1358"/>
            <p:cNvSpPr>
              <a:spLocks noChangeArrowheads="1"/>
            </p:cNvSpPr>
            <p:nvPr/>
          </p:nvSpPr>
          <p:spPr bwMode="auto">
            <a:xfrm rot="900000">
              <a:off x="3512" y="252"/>
              <a:ext cx="275" cy="131"/>
            </a:xfrm>
            <a:prstGeom prst="ellipse">
              <a:avLst/>
            </a:prstGeom>
            <a:grpFill/>
            <a:ln w="6350">
              <a:solidFill>
                <a:srgbClr val="000000"/>
              </a:solidFill>
              <a:round/>
            </a:ln>
          </p:spPr>
          <p:txBody>
            <a:bodyPr wrap="none" anchor="ctr"/>
            <a:lstStyle/>
            <a:p>
              <a:endParaRPr lang="zh-CN" altLang="en-US" sz="2000" b="1">
                <a:solidFill>
                  <a:srgbClr val="000000"/>
                </a:solidFill>
              </a:endParaRPr>
            </a:p>
          </p:txBody>
        </p:sp>
        <p:sp>
          <p:nvSpPr>
            <p:cNvPr id="96" name="Oval 1359"/>
            <p:cNvSpPr>
              <a:spLocks noChangeArrowheads="1"/>
            </p:cNvSpPr>
            <p:nvPr/>
          </p:nvSpPr>
          <p:spPr bwMode="auto">
            <a:xfrm rot="1500000">
              <a:off x="3650" y="385"/>
              <a:ext cx="240" cy="153"/>
            </a:xfrm>
            <a:prstGeom prst="ellipse">
              <a:avLst/>
            </a:prstGeom>
            <a:grpFill/>
            <a:ln w="6350">
              <a:solidFill>
                <a:srgbClr val="000000"/>
              </a:solidFill>
              <a:round/>
            </a:ln>
          </p:spPr>
          <p:txBody>
            <a:bodyPr wrap="none" anchor="ctr"/>
            <a:lstStyle/>
            <a:p>
              <a:endParaRPr lang="zh-CN" altLang="en-US" sz="2000" b="1">
                <a:solidFill>
                  <a:srgbClr val="000000"/>
                </a:solidFill>
              </a:endParaRPr>
            </a:p>
          </p:txBody>
        </p:sp>
        <p:sp>
          <p:nvSpPr>
            <p:cNvPr id="97" name="Oval 1360"/>
            <p:cNvSpPr>
              <a:spLocks noChangeArrowheads="1"/>
            </p:cNvSpPr>
            <p:nvPr/>
          </p:nvSpPr>
          <p:spPr bwMode="auto">
            <a:xfrm rot="-1560000">
              <a:off x="3573" y="537"/>
              <a:ext cx="291" cy="189"/>
            </a:xfrm>
            <a:prstGeom prst="ellipse">
              <a:avLst/>
            </a:prstGeom>
            <a:grpFill/>
            <a:ln w="6350">
              <a:solidFill>
                <a:srgbClr val="000000"/>
              </a:solidFill>
              <a:round/>
            </a:ln>
          </p:spPr>
          <p:txBody>
            <a:bodyPr wrap="none" anchor="ctr"/>
            <a:lstStyle/>
            <a:p>
              <a:endParaRPr lang="zh-CN" altLang="en-US" sz="2000" b="1">
                <a:solidFill>
                  <a:srgbClr val="000000"/>
                </a:solidFill>
              </a:endParaRPr>
            </a:p>
          </p:txBody>
        </p:sp>
        <p:sp>
          <p:nvSpPr>
            <p:cNvPr id="98" name="Oval 1361"/>
            <p:cNvSpPr>
              <a:spLocks noChangeArrowheads="1"/>
            </p:cNvSpPr>
            <p:nvPr/>
          </p:nvSpPr>
          <p:spPr bwMode="auto">
            <a:xfrm>
              <a:off x="3216" y="555"/>
              <a:ext cx="471" cy="239"/>
            </a:xfrm>
            <a:prstGeom prst="ellipse">
              <a:avLst/>
            </a:prstGeom>
            <a:grpFill/>
            <a:ln w="6350">
              <a:solidFill>
                <a:srgbClr val="000000"/>
              </a:solidFill>
              <a:round/>
            </a:ln>
          </p:spPr>
          <p:txBody>
            <a:bodyPr wrap="none" anchor="ctr"/>
            <a:lstStyle/>
            <a:p>
              <a:endParaRPr lang="zh-CN" altLang="en-US" sz="2000" b="1">
                <a:solidFill>
                  <a:srgbClr val="000000"/>
                </a:solidFill>
              </a:endParaRPr>
            </a:p>
          </p:txBody>
        </p:sp>
        <p:sp>
          <p:nvSpPr>
            <p:cNvPr id="99" name="Oval 1362"/>
            <p:cNvSpPr>
              <a:spLocks noChangeArrowheads="1"/>
            </p:cNvSpPr>
            <p:nvPr/>
          </p:nvSpPr>
          <p:spPr bwMode="auto">
            <a:xfrm rot="1080000">
              <a:off x="3023" y="555"/>
              <a:ext cx="265" cy="156"/>
            </a:xfrm>
            <a:prstGeom prst="ellipse">
              <a:avLst/>
            </a:prstGeom>
            <a:grpFill/>
            <a:ln w="6350">
              <a:solidFill>
                <a:srgbClr val="000000"/>
              </a:solidFill>
              <a:round/>
            </a:ln>
          </p:spPr>
          <p:txBody>
            <a:bodyPr wrap="none" anchor="ctr"/>
            <a:lstStyle/>
            <a:p>
              <a:endParaRPr lang="zh-CN" altLang="en-US" sz="2000" b="1">
                <a:solidFill>
                  <a:srgbClr val="000000"/>
                </a:solidFill>
              </a:endParaRPr>
            </a:p>
          </p:txBody>
        </p:sp>
        <p:sp>
          <p:nvSpPr>
            <p:cNvPr id="100" name="Oval 1363"/>
            <p:cNvSpPr>
              <a:spLocks noChangeArrowheads="1"/>
            </p:cNvSpPr>
            <p:nvPr/>
          </p:nvSpPr>
          <p:spPr bwMode="auto">
            <a:xfrm>
              <a:off x="2949" y="432"/>
              <a:ext cx="217" cy="156"/>
            </a:xfrm>
            <a:prstGeom prst="ellipse">
              <a:avLst/>
            </a:prstGeom>
            <a:grpFill/>
            <a:ln w="6350">
              <a:solidFill>
                <a:srgbClr val="000000"/>
              </a:solidFill>
              <a:round/>
            </a:ln>
          </p:spPr>
          <p:txBody>
            <a:bodyPr wrap="none" anchor="ctr"/>
            <a:lstStyle/>
            <a:p>
              <a:endParaRPr lang="zh-CN" altLang="en-US" sz="2000" b="1">
                <a:solidFill>
                  <a:srgbClr val="000000"/>
                </a:solidFill>
              </a:endParaRPr>
            </a:p>
          </p:txBody>
        </p:sp>
        <p:sp>
          <p:nvSpPr>
            <p:cNvPr id="101" name="Oval 1364"/>
            <p:cNvSpPr>
              <a:spLocks noChangeArrowheads="1"/>
            </p:cNvSpPr>
            <p:nvPr/>
          </p:nvSpPr>
          <p:spPr bwMode="auto">
            <a:xfrm rot="-1860000">
              <a:off x="2984" y="310"/>
              <a:ext cx="295" cy="156"/>
            </a:xfrm>
            <a:prstGeom prst="ellipse">
              <a:avLst/>
            </a:prstGeom>
            <a:grpFill/>
            <a:ln w="6350">
              <a:solidFill>
                <a:srgbClr val="000000"/>
              </a:solidFill>
              <a:round/>
            </a:ln>
          </p:spPr>
          <p:txBody>
            <a:bodyPr wrap="none" anchor="ctr"/>
            <a:lstStyle/>
            <a:p>
              <a:endParaRPr lang="zh-CN" altLang="en-US" sz="2000" b="1">
                <a:solidFill>
                  <a:srgbClr val="000000"/>
                </a:solidFill>
              </a:endParaRPr>
            </a:p>
          </p:txBody>
        </p:sp>
        <p:sp>
          <p:nvSpPr>
            <p:cNvPr id="102" name="Freeform 136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3" name="Freeform 136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4" name="Freeform 136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05" name="Text Box 29"/>
          <p:cNvSpPr txBox="1">
            <a:spLocks noChangeArrowheads="1"/>
          </p:cNvSpPr>
          <p:nvPr/>
        </p:nvSpPr>
        <p:spPr bwMode="auto">
          <a:xfrm>
            <a:off x="1864358" y="2381548"/>
            <a:ext cx="1000596" cy="276999"/>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dirty="0">
                <a:solidFill>
                  <a:srgbClr val="0000FF"/>
                </a:solidFill>
                <a:latin typeface="微软雅黑" panose="020B0503020204020204" pitchFamily="34" charset="-122"/>
                <a:ea typeface="微软雅黑" panose="020B0503020204020204" pitchFamily="34" charset="-122"/>
              </a:rPr>
              <a:t> </a:t>
            </a:r>
            <a:r>
              <a:rPr kumimoji="1" lang="zh-CN" altLang="en-US" sz="1200" b="1" dirty="0">
                <a:solidFill>
                  <a:srgbClr val="0000FF"/>
                </a:solidFill>
                <a:latin typeface="微软雅黑" panose="020B0503020204020204" pitchFamily="34" charset="-122"/>
                <a:ea typeface="微软雅黑" panose="020B0503020204020204" pitchFamily="34" charset="-122"/>
              </a:rPr>
              <a:t>区域宽带网</a:t>
            </a:r>
          </a:p>
        </p:txBody>
      </p:sp>
      <p:pic>
        <p:nvPicPr>
          <p:cNvPr id="108" name="Picture 246"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42060" y="2537201"/>
            <a:ext cx="400399" cy="400399"/>
          </a:xfrm>
          <a:prstGeom prst="rect">
            <a:avLst/>
          </a:prstGeom>
          <a:noFill/>
          <a:extLst>
            <a:ext uri="{909E8E84-426E-40DD-AFC4-6F175D3DCCD1}">
              <a14:hiddenFill xmlns:a14="http://schemas.microsoft.com/office/drawing/2010/main">
                <a:solidFill>
                  <a:srgbClr val="FFFFFF"/>
                </a:solidFill>
              </a14:hiddenFill>
            </a:ext>
          </a:extLst>
        </p:spPr>
      </p:pic>
      <p:pic>
        <p:nvPicPr>
          <p:cNvPr id="109" name="图片 10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09736" y="2561078"/>
            <a:ext cx="484642" cy="426484"/>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637563"/>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3681909" y="604352"/>
            <a:ext cx="17988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第二代 </a:t>
            </a:r>
            <a:r>
              <a:rPr lang="en-US" altLang="zh-CN" sz="2000" b="1" dirty="0">
                <a:solidFill>
                  <a:schemeClr val="bg1"/>
                </a:solidFill>
                <a:latin typeface="微软雅黑" panose="020B0503020204020204" pitchFamily="34" charset="-122"/>
                <a:ea typeface="微软雅黑" panose="020B0503020204020204" pitchFamily="34" charset="-122"/>
              </a:rPr>
              <a:t>ADSL </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7" name="Rectangle 68"/>
          <p:cNvSpPr>
            <a:spLocks noChangeArrowheads="1"/>
          </p:cNvSpPr>
          <p:nvPr/>
        </p:nvSpPr>
        <p:spPr bwMode="auto">
          <a:xfrm>
            <a:off x="556963" y="953418"/>
            <a:ext cx="8291762" cy="35548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000"/>
              </a:lnSpc>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包括 </a:t>
            </a:r>
            <a:r>
              <a:rPr lang="en-US" altLang="zh-CN" b="1" dirty="0">
                <a:latin typeface="微软雅黑" panose="020B0503020204020204" pitchFamily="34" charset="-122"/>
                <a:ea typeface="微软雅黑" panose="020B0503020204020204" pitchFamily="34" charset="-122"/>
              </a:rPr>
              <a:t>ADSL2</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G.992.3 </a:t>
            </a:r>
            <a:r>
              <a:rPr lang="zh-CN" altLang="en-US" b="1" dirty="0">
                <a:latin typeface="微软雅黑" panose="020B0503020204020204" pitchFamily="34" charset="-122"/>
                <a:ea typeface="微软雅黑" panose="020B0503020204020204" pitchFamily="34" charset="-122"/>
              </a:rPr>
              <a:t>和 </a:t>
            </a:r>
            <a:r>
              <a:rPr lang="en-US" altLang="zh-CN" b="1" dirty="0">
                <a:latin typeface="微软雅黑" panose="020B0503020204020204" pitchFamily="34" charset="-122"/>
                <a:ea typeface="微软雅黑" panose="020B0503020204020204" pitchFamily="34" charset="-122"/>
              </a:rPr>
              <a:t>G.992.4</a:t>
            </a:r>
            <a:r>
              <a:rPr lang="zh-CN" altLang="en-US" b="1" dirty="0">
                <a:latin typeface="微软雅黑" panose="020B0503020204020204" pitchFamily="34" charset="-122"/>
                <a:ea typeface="微软雅黑" panose="020B0503020204020204" pitchFamily="34" charset="-122"/>
              </a:rPr>
              <a:t>）和 </a:t>
            </a:r>
            <a:r>
              <a:rPr lang="en-US" altLang="zh-CN" b="1" dirty="0">
                <a:latin typeface="微软雅黑" panose="020B0503020204020204" pitchFamily="34" charset="-122"/>
                <a:ea typeface="微软雅黑" panose="020B0503020204020204" pitchFamily="34" charset="-122"/>
              </a:rPr>
              <a:t>ADSL2+</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G.992.5</a:t>
            </a:r>
            <a:r>
              <a:rPr lang="zh-CN" altLang="en-US" b="1" dirty="0">
                <a:latin typeface="微软雅黑" panose="020B0503020204020204" pitchFamily="34" charset="-122"/>
                <a:ea typeface="微软雅黑" panose="020B0503020204020204" pitchFamily="34" charset="-122"/>
              </a:rPr>
              <a:t>）。</a:t>
            </a:r>
          </a:p>
          <a:p>
            <a:pPr marL="285750" indent="-285750" eaLnBrk="0" hangingPunct="0">
              <a:lnSpc>
                <a:spcPts val="3000"/>
              </a:lnSpc>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通过提高调制效率得到了</a:t>
            </a:r>
            <a:r>
              <a:rPr lang="zh-CN" altLang="en-US" b="1" dirty="0">
                <a:solidFill>
                  <a:srgbClr val="0000FF"/>
                </a:solidFill>
                <a:latin typeface="微软雅黑" panose="020B0503020204020204" pitchFamily="34" charset="-122"/>
                <a:ea typeface="微软雅黑" panose="020B0503020204020204" pitchFamily="34" charset="-122"/>
              </a:rPr>
              <a:t>更高的数据率</a:t>
            </a:r>
            <a:r>
              <a:rPr lang="zh-CN" altLang="en-US" b="1" dirty="0">
                <a:latin typeface="微软雅黑" panose="020B0503020204020204" pitchFamily="34" charset="-122"/>
                <a:ea typeface="微软雅黑" panose="020B0503020204020204" pitchFamily="34" charset="-122"/>
              </a:rPr>
              <a:t>。</a:t>
            </a:r>
          </a:p>
          <a:p>
            <a:pPr marL="542925" indent="-342900" eaLnBrk="0" hangingPunct="0">
              <a:lnSpc>
                <a:spcPts val="3000"/>
              </a:lnSpc>
              <a:buClr>
                <a:srgbClr val="7030A0"/>
              </a:buClr>
              <a:buFont typeface="+mj-lt"/>
              <a:buAutoNum type="arabicPeriod"/>
            </a:pPr>
            <a:r>
              <a:rPr lang="en-US" altLang="zh-CN" b="1" dirty="0">
                <a:latin typeface="微软雅黑" panose="020B0503020204020204" pitchFamily="34" charset="-122"/>
                <a:ea typeface="微软雅黑" panose="020B0503020204020204" pitchFamily="34" charset="-122"/>
              </a:rPr>
              <a:t>ADSL2 </a:t>
            </a:r>
            <a:r>
              <a:rPr lang="zh-CN" altLang="en-US" b="1" dirty="0">
                <a:latin typeface="微软雅黑" panose="020B0503020204020204" pitchFamily="34" charset="-122"/>
                <a:ea typeface="微软雅黑" panose="020B0503020204020204" pitchFamily="34" charset="-122"/>
              </a:rPr>
              <a:t>要求至少应支持下行 </a:t>
            </a:r>
            <a:r>
              <a:rPr lang="en-US" altLang="zh-CN" b="1" dirty="0">
                <a:latin typeface="微软雅黑" panose="020B0503020204020204" pitchFamily="34" charset="-122"/>
                <a:ea typeface="微软雅黑" panose="020B0503020204020204" pitchFamily="34" charset="-122"/>
              </a:rPr>
              <a:t>8 Mbit/s</a:t>
            </a:r>
            <a:r>
              <a:rPr lang="zh-CN" altLang="en-US" b="1" dirty="0">
                <a:latin typeface="微软雅黑" panose="020B0503020204020204" pitchFamily="34" charset="-122"/>
                <a:ea typeface="微软雅黑" panose="020B0503020204020204" pitchFamily="34" charset="-122"/>
              </a:rPr>
              <a:t>、上行 </a:t>
            </a:r>
            <a:r>
              <a:rPr lang="en-US" altLang="zh-CN" b="1" dirty="0">
                <a:latin typeface="微软雅黑" panose="020B0503020204020204" pitchFamily="34" charset="-122"/>
                <a:ea typeface="微软雅黑" panose="020B0503020204020204" pitchFamily="34" charset="-122"/>
              </a:rPr>
              <a:t>800 </a:t>
            </a:r>
            <a:r>
              <a:rPr lang="en-US" altLang="zh-CN" b="1" dirty="0" err="1">
                <a:latin typeface="微软雅黑" panose="020B0503020204020204" pitchFamily="34" charset="-122"/>
                <a:ea typeface="微软雅黑" panose="020B0503020204020204" pitchFamily="34" charset="-122"/>
              </a:rPr>
              <a:t>kbit</a:t>
            </a:r>
            <a:r>
              <a:rPr lang="en-US" altLang="zh-CN" b="1" dirty="0">
                <a:latin typeface="微软雅黑" panose="020B0503020204020204" pitchFamily="34" charset="-122"/>
                <a:ea typeface="微软雅黑" panose="020B0503020204020204" pitchFamily="34" charset="-122"/>
              </a:rPr>
              <a:t>/s</a:t>
            </a:r>
            <a:r>
              <a:rPr lang="zh-CN" altLang="en-US" b="1" dirty="0">
                <a:latin typeface="微软雅黑" panose="020B0503020204020204" pitchFamily="34" charset="-122"/>
                <a:ea typeface="微软雅黑" panose="020B0503020204020204" pitchFamily="34" charset="-122"/>
              </a:rPr>
              <a:t>的速率。</a:t>
            </a:r>
          </a:p>
          <a:p>
            <a:pPr marL="542925" indent="-342900" eaLnBrk="0" hangingPunct="0">
              <a:lnSpc>
                <a:spcPts val="3000"/>
              </a:lnSpc>
              <a:buClr>
                <a:srgbClr val="7030A0"/>
              </a:buClr>
              <a:buFont typeface="+mj-lt"/>
              <a:buAutoNum type="arabicPeriod"/>
            </a:pPr>
            <a:r>
              <a:rPr lang="en-US" altLang="zh-CN" b="1" dirty="0">
                <a:latin typeface="微软雅黑" panose="020B0503020204020204" pitchFamily="34" charset="-122"/>
                <a:ea typeface="微软雅黑" panose="020B0503020204020204" pitchFamily="34" charset="-122"/>
              </a:rPr>
              <a:t>ADSL2+ </a:t>
            </a:r>
            <a:r>
              <a:rPr lang="zh-CN" altLang="en-US" b="1" dirty="0">
                <a:latin typeface="微软雅黑" panose="020B0503020204020204" pitchFamily="34" charset="-122"/>
                <a:ea typeface="微软雅黑" panose="020B0503020204020204" pitchFamily="34" charset="-122"/>
              </a:rPr>
              <a:t>则将频谱范围从 </a:t>
            </a:r>
            <a:r>
              <a:rPr lang="en-US" altLang="zh-CN" b="1" dirty="0">
                <a:latin typeface="微软雅黑" panose="020B0503020204020204" pitchFamily="34" charset="-122"/>
                <a:ea typeface="微软雅黑" panose="020B0503020204020204" pitchFamily="34" charset="-122"/>
              </a:rPr>
              <a:t>1.1 MHz </a:t>
            </a:r>
            <a:r>
              <a:rPr lang="zh-CN" altLang="en-US" b="1" dirty="0">
                <a:latin typeface="微软雅黑" panose="020B0503020204020204" pitchFamily="34" charset="-122"/>
                <a:ea typeface="微软雅黑" panose="020B0503020204020204" pitchFamily="34" charset="-122"/>
              </a:rPr>
              <a:t>扩展至 </a:t>
            </a:r>
            <a:r>
              <a:rPr lang="en-US" altLang="zh-CN" b="1" dirty="0">
                <a:latin typeface="微软雅黑" panose="020B0503020204020204" pitchFamily="34" charset="-122"/>
                <a:ea typeface="微软雅黑" panose="020B0503020204020204" pitchFamily="34" charset="-122"/>
              </a:rPr>
              <a:t>2.2 MHz</a:t>
            </a:r>
            <a:r>
              <a:rPr lang="zh-CN" altLang="en-US" b="1" dirty="0">
                <a:latin typeface="微软雅黑" panose="020B0503020204020204" pitchFamily="34" charset="-122"/>
                <a:ea typeface="微软雅黑" panose="020B0503020204020204" pitchFamily="34" charset="-122"/>
              </a:rPr>
              <a:t>，下行速率可达 </a:t>
            </a:r>
            <a:r>
              <a:rPr lang="en-US" altLang="zh-CN" b="1" dirty="0">
                <a:latin typeface="微软雅黑" panose="020B0503020204020204" pitchFamily="34" charset="-122"/>
                <a:ea typeface="微软雅黑" panose="020B0503020204020204" pitchFamily="34" charset="-122"/>
              </a:rPr>
              <a:t>16 Mbit/s</a:t>
            </a:r>
            <a:r>
              <a:rPr lang="zh-CN" altLang="en-US" b="1" dirty="0">
                <a:latin typeface="微软雅黑" panose="020B0503020204020204" pitchFamily="34" charset="-122"/>
                <a:ea typeface="微软雅黑" panose="020B0503020204020204" pitchFamily="34" charset="-122"/>
              </a:rPr>
              <a:t>（最大传输速率可达 </a:t>
            </a:r>
            <a:r>
              <a:rPr lang="en-US" altLang="zh-CN" b="1" dirty="0">
                <a:latin typeface="微软雅黑" panose="020B0503020204020204" pitchFamily="34" charset="-122"/>
                <a:ea typeface="微软雅黑" panose="020B0503020204020204" pitchFamily="34" charset="-122"/>
              </a:rPr>
              <a:t>25 Mbit/s</a:t>
            </a:r>
            <a:r>
              <a:rPr lang="zh-CN" altLang="en-US" b="1" dirty="0">
                <a:latin typeface="微软雅黑" panose="020B0503020204020204" pitchFamily="34" charset="-122"/>
                <a:ea typeface="微软雅黑" panose="020B0503020204020204" pitchFamily="34" charset="-122"/>
              </a:rPr>
              <a:t>），而上行速率可达 </a:t>
            </a:r>
            <a:r>
              <a:rPr lang="en-US" altLang="zh-CN" b="1" dirty="0">
                <a:latin typeface="微软雅黑" panose="020B0503020204020204" pitchFamily="34" charset="-122"/>
                <a:ea typeface="微软雅黑" panose="020B0503020204020204" pitchFamily="34" charset="-122"/>
              </a:rPr>
              <a:t>800 </a:t>
            </a:r>
            <a:r>
              <a:rPr lang="en-US" altLang="zh-CN" b="1" dirty="0" err="1">
                <a:latin typeface="微软雅黑" panose="020B0503020204020204" pitchFamily="34" charset="-122"/>
                <a:ea typeface="微软雅黑" panose="020B0503020204020204" pitchFamily="34" charset="-122"/>
              </a:rPr>
              <a:t>kbit</a:t>
            </a:r>
            <a:r>
              <a:rPr lang="en-US" altLang="zh-CN" b="1" dirty="0">
                <a:latin typeface="微软雅黑" panose="020B0503020204020204" pitchFamily="34" charset="-122"/>
                <a:ea typeface="微软雅黑" panose="020B0503020204020204" pitchFamily="34" charset="-122"/>
              </a:rPr>
              <a:t>/s</a:t>
            </a:r>
            <a:r>
              <a:rPr lang="zh-CN" altLang="en-US" b="1" dirty="0">
                <a:latin typeface="微软雅黑" panose="020B0503020204020204" pitchFamily="34" charset="-122"/>
                <a:ea typeface="微软雅黑" panose="020B0503020204020204" pitchFamily="34" charset="-122"/>
              </a:rPr>
              <a:t>。</a:t>
            </a:r>
          </a:p>
          <a:p>
            <a:pPr marL="285750" indent="-285750" eaLnBrk="0" hangingPunct="0">
              <a:lnSpc>
                <a:spcPts val="3000"/>
              </a:lnSpc>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采用了</a:t>
            </a:r>
            <a:r>
              <a:rPr lang="zh-CN" altLang="en-US" b="1" dirty="0">
                <a:solidFill>
                  <a:srgbClr val="0000FF"/>
                </a:solidFill>
                <a:latin typeface="微软雅黑" panose="020B0503020204020204" pitchFamily="34" charset="-122"/>
                <a:ea typeface="微软雅黑" panose="020B0503020204020204" pitchFamily="34" charset="-122"/>
              </a:rPr>
              <a:t>无缝速率自适应技术 </a:t>
            </a:r>
            <a:r>
              <a:rPr lang="en-US" altLang="zh-CN" b="1" dirty="0">
                <a:latin typeface="微软雅黑" panose="020B0503020204020204" pitchFamily="34" charset="-122"/>
                <a:ea typeface="微软雅黑" panose="020B0503020204020204" pitchFamily="34" charset="-122"/>
              </a:rPr>
              <a:t>SRA (Seamless Rate Adaptation)</a:t>
            </a:r>
            <a:r>
              <a:rPr lang="zh-CN" altLang="en-US" b="1" dirty="0">
                <a:latin typeface="微软雅黑" panose="020B0503020204020204" pitchFamily="34" charset="-122"/>
                <a:ea typeface="微软雅黑" panose="020B0503020204020204" pitchFamily="34" charset="-122"/>
              </a:rPr>
              <a:t>，可在运营中不中断通信和不产生误码的情况下，自适应地调整数据率。</a:t>
            </a:r>
          </a:p>
          <a:p>
            <a:pPr marL="285750" indent="-285750" eaLnBrk="0" hangingPunct="0">
              <a:lnSpc>
                <a:spcPts val="3000"/>
              </a:lnSpc>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改善了线路质量评测和故障定位功能，这对提高网络的运行维护水平具有非常重要的意义。</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45145" y="800985"/>
            <a:ext cx="8053712"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9" name="Rectangle 6"/>
          <p:cNvSpPr>
            <a:spLocks noChangeArrowheads="1"/>
          </p:cNvSpPr>
          <p:nvPr/>
        </p:nvSpPr>
        <p:spPr bwMode="auto">
          <a:xfrm>
            <a:off x="2161727" y="758714"/>
            <a:ext cx="48205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2.6.2  </a:t>
            </a:r>
            <a:r>
              <a:rPr lang="zh-CN" altLang="en-US" sz="2400" b="1" dirty="0">
                <a:solidFill>
                  <a:schemeClr val="bg1"/>
                </a:solidFill>
                <a:latin typeface="微软雅黑" panose="020B0503020204020204" pitchFamily="34" charset="-122"/>
                <a:ea typeface="微软雅黑" panose="020B0503020204020204" pitchFamily="34" charset="-122"/>
              </a:rPr>
              <a:t>光纤同轴混合网（</a:t>
            </a:r>
            <a:r>
              <a:rPr lang="en-US" altLang="zh-CN" sz="2400" b="1" dirty="0">
                <a:solidFill>
                  <a:schemeClr val="bg1"/>
                </a:solidFill>
                <a:latin typeface="微软雅黑" panose="020B0503020204020204" pitchFamily="34" charset="-122"/>
                <a:ea typeface="微软雅黑" panose="020B0503020204020204" pitchFamily="34" charset="-122"/>
              </a:rPr>
              <a:t>HFC</a:t>
            </a:r>
            <a:r>
              <a:rPr lang="zh-CN" altLang="en-US" sz="2400" b="1" dirty="0">
                <a:solidFill>
                  <a:schemeClr val="bg1"/>
                </a:solidFill>
                <a:latin typeface="微软雅黑" panose="020B0503020204020204" pitchFamily="34" charset="-122"/>
                <a:ea typeface="微软雅黑" panose="020B0503020204020204" pitchFamily="34" charset="-122"/>
              </a:rPr>
              <a:t>网）</a:t>
            </a:r>
          </a:p>
        </p:txBody>
      </p:sp>
      <p:sp>
        <p:nvSpPr>
          <p:cNvPr id="10" name="Rectangle 8"/>
          <p:cNvSpPr>
            <a:spLocks noChangeArrowheads="1"/>
          </p:cNvSpPr>
          <p:nvPr/>
        </p:nvSpPr>
        <p:spPr bwMode="auto">
          <a:xfrm>
            <a:off x="545145" y="1220627"/>
            <a:ext cx="8053712"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HFC (Hybrid Fiber Coax) </a:t>
            </a:r>
            <a:r>
              <a:rPr lang="zh-CN" altLang="en-US" sz="2000" b="1" dirty="0">
                <a:latin typeface="微软雅黑" panose="020B0503020204020204" pitchFamily="34" charset="-122"/>
                <a:ea typeface="微软雅黑" panose="020B0503020204020204" pitchFamily="34" charset="-122"/>
              </a:rPr>
              <a:t>网是在目前覆盖面很广的有线电视网 </a:t>
            </a:r>
            <a:r>
              <a:rPr lang="en-US" altLang="zh-CN" sz="2000" b="1" dirty="0">
                <a:solidFill>
                  <a:srgbClr val="FF0000"/>
                </a:solidFill>
                <a:latin typeface="微软雅黑" panose="020B0503020204020204" pitchFamily="34" charset="-122"/>
                <a:ea typeface="微软雅黑" panose="020B0503020204020204" pitchFamily="34" charset="-122"/>
              </a:rPr>
              <a:t>CATV </a:t>
            </a:r>
            <a:r>
              <a:rPr lang="zh-CN" altLang="en-US" sz="2000" b="1" dirty="0">
                <a:solidFill>
                  <a:srgbClr val="FF0000"/>
                </a:solidFill>
                <a:latin typeface="微软雅黑" panose="020B0503020204020204" pitchFamily="34" charset="-122"/>
                <a:ea typeface="微软雅黑" panose="020B0503020204020204" pitchFamily="34" charset="-122"/>
              </a:rPr>
              <a:t>的基础上</a:t>
            </a:r>
            <a:r>
              <a:rPr lang="zh-CN" altLang="en-US" sz="2000" b="1" dirty="0">
                <a:latin typeface="微软雅黑" panose="020B0503020204020204" pitchFamily="34" charset="-122"/>
                <a:ea typeface="微软雅黑" panose="020B0503020204020204" pitchFamily="34" charset="-122"/>
              </a:rPr>
              <a:t>开发的一种居民宽带接入网。</a:t>
            </a:r>
          </a:p>
          <a:p>
            <a:pPr marL="285750" indent="-28575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HFC </a:t>
            </a:r>
            <a:r>
              <a:rPr lang="zh-CN" altLang="en-US" sz="2000" b="1" dirty="0">
                <a:latin typeface="微软雅黑" panose="020B0503020204020204" pitchFamily="34" charset="-122"/>
                <a:ea typeface="微软雅黑" panose="020B0503020204020204" pitchFamily="34" charset="-122"/>
              </a:rPr>
              <a:t>网除可传送 </a:t>
            </a:r>
            <a:r>
              <a:rPr lang="en-US" altLang="zh-CN" sz="2000" b="1" dirty="0">
                <a:latin typeface="微软雅黑" panose="020B0503020204020204" pitchFamily="34" charset="-122"/>
                <a:ea typeface="微软雅黑" panose="020B0503020204020204" pitchFamily="34" charset="-122"/>
              </a:rPr>
              <a:t>CATV </a:t>
            </a:r>
            <a:r>
              <a:rPr lang="zh-CN" altLang="en-US" sz="2000" b="1" dirty="0">
                <a:latin typeface="微软雅黑" panose="020B0503020204020204" pitchFamily="34" charset="-122"/>
                <a:ea typeface="微软雅黑" panose="020B0503020204020204" pitchFamily="34" charset="-122"/>
              </a:rPr>
              <a:t>外，还提供电话、数据和其他宽带交互型业务。</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现有的 </a:t>
            </a:r>
            <a:r>
              <a:rPr lang="en-US" altLang="zh-CN" sz="2000" b="1" dirty="0">
                <a:latin typeface="微软雅黑" panose="020B0503020204020204" pitchFamily="34" charset="-122"/>
                <a:ea typeface="微软雅黑" panose="020B0503020204020204" pitchFamily="34" charset="-122"/>
              </a:rPr>
              <a:t>CATV </a:t>
            </a:r>
            <a:r>
              <a:rPr lang="zh-CN" altLang="en-US" sz="2000" b="1" dirty="0">
                <a:latin typeface="微软雅黑" panose="020B0503020204020204" pitchFamily="34" charset="-122"/>
                <a:ea typeface="微软雅黑" panose="020B0503020204020204" pitchFamily="34" charset="-122"/>
              </a:rPr>
              <a:t>网是树形拓扑结构的同轴电缆网络，它采用模拟技术的频分复用对电视节目进行单向传输。</a:t>
            </a:r>
          </a:p>
          <a:p>
            <a:pPr marL="285750" indent="-285750">
              <a:lnSpc>
                <a:spcPts val="3300"/>
              </a:lnSpc>
              <a:buClr>
                <a:srgbClr val="0070C0"/>
              </a:buClr>
              <a:buFont typeface="Wingdings" panose="05000000000000000000" pitchFamily="2" charset="2"/>
              <a:buChar char="l"/>
            </a:pPr>
            <a:r>
              <a:rPr lang="en-US" altLang="zh-CN" sz="2000" b="1" dirty="0">
                <a:solidFill>
                  <a:srgbClr val="0000FF"/>
                </a:solidFill>
                <a:latin typeface="微软雅黑" panose="020B0503020204020204" pitchFamily="34" charset="-122"/>
                <a:ea typeface="微软雅黑" panose="020B0503020204020204" pitchFamily="34" charset="-122"/>
              </a:rPr>
              <a:t>HFC </a:t>
            </a:r>
            <a:r>
              <a:rPr lang="zh-CN" altLang="en-US" sz="2000" b="1" dirty="0">
                <a:solidFill>
                  <a:srgbClr val="0000FF"/>
                </a:solidFill>
                <a:latin typeface="微软雅黑" panose="020B0503020204020204" pitchFamily="34" charset="-122"/>
                <a:ea typeface="微软雅黑" panose="020B0503020204020204" pitchFamily="34" charset="-122"/>
              </a:rPr>
              <a:t>网对 </a:t>
            </a:r>
            <a:r>
              <a:rPr lang="en-US" altLang="zh-CN" sz="2000" b="1" dirty="0">
                <a:solidFill>
                  <a:srgbClr val="0000FF"/>
                </a:solidFill>
                <a:latin typeface="微软雅黑" panose="020B0503020204020204" pitchFamily="34" charset="-122"/>
                <a:ea typeface="微软雅黑" panose="020B0503020204020204" pitchFamily="34" charset="-122"/>
              </a:rPr>
              <a:t>CATV </a:t>
            </a:r>
            <a:r>
              <a:rPr lang="zh-CN" altLang="en-US" sz="2000" b="1" dirty="0">
                <a:solidFill>
                  <a:srgbClr val="0000FF"/>
                </a:solidFill>
                <a:latin typeface="微软雅黑" panose="020B0503020204020204" pitchFamily="34" charset="-122"/>
                <a:ea typeface="微软雅黑" panose="020B0503020204020204" pitchFamily="34" charset="-122"/>
              </a:rPr>
              <a:t>网进行了改造</a:t>
            </a:r>
            <a:r>
              <a:rPr lang="zh-CN" altLang="en-US" sz="2000" b="1" dirty="0">
                <a:latin typeface="微软雅黑" panose="020B0503020204020204" pitchFamily="34" charset="-122"/>
                <a:ea typeface="微软雅黑" panose="020B0503020204020204" pitchFamily="34" charset="-122"/>
              </a:rPr>
              <a:t>。 </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932697"/>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2905254" y="899486"/>
            <a:ext cx="33522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HFC </a:t>
            </a:r>
            <a:r>
              <a:rPr lang="zh-CN" altLang="en-US" sz="2000" b="1" dirty="0">
                <a:solidFill>
                  <a:schemeClr val="bg1"/>
                </a:solidFill>
                <a:latin typeface="微软雅黑" panose="020B0503020204020204" pitchFamily="34" charset="-122"/>
                <a:ea typeface="微软雅黑" panose="020B0503020204020204" pitchFamily="34" charset="-122"/>
              </a:rPr>
              <a:t>网的主干线路采用光纤</a:t>
            </a:r>
          </a:p>
        </p:txBody>
      </p:sp>
      <p:sp>
        <p:nvSpPr>
          <p:cNvPr id="7" name="Rectangle 68"/>
          <p:cNvSpPr>
            <a:spLocks noChangeArrowheads="1"/>
          </p:cNvSpPr>
          <p:nvPr/>
        </p:nvSpPr>
        <p:spPr bwMode="auto">
          <a:xfrm>
            <a:off x="556963" y="1385712"/>
            <a:ext cx="8048776"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HFC </a:t>
            </a:r>
            <a:r>
              <a:rPr lang="zh-CN" altLang="en-US" sz="2000" b="1" dirty="0">
                <a:latin typeface="微软雅黑" panose="020B0503020204020204" pitchFamily="34" charset="-122"/>
                <a:ea typeface="微软雅黑" panose="020B0503020204020204" pitchFamily="34" charset="-122"/>
              </a:rPr>
              <a:t>网将原 </a:t>
            </a:r>
            <a:r>
              <a:rPr lang="en-US" altLang="zh-CN" sz="2000" b="1" dirty="0">
                <a:latin typeface="微软雅黑" panose="020B0503020204020204" pitchFamily="34" charset="-122"/>
                <a:ea typeface="微软雅黑" panose="020B0503020204020204" pitchFamily="34" charset="-122"/>
              </a:rPr>
              <a:t>CATV </a:t>
            </a:r>
            <a:r>
              <a:rPr lang="zh-CN" altLang="en-US" sz="2000" b="1" dirty="0">
                <a:latin typeface="微软雅黑" panose="020B0503020204020204" pitchFamily="34" charset="-122"/>
                <a:ea typeface="微软雅黑" panose="020B0503020204020204" pitchFamily="34" charset="-122"/>
              </a:rPr>
              <a:t>网中的同轴电缆</a:t>
            </a:r>
            <a:r>
              <a:rPr lang="zh-CN" altLang="en-US" sz="2000" b="1" dirty="0">
                <a:solidFill>
                  <a:srgbClr val="0000FF"/>
                </a:solidFill>
                <a:latin typeface="微软雅黑" panose="020B0503020204020204" pitchFamily="34" charset="-122"/>
                <a:ea typeface="微软雅黑" panose="020B0503020204020204" pitchFamily="34" charset="-122"/>
              </a:rPr>
              <a:t>主干部分改换为光纤</a:t>
            </a:r>
            <a:r>
              <a:rPr lang="zh-CN" altLang="en-US" sz="2000" b="1" dirty="0">
                <a:latin typeface="微软雅黑" panose="020B0503020204020204" pitchFamily="34" charset="-122"/>
                <a:ea typeface="微软雅黑" panose="020B0503020204020204" pitchFamily="34" charset="-122"/>
              </a:rPr>
              <a:t>，并使用</a:t>
            </a:r>
            <a:r>
              <a:rPr lang="zh-CN" altLang="en-US" sz="2000" b="1" dirty="0">
                <a:solidFill>
                  <a:srgbClr val="0000FF"/>
                </a:solidFill>
                <a:latin typeface="微软雅黑" panose="020B0503020204020204" pitchFamily="34" charset="-122"/>
                <a:ea typeface="微软雅黑" panose="020B0503020204020204" pitchFamily="34" charset="-122"/>
              </a:rPr>
              <a:t>模拟光纤技术</a:t>
            </a:r>
            <a:r>
              <a:rPr lang="zh-CN" altLang="en-US" sz="2000" b="1" dirty="0">
                <a:latin typeface="微软雅黑" panose="020B0503020204020204" pitchFamily="34" charset="-122"/>
                <a:ea typeface="微软雅黑" panose="020B0503020204020204" pitchFamily="34" charset="-122"/>
              </a:rPr>
              <a:t>。</a:t>
            </a: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在模拟光纤中采用</a:t>
            </a:r>
            <a:r>
              <a:rPr lang="zh-CN" altLang="en-US" sz="2000" b="1" dirty="0">
                <a:solidFill>
                  <a:srgbClr val="0000FF"/>
                </a:solidFill>
                <a:latin typeface="微软雅黑" panose="020B0503020204020204" pitchFamily="34" charset="-122"/>
                <a:ea typeface="微软雅黑" panose="020B0503020204020204" pitchFamily="34" charset="-122"/>
              </a:rPr>
              <a:t>光的振幅调制</a:t>
            </a:r>
            <a:r>
              <a:rPr lang="en-US" altLang="zh-CN" sz="2000" b="1" dirty="0">
                <a:solidFill>
                  <a:srgbClr val="0000FF"/>
                </a:solidFill>
                <a:latin typeface="微软雅黑" panose="020B0503020204020204" pitchFamily="34" charset="-122"/>
                <a:ea typeface="微软雅黑" panose="020B0503020204020204" pitchFamily="34" charset="-122"/>
              </a:rPr>
              <a:t>AM</a:t>
            </a:r>
            <a:r>
              <a:rPr lang="zh-CN" altLang="en-US" sz="2000" b="1" dirty="0">
                <a:latin typeface="微软雅黑" panose="020B0503020204020204" pitchFamily="34" charset="-122"/>
                <a:ea typeface="微软雅黑" panose="020B0503020204020204" pitchFamily="34" charset="-122"/>
              </a:rPr>
              <a:t>，这比使用数字光纤更为经济。</a:t>
            </a: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模拟光纤从</a:t>
            </a:r>
            <a:r>
              <a:rPr lang="zh-CN" altLang="en-US" sz="2000" b="1" dirty="0">
                <a:solidFill>
                  <a:srgbClr val="0000FF"/>
                </a:solidFill>
                <a:latin typeface="微软雅黑" panose="020B0503020204020204" pitchFamily="34" charset="-122"/>
                <a:ea typeface="微软雅黑" panose="020B0503020204020204" pitchFamily="34" charset="-122"/>
              </a:rPr>
              <a:t>头端</a:t>
            </a:r>
            <a:r>
              <a:rPr lang="zh-CN" altLang="en-US" sz="2000" b="1" dirty="0">
                <a:latin typeface="微软雅黑" panose="020B0503020204020204" pitchFamily="34" charset="-122"/>
                <a:ea typeface="微软雅黑" panose="020B0503020204020204" pitchFamily="34" charset="-122"/>
              </a:rPr>
              <a:t>连接到</a:t>
            </a:r>
            <a:r>
              <a:rPr lang="zh-CN" altLang="en-US" sz="2000" b="1" dirty="0">
                <a:solidFill>
                  <a:srgbClr val="0000FF"/>
                </a:solidFill>
                <a:latin typeface="微软雅黑" panose="020B0503020204020204" pitchFamily="34" charset="-122"/>
                <a:ea typeface="微软雅黑" panose="020B0503020204020204" pitchFamily="34" charset="-122"/>
              </a:rPr>
              <a:t>光纤结点 </a:t>
            </a:r>
            <a:r>
              <a:rPr lang="en-US" altLang="zh-CN" sz="2000" b="1" dirty="0">
                <a:latin typeface="微软雅黑" panose="020B0503020204020204" pitchFamily="34" charset="-122"/>
                <a:ea typeface="微软雅黑" panose="020B0503020204020204" pitchFamily="34" charset="-122"/>
              </a:rPr>
              <a:t>(fiber node)</a:t>
            </a:r>
            <a:r>
              <a:rPr lang="zh-CN" altLang="en-US" sz="2000" b="1" dirty="0">
                <a:latin typeface="微软雅黑" panose="020B0503020204020204" pitchFamily="34" charset="-122"/>
                <a:ea typeface="微软雅黑" panose="020B0503020204020204" pitchFamily="34" charset="-122"/>
              </a:rPr>
              <a:t>，即</a:t>
            </a:r>
            <a:r>
              <a:rPr lang="zh-CN" altLang="en-US" sz="2000" b="1" dirty="0">
                <a:solidFill>
                  <a:srgbClr val="0000FF"/>
                </a:solidFill>
                <a:latin typeface="微软雅黑" panose="020B0503020204020204" pitchFamily="34" charset="-122"/>
                <a:ea typeface="微软雅黑" panose="020B0503020204020204" pitchFamily="34" charset="-122"/>
              </a:rPr>
              <a:t>光分配结点 </a:t>
            </a:r>
            <a:r>
              <a:rPr lang="en-US" altLang="zh-CN" sz="2000" b="1" dirty="0">
                <a:latin typeface="微软雅黑" panose="020B0503020204020204" pitchFamily="34" charset="-122"/>
                <a:ea typeface="微软雅黑" panose="020B0503020204020204" pitchFamily="34" charset="-122"/>
              </a:rPr>
              <a:t>ODN (Optical Distribution Node)</a:t>
            </a:r>
            <a:r>
              <a:rPr lang="zh-CN" altLang="en-US" sz="2000" b="1" dirty="0">
                <a:latin typeface="微软雅黑" panose="020B0503020204020204" pitchFamily="34" charset="-122"/>
                <a:ea typeface="微软雅黑" panose="020B0503020204020204" pitchFamily="34" charset="-122"/>
              </a:rPr>
              <a:t>。在光纤结点光信号被转换为电信号。在光纤结点以下就是同轴电缆。 </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1" name="Freeform 173"/>
          <p:cNvSpPr/>
          <p:nvPr/>
        </p:nvSpPr>
        <p:spPr bwMode="auto">
          <a:xfrm>
            <a:off x="5186220" y="3134821"/>
            <a:ext cx="64731" cy="272328"/>
          </a:xfrm>
          <a:custGeom>
            <a:avLst/>
            <a:gdLst>
              <a:gd name="T0" fmla="*/ 30 w 56"/>
              <a:gd name="T1" fmla="*/ 0 h 357"/>
              <a:gd name="T2" fmla="*/ 3 w 56"/>
              <a:gd name="T3" fmla="*/ 51 h 357"/>
              <a:gd name="T4" fmla="*/ 9 w 56"/>
              <a:gd name="T5" fmla="*/ 123 h 357"/>
              <a:gd name="T6" fmla="*/ 33 w 56"/>
              <a:gd name="T7" fmla="*/ 189 h 357"/>
              <a:gd name="T8" fmla="*/ 54 w 56"/>
              <a:gd name="T9" fmla="*/ 246 h 357"/>
              <a:gd name="T10" fmla="*/ 48 w 56"/>
              <a:gd name="T11" fmla="*/ 300 h 357"/>
              <a:gd name="T12" fmla="*/ 30 w 56"/>
              <a:gd name="T13" fmla="*/ 357 h 357"/>
            </a:gdLst>
            <a:ahLst/>
            <a:cxnLst>
              <a:cxn ang="0">
                <a:pos x="T0" y="T1"/>
              </a:cxn>
              <a:cxn ang="0">
                <a:pos x="T2" y="T3"/>
              </a:cxn>
              <a:cxn ang="0">
                <a:pos x="T4" y="T5"/>
              </a:cxn>
              <a:cxn ang="0">
                <a:pos x="T6" y="T7"/>
              </a:cxn>
              <a:cxn ang="0">
                <a:pos x="T8" y="T9"/>
              </a:cxn>
              <a:cxn ang="0">
                <a:pos x="T10" y="T11"/>
              </a:cxn>
              <a:cxn ang="0">
                <a:pos x="T12" y="T13"/>
              </a:cxn>
            </a:cxnLst>
            <a:rect l="0" t="0" r="r" b="b"/>
            <a:pathLst>
              <a:path w="56" h="357">
                <a:moveTo>
                  <a:pt x="30" y="0"/>
                </a:moveTo>
                <a:cubicBezTo>
                  <a:pt x="26" y="8"/>
                  <a:pt x="6" y="30"/>
                  <a:pt x="3" y="51"/>
                </a:cubicBezTo>
                <a:cubicBezTo>
                  <a:pt x="0" y="72"/>
                  <a:pt x="4" y="100"/>
                  <a:pt x="9" y="123"/>
                </a:cubicBezTo>
                <a:cubicBezTo>
                  <a:pt x="14" y="146"/>
                  <a:pt x="26" y="169"/>
                  <a:pt x="33" y="189"/>
                </a:cubicBezTo>
                <a:cubicBezTo>
                  <a:pt x="40" y="209"/>
                  <a:pt x="52" y="228"/>
                  <a:pt x="54" y="246"/>
                </a:cubicBezTo>
                <a:cubicBezTo>
                  <a:pt x="56" y="264"/>
                  <a:pt x="52" y="282"/>
                  <a:pt x="48" y="300"/>
                </a:cubicBezTo>
                <a:cubicBezTo>
                  <a:pt x="44" y="318"/>
                  <a:pt x="34" y="345"/>
                  <a:pt x="30" y="357"/>
                </a:cubicBezTo>
              </a:path>
            </a:pathLst>
          </a:custGeom>
          <a:noFill/>
          <a:ln w="1905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83" name="Freeform 175"/>
          <p:cNvSpPr/>
          <p:nvPr/>
        </p:nvSpPr>
        <p:spPr bwMode="auto">
          <a:xfrm>
            <a:off x="5656167" y="3134821"/>
            <a:ext cx="63437" cy="272328"/>
          </a:xfrm>
          <a:custGeom>
            <a:avLst/>
            <a:gdLst>
              <a:gd name="T0" fmla="*/ 30 w 56"/>
              <a:gd name="T1" fmla="*/ 0 h 357"/>
              <a:gd name="T2" fmla="*/ 3 w 56"/>
              <a:gd name="T3" fmla="*/ 51 h 357"/>
              <a:gd name="T4" fmla="*/ 9 w 56"/>
              <a:gd name="T5" fmla="*/ 123 h 357"/>
              <a:gd name="T6" fmla="*/ 33 w 56"/>
              <a:gd name="T7" fmla="*/ 189 h 357"/>
              <a:gd name="T8" fmla="*/ 54 w 56"/>
              <a:gd name="T9" fmla="*/ 246 h 357"/>
              <a:gd name="T10" fmla="*/ 48 w 56"/>
              <a:gd name="T11" fmla="*/ 300 h 357"/>
              <a:gd name="T12" fmla="*/ 30 w 56"/>
              <a:gd name="T13" fmla="*/ 357 h 357"/>
            </a:gdLst>
            <a:ahLst/>
            <a:cxnLst>
              <a:cxn ang="0">
                <a:pos x="T0" y="T1"/>
              </a:cxn>
              <a:cxn ang="0">
                <a:pos x="T2" y="T3"/>
              </a:cxn>
              <a:cxn ang="0">
                <a:pos x="T4" y="T5"/>
              </a:cxn>
              <a:cxn ang="0">
                <a:pos x="T6" y="T7"/>
              </a:cxn>
              <a:cxn ang="0">
                <a:pos x="T8" y="T9"/>
              </a:cxn>
              <a:cxn ang="0">
                <a:pos x="T10" y="T11"/>
              </a:cxn>
              <a:cxn ang="0">
                <a:pos x="T12" y="T13"/>
              </a:cxn>
            </a:cxnLst>
            <a:rect l="0" t="0" r="r" b="b"/>
            <a:pathLst>
              <a:path w="56" h="357">
                <a:moveTo>
                  <a:pt x="30" y="0"/>
                </a:moveTo>
                <a:cubicBezTo>
                  <a:pt x="26" y="8"/>
                  <a:pt x="6" y="30"/>
                  <a:pt x="3" y="51"/>
                </a:cubicBezTo>
                <a:cubicBezTo>
                  <a:pt x="0" y="72"/>
                  <a:pt x="4" y="100"/>
                  <a:pt x="9" y="123"/>
                </a:cubicBezTo>
                <a:cubicBezTo>
                  <a:pt x="14" y="146"/>
                  <a:pt x="26" y="169"/>
                  <a:pt x="33" y="189"/>
                </a:cubicBezTo>
                <a:cubicBezTo>
                  <a:pt x="40" y="209"/>
                  <a:pt x="52" y="228"/>
                  <a:pt x="54" y="246"/>
                </a:cubicBezTo>
                <a:cubicBezTo>
                  <a:pt x="56" y="264"/>
                  <a:pt x="52" y="282"/>
                  <a:pt x="48" y="300"/>
                </a:cubicBezTo>
                <a:cubicBezTo>
                  <a:pt x="44" y="318"/>
                  <a:pt x="34" y="345"/>
                  <a:pt x="30" y="357"/>
                </a:cubicBezTo>
              </a:path>
            </a:pathLst>
          </a:custGeom>
          <a:noFill/>
          <a:ln w="1905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89" name="Freeform 237"/>
          <p:cNvSpPr/>
          <p:nvPr/>
        </p:nvSpPr>
        <p:spPr bwMode="auto">
          <a:xfrm>
            <a:off x="5186220" y="1644841"/>
            <a:ext cx="64731" cy="272328"/>
          </a:xfrm>
          <a:custGeom>
            <a:avLst/>
            <a:gdLst>
              <a:gd name="T0" fmla="*/ 30 w 56"/>
              <a:gd name="T1" fmla="*/ 0 h 357"/>
              <a:gd name="T2" fmla="*/ 3 w 56"/>
              <a:gd name="T3" fmla="*/ 51 h 357"/>
              <a:gd name="T4" fmla="*/ 9 w 56"/>
              <a:gd name="T5" fmla="*/ 123 h 357"/>
              <a:gd name="T6" fmla="*/ 33 w 56"/>
              <a:gd name="T7" fmla="*/ 189 h 357"/>
              <a:gd name="T8" fmla="*/ 54 w 56"/>
              <a:gd name="T9" fmla="*/ 246 h 357"/>
              <a:gd name="T10" fmla="*/ 48 w 56"/>
              <a:gd name="T11" fmla="*/ 300 h 357"/>
              <a:gd name="T12" fmla="*/ 30 w 56"/>
              <a:gd name="T13" fmla="*/ 357 h 357"/>
            </a:gdLst>
            <a:ahLst/>
            <a:cxnLst>
              <a:cxn ang="0">
                <a:pos x="T0" y="T1"/>
              </a:cxn>
              <a:cxn ang="0">
                <a:pos x="T2" y="T3"/>
              </a:cxn>
              <a:cxn ang="0">
                <a:pos x="T4" y="T5"/>
              </a:cxn>
              <a:cxn ang="0">
                <a:pos x="T6" y="T7"/>
              </a:cxn>
              <a:cxn ang="0">
                <a:pos x="T8" y="T9"/>
              </a:cxn>
              <a:cxn ang="0">
                <a:pos x="T10" y="T11"/>
              </a:cxn>
              <a:cxn ang="0">
                <a:pos x="T12" y="T13"/>
              </a:cxn>
            </a:cxnLst>
            <a:rect l="0" t="0" r="r" b="b"/>
            <a:pathLst>
              <a:path w="56" h="357">
                <a:moveTo>
                  <a:pt x="30" y="0"/>
                </a:moveTo>
                <a:cubicBezTo>
                  <a:pt x="26" y="8"/>
                  <a:pt x="6" y="30"/>
                  <a:pt x="3" y="51"/>
                </a:cubicBezTo>
                <a:cubicBezTo>
                  <a:pt x="0" y="72"/>
                  <a:pt x="4" y="100"/>
                  <a:pt x="9" y="123"/>
                </a:cubicBezTo>
                <a:cubicBezTo>
                  <a:pt x="14" y="146"/>
                  <a:pt x="26" y="169"/>
                  <a:pt x="33" y="189"/>
                </a:cubicBezTo>
                <a:cubicBezTo>
                  <a:pt x="40" y="209"/>
                  <a:pt x="52" y="228"/>
                  <a:pt x="54" y="246"/>
                </a:cubicBezTo>
                <a:cubicBezTo>
                  <a:pt x="56" y="264"/>
                  <a:pt x="52" y="282"/>
                  <a:pt x="48" y="300"/>
                </a:cubicBezTo>
                <a:cubicBezTo>
                  <a:pt x="44" y="318"/>
                  <a:pt x="34" y="345"/>
                  <a:pt x="30" y="357"/>
                </a:cubicBezTo>
              </a:path>
            </a:pathLst>
          </a:custGeom>
          <a:noFill/>
          <a:ln w="1905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90" name="Freeform 238"/>
          <p:cNvSpPr/>
          <p:nvPr/>
        </p:nvSpPr>
        <p:spPr bwMode="auto">
          <a:xfrm>
            <a:off x="6126117" y="1644841"/>
            <a:ext cx="63436" cy="272328"/>
          </a:xfrm>
          <a:custGeom>
            <a:avLst/>
            <a:gdLst>
              <a:gd name="T0" fmla="*/ 30 w 56"/>
              <a:gd name="T1" fmla="*/ 0 h 357"/>
              <a:gd name="T2" fmla="*/ 3 w 56"/>
              <a:gd name="T3" fmla="*/ 51 h 357"/>
              <a:gd name="T4" fmla="*/ 9 w 56"/>
              <a:gd name="T5" fmla="*/ 123 h 357"/>
              <a:gd name="T6" fmla="*/ 33 w 56"/>
              <a:gd name="T7" fmla="*/ 189 h 357"/>
              <a:gd name="T8" fmla="*/ 54 w 56"/>
              <a:gd name="T9" fmla="*/ 246 h 357"/>
              <a:gd name="T10" fmla="*/ 48 w 56"/>
              <a:gd name="T11" fmla="*/ 300 h 357"/>
              <a:gd name="T12" fmla="*/ 30 w 56"/>
              <a:gd name="T13" fmla="*/ 357 h 357"/>
            </a:gdLst>
            <a:ahLst/>
            <a:cxnLst>
              <a:cxn ang="0">
                <a:pos x="T0" y="T1"/>
              </a:cxn>
              <a:cxn ang="0">
                <a:pos x="T2" y="T3"/>
              </a:cxn>
              <a:cxn ang="0">
                <a:pos x="T4" y="T5"/>
              </a:cxn>
              <a:cxn ang="0">
                <a:pos x="T6" y="T7"/>
              </a:cxn>
              <a:cxn ang="0">
                <a:pos x="T8" y="T9"/>
              </a:cxn>
              <a:cxn ang="0">
                <a:pos x="T10" y="T11"/>
              </a:cxn>
              <a:cxn ang="0">
                <a:pos x="T12" y="T13"/>
              </a:cxn>
            </a:cxnLst>
            <a:rect l="0" t="0" r="r" b="b"/>
            <a:pathLst>
              <a:path w="56" h="357">
                <a:moveTo>
                  <a:pt x="30" y="0"/>
                </a:moveTo>
                <a:cubicBezTo>
                  <a:pt x="26" y="8"/>
                  <a:pt x="6" y="30"/>
                  <a:pt x="3" y="51"/>
                </a:cubicBezTo>
                <a:cubicBezTo>
                  <a:pt x="0" y="72"/>
                  <a:pt x="4" y="100"/>
                  <a:pt x="9" y="123"/>
                </a:cubicBezTo>
                <a:cubicBezTo>
                  <a:pt x="14" y="146"/>
                  <a:pt x="26" y="169"/>
                  <a:pt x="33" y="189"/>
                </a:cubicBezTo>
                <a:cubicBezTo>
                  <a:pt x="40" y="209"/>
                  <a:pt x="52" y="228"/>
                  <a:pt x="54" y="246"/>
                </a:cubicBezTo>
                <a:cubicBezTo>
                  <a:pt x="56" y="264"/>
                  <a:pt x="52" y="282"/>
                  <a:pt x="48" y="300"/>
                </a:cubicBezTo>
                <a:cubicBezTo>
                  <a:pt x="44" y="318"/>
                  <a:pt x="34" y="345"/>
                  <a:pt x="30" y="357"/>
                </a:cubicBezTo>
              </a:path>
            </a:pathLst>
          </a:custGeom>
          <a:noFill/>
          <a:ln w="1905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91" name="Freeform 239"/>
          <p:cNvSpPr/>
          <p:nvPr/>
        </p:nvSpPr>
        <p:spPr bwMode="auto">
          <a:xfrm>
            <a:off x="5656167" y="1644841"/>
            <a:ext cx="63437" cy="272328"/>
          </a:xfrm>
          <a:custGeom>
            <a:avLst/>
            <a:gdLst>
              <a:gd name="T0" fmla="*/ 30 w 56"/>
              <a:gd name="T1" fmla="*/ 0 h 357"/>
              <a:gd name="T2" fmla="*/ 3 w 56"/>
              <a:gd name="T3" fmla="*/ 51 h 357"/>
              <a:gd name="T4" fmla="*/ 9 w 56"/>
              <a:gd name="T5" fmla="*/ 123 h 357"/>
              <a:gd name="T6" fmla="*/ 33 w 56"/>
              <a:gd name="T7" fmla="*/ 189 h 357"/>
              <a:gd name="T8" fmla="*/ 54 w 56"/>
              <a:gd name="T9" fmla="*/ 246 h 357"/>
              <a:gd name="T10" fmla="*/ 48 w 56"/>
              <a:gd name="T11" fmla="*/ 300 h 357"/>
              <a:gd name="T12" fmla="*/ 30 w 56"/>
              <a:gd name="T13" fmla="*/ 357 h 357"/>
            </a:gdLst>
            <a:ahLst/>
            <a:cxnLst>
              <a:cxn ang="0">
                <a:pos x="T0" y="T1"/>
              </a:cxn>
              <a:cxn ang="0">
                <a:pos x="T2" y="T3"/>
              </a:cxn>
              <a:cxn ang="0">
                <a:pos x="T4" y="T5"/>
              </a:cxn>
              <a:cxn ang="0">
                <a:pos x="T6" y="T7"/>
              </a:cxn>
              <a:cxn ang="0">
                <a:pos x="T8" y="T9"/>
              </a:cxn>
              <a:cxn ang="0">
                <a:pos x="T10" y="T11"/>
              </a:cxn>
              <a:cxn ang="0">
                <a:pos x="T12" y="T13"/>
              </a:cxn>
            </a:cxnLst>
            <a:rect l="0" t="0" r="r" b="b"/>
            <a:pathLst>
              <a:path w="56" h="357">
                <a:moveTo>
                  <a:pt x="30" y="0"/>
                </a:moveTo>
                <a:cubicBezTo>
                  <a:pt x="26" y="8"/>
                  <a:pt x="6" y="30"/>
                  <a:pt x="3" y="51"/>
                </a:cubicBezTo>
                <a:cubicBezTo>
                  <a:pt x="0" y="72"/>
                  <a:pt x="4" y="100"/>
                  <a:pt x="9" y="123"/>
                </a:cubicBezTo>
                <a:cubicBezTo>
                  <a:pt x="14" y="146"/>
                  <a:pt x="26" y="169"/>
                  <a:pt x="33" y="189"/>
                </a:cubicBezTo>
                <a:cubicBezTo>
                  <a:pt x="40" y="209"/>
                  <a:pt x="52" y="228"/>
                  <a:pt x="54" y="246"/>
                </a:cubicBezTo>
                <a:cubicBezTo>
                  <a:pt x="56" y="264"/>
                  <a:pt x="52" y="282"/>
                  <a:pt x="48" y="300"/>
                </a:cubicBezTo>
                <a:cubicBezTo>
                  <a:pt x="44" y="318"/>
                  <a:pt x="34" y="345"/>
                  <a:pt x="30" y="357"/>
                </a:cubicBezTo>
              </a:path>
            </a:pathLst>
          </a:custGeom>
          <a:noFill/>
          <a:ln w="1905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82" name="Freeform 174"/>
          <p:cNvSpPr/>
          <p:nvPr/>
        </p:nvSpPr>
        <p:spPr bwMode="auto">
          <a:xfrm>
            <a:off x="6619367" y="2424263"/>
            <a:ext cx="63437" cy="272328"/>
          </a:xfrm>
          <a:custGeom>
            <a:avLst/>
            <a:gdLst>
              <a:gd name="T0" fmla="*/ 30 w 56"/>
              <a:gd name="T1" fmla="*/ 0 h 357"/>
              <a:gd name="T2" fmla="*/ 3 w 56"/>
              <a:gd name="T3" fmla="*/ 51 h 357"/>
              <a:gd name="T4" fmla="*/ 9 w 56"/>
              <a:gd name="T5" fmla="*/ 123 h 357"/>
              <a:gd name="T6" fmla="*/ 33 w 56"/>
              <a:gd name="T7" fmla="*/ 189 h 357"/>
              <a:gd name="T8" fmla="*/ 54 w 56"/>
              <a:gd name="T9" fmla="*/ 246 h 357"/>
              <a:gd name="T10" fmla="*/ 48 w 56"/>
              <a:gd name="T11" fmla="*/ 300 h 357"/>
              <a:gd name="T12" fmla="*/ 30 w 56"/>
              <a:gd name="T13" fmla="*/ 357 h 357"/>
            </a:gdLst>
            <a:ahLst/>
            <a:cxnLst>
              <a:cxn ang="0">
                <a:pos x="T0" y="T1"/>
              </a:cxn>
              <a:cxn ang="0">
                <a:pos x="T2" y="T3"/>
              </a:cxn>
              <a:cxn ang="0">
                <a:pos x="T4" y="T5"/>
              </a:cxn>
              <a:cxn ang="0">
                <a:pos x="T6" y="T7"/>
              </a:cxn>
              <a:cxn ang="0">
                <a:pos x="T8" y="T9"/>
              </a:cxn>
              <a:cxn ang="0">
                <a:pos x="T10" y="T11"/>
              </a:cxn>
              <a:cxn ang="0">
                <a:pos x="T12" y="T13"/>
              </a:cxn>
            </a:cxnLst>
            <a:rect l="0" t="0" r="r" b="b"/>
            <a:pathLst>
              <a:path w="56" h="357">
                <a:moveTo>
                  <a:pt x="30" y="0"/>
                </a:moveTo>
                <a:cubicBezTo>
                  <a:pt x="26" y="8"/>
                  <a:pt x="6" y="30"/>
                  <a:pt x="3" y="51"/>
                </a:cubicBezTo>
                <a:cubicBezTo>
                  <a:pt x="0" y="72"/>
                  <a:pt x="4" y="100"/>
                  <a:pt x="9" y="123"/>
                </a:cubicBezTo>
                <a:cubicBezTo>
                  <a:pt x="14" y="146"/>
                  <a:pt x="26" y="169"/>
                  <a:pt x="33" y="189"/>
                </a:cubicBezTo>
                <a:cubicBezTo>
                  <a:pt x="40" y="209"/>
                  <a:pt x="52" y="228"/>
                  <a:pt x="54" y="246"/>
                </a:cubicBezTo>
                <a:cubicBezTo>
                  <a:pt x="56" y="264"/>
                  <a:pt x="52" y="282"/>
                  <a:pt x="48" y="300"/>
                </a:cubicBezTo>
                <a:cubicBezTo>
                  <a:pt x="44" y="318"/>
                  <a:pt x="34" y="345"/>
                  <a:pt x="30" y="357"/>
                </a:cubicBezTo>
              </a:path>
            </a:pathLst>
          </a:custGeom>
          <a:noFill/>
          <a:ln w="1905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96" name="Freeform 244"/>
          <p:cNvSpPr/>
          <p:nvPr/>
        </p:nvSpPr>
        <p:spPr bwMode="auto">
          <a:xfrm>
            <a:off x="5186220" y="2425829"/>
            <a:ext cx="64731" cy="272328"/>
          </a:xfrm>
          <a:custGeom>
            <a:avLst/>
            <a:gdLst>
              <a:gd name="T0" fmla="*/ 30 w 56"/>
              <a:gd name="T1" fmla="*/ 0 h 357"/>
              <a:gd name="T2" fmla="*/ 3 w 56"/>
              <a:gd name="T3" fmla="*/ 51 h 357"/>
              <a:gd name="T4" fmla="*/ 9 w 56"/>
              <a:gd name="T5" fmla="*/ 123 h 357"/>
              <a:gd name="T6" fmla="*/ 33 w 56"/>
              <a:gd name="T7" fmla="*/ 189 h 357"/>
              <a:gd name="T8" fmla="*/ 54 w 56"/>
              <a:gd name="T9" fmla="*/ 246 h 357"/>
              <a:gd name="T10" fmla="*/ 48 w 56"/>
              <a:gd name="T11" fmla="*/ 300 h 357"/>
              <a:gd name="T12" fmla="*/ 30 w 56"/>
              <a:gd name="T13" fmla="*/ 357 h 357"/>
            </a:gdLst>
            <a:ahLst/>
            <a:cxnLst>
              <a:cxn ang="0">
                <a:pos x="T0" y="T1"/>
              </a:cxn>
              <a:cxn ang="0">
                <a:pos x="T2" y="T3"/>
              </a:cxn>
              <a:cxn ang="0">
                <a:pos x="T4" y="T5"/>
              </a:cxn>
              <a:cxn ang="0">
                <a:pos x="T6" y="T7"/>
              </a:cxn>
              <a:cxn ang="0">
                <a:pos x="T8" y="T9"/>
              </a:cxn>
              <a:cxn ang="0">
                <a:pos x="T10" y="T11"/>
              </a:cxn>
              <a:cxn ang="0">
                <a:pos x="T12" y="T13"/>
              </a:cxn>
            </a:cxnLst>
            <a:rect l="0" t="0" r="r" b="b"/>
            <a:pathLst>
              <a:path w="56" h="357">
                <a:moveTo>
                  <a:pt x="30" y="0"/>
                </a:moveTo>
                <a:cubicBezTo>
                  <a:pt x="26" y="8"/>
                  <a:pt x="6" y="30"/>
                  <a:pt x="3" y="51"/>
                </a:cubicBezTo>
                <a:cubicBezTo>
                  <a:pt x="0" y="72"/>
                  <a:pt x="4" y="100"/>
                  <a:pt x="9" y="123"/>
                </a:cubicBezTo>
                <a:cubicBezTo>
                  <a:pt x="14" y="146"/>
                  <a:pt x="26" y="169"/>
                  <a:pt x="33" y="189"/>
                </a:cubicBezTo>
                <a:cubicBezTo>
                  <a:pt x="40" y="209"/>
                  <a:pt x="52" y="228"/>
                  <a:pt x="54" y="246"/>
                </a:cubicBezTo>
                <a:cubicBezTo>
                  <a:pt x="56" y="264"/>
                  <a:pt x="52" y="282"/>
                  <a:pt x="48" y="300"/>
                </a:cubicBezTo>
                <a:cubicBezTo>
                  <a:pt x="44" y="318"/>
                  <a:pt x="34" y="345"/>
                  <a:pt x="30" y="357"/>
                </a:cubicBezTo>
              </a:path>
            </a:pathLst>
          </a:custGeom>
          <a:noFill/>
          <a:ln w="1905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97" name="Freeform 245"/>
          <p:cNvSpPr/>
          <p:nvPr/>
        </p:nvSpPr>
        <p:spPr bwMode="auto">
          <a:xfrm>
            <a:off x="6126117" y="2425829"/>
            <a:ext cx="63436" cy="272328"/>
          </a:xfrm>
          <a:custGeom>
            <a:avLst/>
            <a:gdLst>
              <a:gd name="T0" fmla="*/ 30 w 56"/>
              <a:gd name="T1" fmla="*/ 0 h 357"/>
              <a:gd name="T2" fmla="*/ 3 w 56"/>
              <a:gd name="T3" fmla="*/ 51 h 357"/>
              <a:gd name="T4" fmla="*/ 9 w 56"/>
              <a:gd name="T5" fmla="*/ 123 h 357"/>
              <a:gd name="T6" fmla="*/ 33 w 56"/>
              <a:gd name="T7" fmla="*/ 189 h 357"/>
              <a:gd name="T8" fmla="*/ 54 w 56"/>
              <a:gd name="T9" fmla="*/ 246 h 357"/>
              <a:gd name="T10" fmla="*/ 48 w 56"/>
              <a:gd name="T11" fmla="*/ 300 h 357"/>
              <a:gd name="T12" fmla="*/ 30 w 56"/>
              <a:gd name="T13" fmla="*/ 357 h 357"/>
            </a:gdLst>
            <a:ahLst/>
            <a:cxnLst>
              <a:cxn ang="0">
                <a:pos x="T0" y="T1"/>
              </a:cxn>
              <a:cxn ang="0">
                <a:pos x="T2" y="T3"/>
              </a:cxn>
              <a:cxn ang="0">
                <a:pos x="T4" y="T5"/>
              </a:cxn>
              <a:cxn ang="0">
                <a:pos x="T6" y="T7"/>
              </a:cxn>
              <a:cxn ang="0">
                <a:pos x="T8" y="T9"/>
              </a:cxn>
              <a:cxn ang="0">
                <a:pos x="T10" y="T11"/>
              </a:cxn>
              <a:cxn ang="0">
                <a:pos x="T12" y="T13"/>
              </a:cxn>
            </a:cxnLst>
            <a:rect l="0" t="0" r="r" b="b"/>
            <a:pathLst>
              <a:path w="56" h="357">
                <a:moveTo>
                  <a:pt x="30" y="0"/>
                </a:moveTo>
                <a:cubicBezTo>
                  <a:pt x="26" y="8"/>
                  <a:pt x="6" y="30"/>
                  <a:pt x="3" y="51"/>
                </a:cubicBezTo>
                <a:cubicBezTo>
                  <a:pt x="0" y="72"/>
                  <a:pt x="4" y="100"/>
                  <a:pt x="9" y="123"/>
                </a:cubicBezTo>
                <a:cubicBezTo>
                  <a:pt x="14" y="146"/>
                  <a:pt x="26" y="169"/>
                  <a:pt x="33" y="189"/>
                </a:cubicBezTo>
                <a:cubicBezTo>
                  <a:pt x="40" y="209"/>
                  <a:pt x="52" y="228"/>
                  <a:pt x="54" y="246"/>
                </a:cubicBezTo>
                <a:cubicBezTo>
                  <a:pt x="56" y="264"/>
                  <a:pt x="52" y="282"/>
                  <a:pt x="48" y="300"/>
                </a:cubicBezTo>
                <a:cubicBezTo>
                  <a:pt x="44" y="318"/>
                  <a:pt x="34" y="345"/>
                  <a:pt x="30" y="357"/>
                </a:cubicBezTo>
              </a:path>
            </a:pathLst>
          </a:custGeom>
          <a:noFill/>
          <a:ln w="1905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98" name="Freeform 246"/>
          <p:cNvSpPr/>
          <p:nvPr/>
        </p:nvSpPr>
        <p:spPr bwMode="auto">
          <a:xfrm>
            <a:off x="5656167" y="2425829"/>
            <a:ext cx="63437" cy="272328"/>
          </a:xfrm>
          <a:custGeom>
            <a:avLst/>
            <a:gdLst>
              <a:gd name="T0" fmla="*/ 30 w 56"/>
              <a:gd name="T1" fmla="*/ 0 h 357"/>
              <a:gd name="T2" fmla="*/ 3 w 56"/>
              <a:gd name="T3" fmla="*/ 51 h 357"/>
              <a:gd name="T4" fmla="*/ 9 w 56"/>
              <a:gd name="T5" fmla="*/ 123 h 357"/>
              <a:gd name="T6" fmla="*/ 33 w 56"/>
              <a:gd name="T7" fmla="*/ 189 h 357"/>
              <a:gd name="T8" fmla="*/ 54 w 56"/>
              <a:gd name="T9" fmla="*/ 246 h 357"/>
              <a:gd name="T10" fmla="*/ 48 w 56"/>
              <a:gd name="T11" fmla="*/ 300 h 357"/>
              <a:gd name="T12" fmla="*/ 30 w 56"/>
              <a:gd name="T13" fmla="*/ 357 h 357"/>
            </a:gdLst>
            <a:ahLst/>
            <a:cxnLst>
              <a:cxn ang="0">
                <a:pos x="T0" y="T1"/>
              </a:cxn>
              <a:cxn ang="0">
                <a:pos x="T2" y="T3"/>
              </a:cxn>
              <a:cxn ang="0">
                <a:pos x="T4" y="T5"/>
              </a:cxn>
              <a:cxn ang="0">
                <a:pos x="T6" y="T7"/>
              </a:cxn>
              <a:cxn ang="0">
                <a:pos x="T8" y="T9"/>
              </a:cxn>
              <a:cxn ang="0">
                <a:pos x="T10" y="T11"/>
              </a:cxn>
              <a:cxn ang="0">
                <a:pos x="T12" y="T13"/>
              </a:cxn>
            </a:cxnLst>
            <a:rect l="0" t="0" r="r" b="b"/>
            <a:pathLst>
              <a:path w="56" h="357">
                <a:moveTo>
                  <a:pt x="30" y="0"/>
                </a:moveTo>
                <a:cubicBezTo>
                  <a:pt x="26" y="8"/>
                  <a:pt x="6" y="30"/>
                  <a:pt x="3" y="51"/>
                </a:cubicBezTo>
                <a:cubicBezTo>
                  <a:pt x="0" y="72"/>
                  <a:pt x="4" y="100"/>
                  <a:pt x="9" y="123"/>
                </a:cubicBezTo>
                <a:cubicBezTo>
                  <a:pt x="14" y="146"/>
                  <a:pt x="26" y="169"/>
                  <a:pt x="33" y="189"/>
                </a:cubicBezTo>
                <a:cubicBezTo>
                  <a:pt x="40" y="209"/>
                  <a:pt x="52" y="228"/>
                  <a:pt x="54" y="246"/>
                </a:cubicBezTo>
                <a:cubicBezTo>
                  <a:pt x="56" y="264"/>
                  <a:pt x="52" y="282"/>
                  <a:pt x="48" y="300"/>
                </a:cubicBezTo>
                <a:cubicBezTo>
                  <a:pt x="44" y="318"/>
                  <a:pt x="34" y="345"/>
                  <a:pt x="30" y="357"/>
                </a:cubicBezTo>
              </a:path>
            </a:pathLst>
          </a:custGeom>
          <a:noFill/>
          <a:ln w="1905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01" name="Freeform 249"/>
          <p:cNvSpPr/>
          <p:nvPr/>
        </p:nvSpPr>
        <p:spPr bwMode="auto">
          <a:xfrm>
            <a:off x="7089316" y="2424263"/>
            <a:ext cx="63436" cy="272328"/>
          </a:xfrm>
          <a:custGeom>
            <a:avLst/>
            <a:gdLst>
              <a:gd name="T0" fmla="*/ 30 w 56"/>
              <a:gd name="T1" fmla="*/ 0 h 357"/>
              <a:gd name="T2" fmla="*/ 3 w 56"/>
              <a:gd name="T3" fmla="*/ 51 h 357"/>
              <a:gd name="T4" fmla="*/ 9 w 56"/>
              <a:gd name="T5" fmla="*/ 123 h 357"/>
              <a:gd name="T6" fmla="*/ 33 w 56"/>
              <a:gd name="T7" fmla="*/ 189 h 357"/>
              <a:gd name="T8" fmla="*/ 54 w 56"/>
              <a:gd name="T9" fmla="*/ 246 h 357"/>
              <a:gd name="T10" fmla="*/ 48 w 56"/>
              <a:gd name="T11" fmla="*/ 300 h 357"/>
              <a:gd name="T12" fmla="*/ 30 w 56"/>
              <a:gd name="T13" fmla="*/ 357 h 357"/>
            </a:gdLst>
            <a:ahLst/>
            <a:cxnLst>
              <a:cxn ang="0">
                <a:pos x="T0" y="T1"/>
              </a:cxn>
              <a:cxn ang="0">
                <a:pos x="T2" y="T3"/>
              </a:cxn>
              <a:cxn ang="0">
                <a:pos x="T4" y="T5"/>
              </a:cxn>
              <a:cxn ang="0">
                <a:pos x="T6" y="T7"/>
              </a:cxn>
              <a:cxn ang="0">
                <a:pos x="T8" y="T9"/>
              </a:cxn>
              <a:cxn ang="0">
                <a:pos x="T10" y="T11"/>
              </a:cxn>
              <a:cxn ang="0">
                <a:pos x="T12" y="T13"/>
              </a:cxn>
            </a:cxnLst>
            <a:rect l="0" t="0" r="r" b="b"/>
            <a:pathLst>
              <a:path w="56" h="357">
                <a:moveTo>
                  <a:pt x="30" y="0"/>
                </a:moveTo>
                <a:cubicBezTo>
                  <a:pt x="26" y="8"/>
                  <a:pt x="6" y="30"/>
                  <a:pt x="3" y="51"/>
                </a:cubicBezTo>
                <a:cubicBezTo>
                  <a:pt x="0" y="72"/>
                  <a:pt x="4" y="100"/>
                  <a:pt x="9" y="123"/>
                </a:cubicBezTo>
                <a:cubicBezTo>
                  <a:pt x="14" y="146"/>
                  <a:pt x="26" y="169"/>
                  <a:pt x="33" y="189"/>
                </a:cubicBezTo>
                <a:cubicBezTo>
                  <a:pt x="40" y="209"/>
                  <a:pt x="52" y="228"/>
                  <a:pt x="54" y="246"/>
                </a:cubicBezTo>
                <a:cubicBezTo>
                  <a:pt x="56" y="264"/>
                  <a:pt x="52" y="282"/>
                  <a:pt x="48" y="300"/>
                </a:cubicBezTo>
                <a:cubicBezTo>
                  <a:pt x="44" y="318"/>
                  <a:pt x="34" y="345"/>
                  <a:pt x="30" y="357"/>
                </a:cubicBezTo>
              </a:path>
            </a:pathLst>
          </a:custGeom>
          <a:noFill/>
          <a:ln w="1905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1" name="AutoShape 5"/>
          <p:cNvSpPr>
            <a:spLocks noChangeArrowheads="1"/>
          </p:cNvSpPr>
          <p:nvPr/>
        </p:nvSpPr>
        <p:spPr bwMode="auto">
          <a:xfrm>
            <a:off x="556963" y="622384"/>
            <a:ext cx="8048776" cy="353930"/>
          </a:xfrm>
          <a:prstGeom prst="roundRect">
            <a:avLst>
              <a:gd name="adj" fmla="val 16667"/>
            </a:avLst>
          </a:prstGeom>
          <a:solidFill>
            <a:srgbClr val="00B050"/>
          </a:solidFill>
          <a:ln>
            <a:noFill/>
          </a:ln>
          <a:effec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2" name="Rectangle 6"/>
          <p:cNvSpPr>
            <a:spLocks noChangeArrowheads="1"/>
          </p:cNvSpPr>
          <p:nvPr/>
        </p:nvSpPr>
        <p:spPr bwMode="auto">
          <a:xfrm>
            <a:off x="2995023" y="589173"/>
            <a:ext cx="31726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HFC </a:t>
            </a:r>
            <a:r>
              <a:rPr lang="zh-CN" altLang="en-US" sz="2000" b="1" dirty="0">
                <a:solidFill>
                  <a:schemeClr val="bg1"/>
                </a:solidFill>
                <a:latin typeface="微软雅黑" panose="020B0503020204020204" pitchFamily="34" charset="-122"/>
                <a:ea typeface="微软雅黑" panose="020B0503020204020204" pitchFamily="34" charset="-122"/>
              </a:rPr>
              <a:t>网采用结点体系结构 </a:t>
            </a:r>
          </a:p>
        </p:txBody>
      </p:sp>
      <p:sp>
        <p:nvSpPr>
          <p:cNvPr id="63" name="Line 155"/>
          <p:cNvSpPr>
            <a:spLocks noChangeShapeType="1"/>
          </p:cNvSpPr>
          <p:nvPr/>
        </p:nvSpPr>
        <p:spPr bwMode="auto">
          <a:xfrm>
            <a:off x="3425532" y="2779542"/>
            <a:ext cx="1232482" cy="638563"/>
          </a:xfrm>
          <a:prstGeom prst="line">
            <a:avLst/>
          </a:prstGeom>
          <a:noFill/>
          <a:ln w="38100" cmpd="dbl">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64" name="Line 156"/>
          <p:cNvSpPr>
            <a:spLocks noChangeShapeType="1"/>
          </p:cNvSpPr>
          <p:nvPr/>
        </p:nvSpPr>
        <p:spPr bwMode="auto">
          <a:xfrm>
            <a:off x="3483790" y="2709112"/>
            <a:ext cx="1174224" cy="0"/>
          </a:xfrm>
          <a:prstGeom prst="line">
            <a:avLst/>
          </a:prstGeom>
          <a:noFill/>
          <a:ln w="38100" cmpd="dbl">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65" name="Line 157"/>
          <p:cNvSpPr>
            <a:spLocks noChangeShapeType="1"/>
          </p:cNvSpPr>
          <p:nvPr/>
        </p:nvSpPr>
        <p:spPr bwMode="auto">
          <a:xfrm flipV="1">
            <a:off x="3483790" y="1928125"/>
            <a:ext cx="1174224" cy="708993"/>
          </a:xfrm>
          <a:prstGeom prst="line">
            <a:avLst/>
          </a:prstGeom>
          <a:noFill/>
          <a:ln w="38100" cmpd="dbl">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66" name="Line 158"/>
          <p:cNvSpPr>
            <a:spLocks noChangeShapeType="1"/>
          </p:cNvSpPr>
          <p:nvPr/>
        </p:nvSpPr>
        <p:spPr bwMode="auto">
          <a:xfrm flipH="1" flipV="1">
            <a:off x="2367824" y="2779542"/>
            <a:ext cx="528206" cy="638563"/>
          </a:xfrm>
          <a:prstGeom prst="line">
            <a:avLst/>
          </a:prstGeom>
          <a:noFill/>
          <a:ln w="76200" cmpd="tri">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67" name="Line 159"/>
          <p:cNvSpPr>
            <a:spLocks noChangeShapeType="1"/>
          </p:cNvSpPr>
          <p:nvPr/>
        </p:nvSpPr>
        <p:spPr bwMode="auto">
          <a:xfrm flipV="1">
            <a:off x="2485636" y="1928124"/>
            <a:ext cx="528206" cy="568133"/>
          </a:xfrm>
          <a:prstGeom prst="line">
            <a:avLst/>
          </a:prstGeom>
          <a:noFill/>
          <a:ln w="76200" cmpd="tri">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68" name="Line 160"/>
          <p:cNvSpPr>
            <a:spLocks noChangeShapeType="1"/>
          </p:cNvSpPr>
          <p:nvPr/>
        </p:nvSpPr>
        <p:spPr bwMode="auto">
          <a:xfrm flipV="1">
            <a:off x="2485636" y="2709112"/>
            <a:ext cx="880343" cy="0"/>
          </a:xfrm>
          <a:prstGeom prst="line">
            <a:avLst/>
          </a:prstGeom>
          <a:noFill/>
          <a:ln w="76200" cmpd="tri">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69" name="AutoShape 161"/>
          <p:cNvSpPr>
            <a:spLocks noChangeArrowheads="1"/>
          </p:cNvSpPr>
          <p:nvPr/>
        </p:nvSpPr>
        <p:spPr bwMode="auto">
          <a:xfrm>
            <a:off x="4599755" y="2566687"/>
            <a:ext cx="218791" cy="236331"/>
          </a:xfrm>
          <a:prstGeom prst="cube">
            <a:avLst>
              <a:gd name="adj" fmla="val 25000"/>
            </a:avLst>
          </a:prstGeom>
          <a:solidFill>
            <a:srgbClr val="FF00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70" name="AutoShape 162"/>
          <p:cNvSpPr>
            <a:spLocks noChangeArrowheads="1"/>
          </p:cNvSpPr>
          <p:nvPr/>
        </p:nvSpPr>
        <p:spPr bwMode="auto">
          <a:xfrm>
            <a:off x="4599755" y="3277247"/>
            <a:ext cx="218791" cy="247287"/>
          </a:xfrm>
          <a:prstGeom prst="cube">
            <a:avLst>
              <a:gd name="adj" fmla="val 25000"/>
            </a:avLst>
          </a:prstGeom>
          <a:solidFill>
            <a:srgbClr val="FF00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p:txBody>
      </p:sp>
      <p:sp>
        <p:nvSpPr>
          <p:cNvPr id="71" name="Text Box 163"/>
          <p:cNvSpPr txBox="1">
            <a:spLocks noChangeArrowheads="1"/>
          </p:cNvSpPr>
          <p:nvPr/>
        </p:nvSpPr>
        <p:spPr bwMode="auto">
          <a:xfrm>
            <a:off x="6948201" y="1328471"/>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dirty="0">
                <a:solidFill>
                  <a:srgbClr val="0000FF"/>
                </a:solidFill>
                <a:latin typeface="微软雅黑" panose="020B0503020204020204" pitchFamily="34" charset="-122"/>
                <a:ea typeface="微软雅黑" panose="020B0503020204020204" pitchFamily="34" charset="-122"/>
              </a:rPr>
              <a:t>同轴电缆</a:t>
            </a:r>
          </a:p>
        </p:txBody>
      </p:sp>
      <p:sp>
        <p:nvSpPr>
          <p:cNvPr id="72" name="AutoShape 164"/>
          <p:cNvSpPr>
            <a:spLocks noChangeArrowheads="1"/>
          </p:cNvSpPr>
          <p:nvPr/>
        </p:nvSpPr>
        <p:spPr bwMode="auto">
          <a:xfrm>
            <a:off x="4599755" y="1785699"/>
            <a:ext cx="218791" cy="237896"/>
          </a:xfrm>
          <a:prstGeom prst="cube">
            <a:avLst>
              <a:gd name="adj" fmla="val 25000"/>
            </a:avLst>
          </a:prstGeom>
          <a:solidFill>
            <a:srgbClr val="FF00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73" name="Line 165"/>
          <p:cNvSpPr>
            <a:spLocks noChangeShapeType="1"/>
          </p:cNvSpPr>
          <p:nvPr/>
        </p:nvSpPr>
        <p:spPr bwMode="auto">
          <a:xfrm>
            <a:off x="4834083" y="3418105"/>
            <a:ext cx="2642325" cy="0"/>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pic>
        <p:nvPicPr>
          <p:cNvPr id="74" name="Picture 16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69704" y="2921967"/>
            <a:ext cx="328834" cy="23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 name="Picture 16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01557" y="2211409"/>
            <a:ext cx="328834" cy="23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6" name="Line 168"/>
          <p:cNvSpPr>
            <a:spLocks noChangeShapeType="1"/>
          </p:cNvSpPr>
          <p:nvPr/>
        </p:nvSpPr>
        <p:spPr bwMode="auto">
          <a:xfrm flipH="1">
            <a:off x="7066012" y="1572846"/>
            <a:ext cx="234327" cy="355280"/>
          </a:xfrm>
          <a:prstGeom prst="line">
            <a:avLst/>
          </a:prstGeom>
          <a:noFill/>
          <a:ln w="9525">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77" name="Line 169"/>
          <p:cNvSpPr>
            <a:spLocks noChangeShapeType="1"/>
          </p:cNvSpPr>
          <p:nvPr/>
        </p:nvSpPr>
        <p:spPr bwMode="auto">
          <a:xfrm>
            <a:off x="2485636" y="1713705"/>
            <a:ext cx="234327" cy="497704"/>
          </a:xfrm>
          <a:prstGeom prst="line">
            <a:avLst/>
          </a:prstGeom>
          <a:noFill/>
          <a:ln w="9525">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78" name="Text Box 170"/>
          <p:cNvSpPr txBox="1">
            <a:spLocks noChangeArrowheads="1"/>
          </p:cNvSpPr>
          <p:nvPr/>
        </p:nvSpPr>
        <p:spPr bwMode="auto">
          <a:xfrm>
            <a:off x="3542048" y="1682185"/>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a:solidFill>
                  <a:srgbClr val="CC00CC"/>
                </a:solidFill>
                <a:latin typeface="微软雅黑" panose="020B0503020204020204" pitchFamily="34" charset="-122"/>
                <a:ea typeface="微软雅黑" panose="020B0503020204020204" pitchFamily="34" charset="-122"/>
              </a:rPr>
              <a:t>光纤</a:t>
            </a:r>
          </a:p>
        </p:txBody>
      </p:sp>
      <p:sp>
        <p:nvSpPr>
          <p:cNvPr id="79" name="Line 171"/>
          <p:cNvSpPr>
            <a:spLocks noChangeShapeType="1"/>
          </p:cNvSpPr>
          <p:nvPr/>
        </p:nvSpPr>
        <p:spPr bwMode="auto">
          <a:xfrm>
            <a:off x="4305876" y="1572845"/>
            <a:ext cx="352137" cy="212854"/>
          </a:xfrm>
          <a:prstGeom prst="line">
            <a:avLst/>
          </a:prstGeom>
          <a:noFill/>
          <a:ln w="9525">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80" name="Text Box 172"/>
          <p:cNvSpPr txBox="1">
            <a:spLocks noChangeArrowheads="1"/>
          </p:cNvSpPr>
          <p:nvPr/>
        </p:nvSpPr>
        <p:spPr bwMode="auto">
          <a:xfrm>
            <a:off x="3894185" y="1328471"/>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dirty="0">
                <a:solidFill>
                  <a:srgbClr val="CC00CC"/>
                </a:solidFill>
                <a:latin typeface="微软雅黑" panose="020B0503020204020204" pitchFamily="34" charset="-122"/>
                <a:ea typeface="微软雅黑" panose="020B0503020204020204" pitchFamily="34" charset="-122"/>
              </a:rPr>
              <a:t>光纤结点</a:t>
            </a:r>
          </a:p>
        </p:txBody>
      </p:sp>
      <p:pic>
        <p:nvPicPr>
          <p:cNvPr id="84" name="Picture 17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38357" y="2921967"/>
            <a:ext cx="328834" cy="23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12" name="AutoShape 178"/>
          <p:cNvSpPr>
            <a:spLocks noChangeArrowheads="1"/>
          </p:cNvSpPr>
          <p:nvPr/>
        </p:nvSpPr>
        <p:spPr bwMode="auto">
          <a:xfrm>
            <a:off x="2024751" y="2411742"/>
            <a:ext cx="547625" cy="475792"/>
          </a:xfrm>
          <a:prstGeom prst="cube">
            <a:avLst>
              <a:gd name="adj" fmla="val 25000"/>
            </a:avLst>
          </a:prstGeom>
          <a:solidFill>
            <a:srgbClr val="0066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13" name="Text Box 179"/>
          <p:cNvSpPr txBox="1">
            <a:spLocks noChangeArrowheads="1"/>
          </p:cNvSpPr>
          <p:nvPr/>
        </p:nvSpPr>
        <p:spPr bwMode="auto">
          <a:xfrm>
            <a:off x="1965198" y="2540081"/>
            <a:ext cx="543741" cy="308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400" b="1" dirty="0">
                <a:solidFill>
                  <a:schemeClr val="bg1"/>
                </a:solidFill>
                <a:latin typeface="微软雅黑" panose="020B0503020204020204" pitchFamily="34" charset="-122"/>
                <a:ea typeface="微软雅黑" panose="020B0503020204020204" pitchFamily="34" charset="-122"/>
              </a:rPr>
              <a:t>头端</a:t>
            </a:r>
          </a:p>
        </p:txBody>
      </p:sp>
      <p:grpSp>
        <p:nvGrpSpPr>
          <p:cNvPr id="114" name="Group 180"/>
          <p:cNvGrpSpPr>
            <a:grpSpLocks noChangeAspect="1"/>
          </p:cNvGrpSpPr>
          <p:nvPr/>
        </p:nvGrpSpPr>
        <p:grpSpPr bwMode="auto">
          <a:xfrm>
            <a:off x="2067481" y="1815902"/>
            <a:ext cx="427362" cy="668876"/>
            <a:chOff x="2248" y="723"/>
            <a:chExt cx="224" cy="290"/>
          </a:xfrm>
          <a:solidFill>
            <a:srgbClr val="00FFCC"/>
          </a:solidFill>
        </p:grpSpPr>
        <p:grpSp>
          <p:nvGrpSpPr>
            <p:cNvPr id="116" name="Group 182"/>
            <p:cNvGrpSpPr/>
            <p:nvPr/>
          </p:nvGrpSpPr>
          <p:grpSpPr bwMode="auto">
            <a:xfrm>
              <a:off x="2248" y="734"/>
              <a:ext cx="224" cy="279"/>
              <a:chOff x="2248" y="734"/>
              <a:chExt cx="224" cy="279"/>
            </a:xfrm>
            <a:grpFill/>
          </p:grpSpPr>
          <p:grpSp>
            <p:nvGrpSpPr>
              <p:cNvPr id="132" name="Group 183"/>
              <p:cNvGrpSpPr/>
              <p:nvPr/>
            </p:nvGrpSpPr>
            <p:grpSpPr bwMode="auto">
              <a:xfrm>
                <a:off x="2328" y="898"/>
                <a:ext cx="9" cy="37"/>
                <a:chOff x="2328" y="898"/>
                <a:chExt cx="9" cy="37"/>
              </a:xfrm>
              <a:grpFill/>
            </p:grpSpPr>
            <p:sp>
              <p:nvSpPr>
                <p:cNvPr id="166" name="Rectangle 184"/>
                <p:cNvSpPr>
                  <a:spLocks noChangeArrowheads="1"/>
                </p:cNvSpPr>
                <p:nvPr/>
              </p:nvSpPr>
              <p:spPr bwMode="auto">
                <a:xfrm>
                  <a:off x="2328" y="898"/>
                  <a:ext cx="9" cy="37"/>
                </a:xfrm>
                <a:prstGeom prst="rect">
                  <a:avLst/>
                </a:prstGeom>
                <a:grpFill/>
                <a:ln w="1588">
                  <a:solidFill>
                    <a:srgbClr val="000000"/>
                  </a:solidFill>
                  <a:miter lim="800000"/>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67" name="Line 185"/>
                <p:cNvSpPr>
                  <a:spLocks noChangeShapeType="1"/>
                </p:cNvSpPr>
                <p:nvPr/>
              </p:nvSpPr>
              <p:spPr bwMode="auto">
                <a:xfrm>
                  <a:off x="2332" y="898"/>
                  <a:ext cx="1" cy="33"/>
                </a:xfrm>
                <a:prstGeom prst="line">
                  <a:avLst/>
                </a:prstGeom>
                <a:grpFill/>
                <a:ln w="1588">
                  <a:solidFill>
                    <a:srgbClr val="000000"/>
                  </a:solidFill>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grpSp>
          <p:sp>
            <p:nvSpPr>
              <p:cNvPr id="133" name="Rectangle 186"/>
              <p:cNvSpPr>
                <a:spLocks noChangeArrowheads="1"/>
              </p:cNvSpPr>
              <p:nvPr/>
            </p:nvSpPr>
            <p:spPr bwMode="auto">
              <a:xfrm>
                <a:off x="2295" y="876"/>
                <a:ext cx="25" cy="57"/>
              </a:xfrm>
              <a:prstGeom prst="rect">
                <a:avLst/>
              </a:prstGeom>
              <a:grpFill/>
              <a:ln w="1588">
                <a:solidFill>
                  <a:srgbClr val="000000"/>
                </a:solidFill>
                <a:miter lim="800000"/>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34" name="Freeform 187"/>
              <p:cNvSpPr/>
              <p:nvPr/>
            </p:nvSpPr>
            <p:spPr bwMode="auto">
              <a:xfrm>
                <a:off x="2385" y="888"/>
                <a:ext cx="16" cy="12"/>
              </a:xfrm>
              <a:custGeom>
                <a:avLst/>
                <a:gdLst>
                  <a:gd name="T0" fmla="*/ 0 w 112"/>
                  <a:gd name="T1" fmla="*/ 0 h 84"/>
                  <a:gd name="T2" fmla="*/ 0 w 112"/>
                  <a:gd name="T3" fmla="*/ 84 h 84"/>
                  <a:gd name="T4" fmla="*/ 112 w 112"/>
                  <a:gd name="T5" fmla="*/ 84 h 84"/>
                  <a:gd name="T6" fmla="*/ 112 w 112"/>
                  <a:gd name="T7" fmla="*/ 17 h 84"/>
                  <a:gd name="T8" fmla="*/ 0 w 112"/>
                  <a:gd name="T9" fmla="*/ 0 h 84"/>
                </a:gdLst>
                <a:ahLst/>
                <a:cxnLst>
                  <a:cxn ang="0">
                    <a:pos x="T0" y="T1"/>
                  </a:cxn>
                  <a:cxn ang="0">
                    <a:pos x="T2" y="T3"/>
                  </a:cxn>
                  <a:cxn ang="0">
                    <a:pos x="T4" y="T5"/>
                  </a:cxn>
                  <a:cxn ang="0">
                    <a:pos x="T6" y="T7"/>
                  </a:cxn>
                  <a:cxn ang="0">
                    <a:pos x="T8" y="T9"/>
                  </a:cxn>
                </a:cxnLst>
                <a:rect l="0" t="0" r="r" b="b"/>
                <a:pathLst>
                  <a:path w="112" h="84">
                    <a:moveTo>
                      <a:pt x="0" y="0"/>
                    </a:moveTo>
                    <a:lnTo>
                      <a:pt x="0" y="84"/>
                    </a:lnTo>
                    <a:lnTo>
                      <a:pt x="112" y="84"/>
                    </a:lnTo>
                    <a:lnTo>
                      <a:pt x="112" y="17"/>
                    </a:lnTo>
                    <a:lnTo>
                      <a:pt x="0" y="0"/>
                    </a:lnTo>
                  </a:path>
                </a:pathLst>
              </a:custGeom>
              <a:grpFill/>
              <a:ln w="1588">
                <a:solidFill>
                  <a:srgbClr val="000000"/>
                </a:solidFill>
                <a:prstDash val="solid"/>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35" name="Freeform 188"/>
              <p:cNvSpPr/>
              <p:nvPr/>
            </p:nvSpPr>
            <p:spPr bwMode="auto">
              <a:xfrm>
                <a:off x="2352" y="866"/>
                <a:ext cx="11" cy="11"/>
              </a:xfrm>
              <a:custGeom>
                <a:avLst/>
                <a:gdLst>
                  <a:gd name="T0" fmla="*/ 42 w 77"/>
                  <a:gd name="T1" fmla="*/ 0 h 76"/>
                  <a:gd name="T2" fmla="*/ 0 w 77"/>
                  <a:gd name="T3" fmla="*/ 76 h 76"/>
                  <a:gd name="T4" fmla="*/ 56 w 77"/>
                  <a:gd name="T5" fmla="*/ 70 h 76"/>
                  <a:gd name="T6" fmla="*/ 77 w 77"/>
                  <a:gd name="T7" fmla="*/ 19 h 76"/>
                  <a:gd name="T8" fmla="*/ 42 w 77"/>
                  <a:gd name="T9" fmla="*/ 0 h 76"/>
                </a:gdLst>
                <a:ahLst/>
                <a:cxnLst>
                  <a:cxn ang="0">
                    <a:pos x="T0" y="T1"/>
                  </a:cxn>
                  <a:cxn ang="0">
                    <a:pos x="T2" y="T3"/>
                  </a:cxn>
                  <a:cxn ang="0">
                    <a:pos x="T4" y="T5"/>
                  </a:cxn>
                  <a:cxn ang="0">
                    <a:pos x="T6" y="T7"/>
                  </a:cxn>
                  <a:cxn ang="0">
                    <a:pos x="T8" y="T9"/>
                  </a:cxn>
                </a:cxnLst>
                <a:rect l="0" t="0" r="r" b="b"/>
                <a:pathLst>
                  <a:path w="77" h="76">
                    <a:moveTo>
                      <a:pt x="42" y="0"/>
                    </a:moveTo>
                    <a:lnTo>
                      <a:pt x="0" y="76"/>
                    </a:lnTo>
                    <a:lnTo>
                      <a:pt x="56" y="70"/>
                    </a:lnTo>
                    <a:lnTo>
                      <a:pt x="77" y="19"/>
                    </a:lnTo>
                    <a:lnTo>
                      <a:pt x="42" y="0"/>
                    </a:lnTo>
                    <a:close/>
                  </a:path>
                </a:pathLst>
              </a:custGeom>
              <a:grpFill/>
              <a:ln w="1588">
                <a:solidFill>
                  <a:srgbClr val="000000"/>
                </a:solidFill>
                <a:prstDash val="solid"/>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36" name="Freeform 189"/>
              <p:cNvSpPr/>
              <p:nvPr/>
            </p:nvSpPr>
            <p:spPr bwMode="auto">
              <a:xfrm>
                <a:off x="2333" y="938"/>
                <a:ext cx="51" cy="4"/>
              </a:xfrm>
              <a:custGeom>
                <a:avLst/>
                <a:gdLst>
                  <a:gd name="T0" fmla="*/ 0 w 356"/>
                  <a:gd name="T1" fmla="*/ 0 h 26"/>
                  <a:gd name="T2" fmla="*/ 356 w 356"/>
                  <a:gd name="T3" fmla="*/ 0 h 26"/>
                  <a:gd name="T4" fmla="*/ 356 w 356"/>
                  <a:gd name="T5" fmla="*/ 26 h 26"/>
                  <a:gd name="T6" fmla="*/ 5 w 356"/>
                  <a:gd name="T7" fmla="*/ 26 h 26"/>
                  <a:gd name="T8" fmla="*/ 0 w 356"/>
                  <a:gd name="T9" fmla="*/ 0 h 26"/>
                </a:gdLst>
                <a:ahLst/>
                <a:cxnLst>
                  <a:cxn ang="0">
                    <a:pos x="T0" y="T1"/>
                  </a:cxn>
                  <a:cxn ang="0">
                    <a:pos x="T2" y="T3"/>
                  </a:cxn>
                  <a:cxn ang="0">
                    <a:pos x="T4" y="T5"/>
                  </a:cxn>
                  <a:cxn ang="0">
                    <a:pos x="T6" y="T7"/>
                  </a:cxn>
                  <a:cxn ang="0">
                    <a:pos x="T8" y="T9"/>
                  </a:cxn>
                </a:cxnLst>
                <a:rect l="0" t="0" r="r" b="b"/>
                <a:pathLst>
                  <a:path w="356" h="26">
                    <a:moveTo>
                      <a:pt x="0" y="0"/>
                    </a:moveTo>
                    <a:lnTo>
                      <a:pt x="356" y="0"/>
                    </a:lnTo>
                    <a:lnTo>
                      <a:pt x="356" y="26"/>
                    </a:lnTo>
                    <a:lnTo>
                      <a:pt x="5" y="26"/>
                    </a:lnTo>
                    <a:lnTo>
                      <a:pt x="0" y="0"/>
                    </a:lnTo>
                    <a:close/>
                  </a:path>
                </a:pathLst>
              </a:custGeom>
              <a:grpFill/>
              <a:ln w="1588">
                <a:solidFill>
                  <a:srgbClr val="000000"/>
                </a:solidFill>
                <a:prstDash val="solid"/>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37" name="Freeform 190"/>
              <p:cNvSpPr/>
              <p:nvPr/>
            </p:nvSpPr>
            <p:spPr bwMode="auto">
              <a:xfrm>
                <a:off x="2294" y="795"/>
                <a:ext cx="22" cy="24"/>
              </a:xfrm>
              <a:custGeom>
                <a:avLst/>
                <a:gdLst>
                  <a:gd name="T0" fmla="*/ 140 w 149"/>
                  <a:gd name="T1" fmla="*/ 0 h 163"/>
                  <a:gd name="T2" fmla="*/ 2 w 149"/>
                  <a:gd name="T3" fmla="*/ 117 h 163"/>
                  <a:gd name="T4" fmla="*/ 0 w 149"/>
                  <a:gd name="T5" fmla="*/ 163 h 163"/>
                  <a:gd name="T6" fmla="*/ 149 w 149"/>
                  <a:gd name="T7" fmla="*/ 54 h 163"/>
                  <a:gd name="T8" fmla="*/ 140 w 149"/>
                  <a:gd name="T9" fmla="*/ 0 h 163"/>
                </a:gdLst>
                <a:ahLst/>
                <a:cxnLst>
                  <a:cxn ang="0">
                    <a:pos x="T0" y="T1"/>
                  </a:cxn>
                  <a:cxn ang="0">
                    <a:pos x="T2" y="T3"/>
                  </a:cxn>
                  <a:cxn ang="0">
                    <a:pos x="T4" y="T5"/>
                  </a:cxn>
                  <a:cxn ang="0">
                    <a:pos x="T6" y="T7"/>
                  </a:cxn>
                  <a:cxn ang="0">
                    <a:pos x="T8" y="T9"/>
                  </a:cxn>
                </a:cxnLst>
                <a:rect l="0" t="0" r="r" b="b"/>
                <a:pathLst>
                  <a:path w="149" h="163">
                    <a:moveTo>
                      <a:pt x="140" y="0"/>
                    </a:moveTo>
                    <a:lnTo>
                      <a:pt x="2" y="117"/>
                    </a:lnTo>
                    <a:lnTo>
                      <a:pt x="0" y="163"/>
                    </a:lnTo>
                    <a:lnTo>
                      <a:pt x="149" y="54"/>
                    </a:lnTo>
                    <a:lnTo>
                      <a:pt x="140" y="0"/>
                    </a:lnTo>
                    <a:close/>
                  </a:path>
                </a:pathLst>
              </a:custGeom>
              <a:grpFill/>
              <a:ln w="1588">
                <a:solidFill>
                  <a:srgbClr val="000000"/>
                </a:solidFill>
                <a:prstDash val="solid"/>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38" name="Freeform 191"/>
              <p:cNvSpPr/>
              <p:nvPr/>
            </p:nvSpPr>
            <p:spPr bwMode="auto">
              <a:xfrm>
                <a:off x="2289" y="734"/>
                <a:ext cx="32" cy="199"/>
              </a:xfrm>
              <a:custGeom>
                <a:avLst/>
                <a:gdLst>
                  <a:gd name="T0" fmla="*/ 225 w 225"/>
                  <a:gd name="T1" fmla="*/ 0 h 1395"/>
                  <a:gd name="T2" fmla="*/ 0 w 225"/>
                  <a:gd name="T3" fmla="*/ 82 h 1395"/>
                  <a:gd name="T4" fmla="*/ 0 w 225"/>
                  <a:gd name="T5" fmla="*/ 1395 h 1395"/>
                  <a:gd name="T6" fmla="*/ 42 w 225"/>
                  <a:gd name="T7" fmla="*/ 1395 h 1395"/>
                  <a:gd name="T8" fmla="*/ 42 w 225"/>
                  <a:gd name="T9" fmla="*/ 202 h 1395"/>
                  <a:gd name="T10" fmla="*/ 225 w 225"/>
                  <a:gd name="T11" fmla="*/ 133 h 1395"/>
                  <a:gd name="T12" fmla="*/ 225 w 225"/>
                  <a:gd name="T13" fmla="*/ 0 h 1395"/>
                </a:gdLst>
                <a:ahLst/>
                <a:cxnLst>
                  <a:cxn ang="0">
                    <a:pos x="T0" y="T1"/>
                  </a:cxn>
                  <a:cxn ang="0">
                    <a:pos x="T2" y="T3"/>
                  </a:cxn>
                  <a:cxn ang="0">
                    <a:pos x="T4" y="T5"/>
                  </a:cxn>
                  <a:cxn ang="0">
                    <a:pos x="T6" y="T7"/>
                  </a:cxn>
                  <a:cxn ang="0">
                    <a:pos x="T8" y="T9"/>
                  </a:cxn>
                  <a:cxn ang="0">
                    <a:pos x="T10" y="T11"/>
                  </a:cxn>
                  <a:cxn ang="0">
                    <a:pos x="T12" y="T13"/>
                  </a:cxn>
                </a:cxnLst>
                <a:rect l="0" t="0" r="r" b="b"/>
                <a:pathLst>
                  <a:path w="225" h="1395">
                    <a:moveTo>
                      <a:pt x="225" y="0"/>
                    </a:moveTo>
                    <a:lnTo>
                      <a:pt x="0" y="82"/>
                    </a:lnTo>
                    <a:lnTo>
                      <a:pt x="0" y="1395"/>
                    </a:lnTo>
                    <a:lnTo>
                      <a:pt x="42" y="1395"/>
                    </a:lnTo>
                    <a:lnTo>
                      <a:pt x="42" y="202"/>
                    </a:lnTo>
                    <a:lnTo>
                      <a:pt x="225" y="133"/>
                    </a:lnTo>
                    <a:lnTo>
                      <a:pt x="225" y="0"/>
                    </a:lnTo>
                    <a:close/>
                  </a:path>
                </a:pathLst>
              </a:custGeom>
              <a:grpFill/>
              <a:ln w="1588">
                <a:solidFill>
                  <a:srgbClr val="000000"/>
                </a:solidFill>
                <a:prstDash val="solid"/>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39" name="Freeform 192"/>
              <p:cNvSpPr/>
              <p:nvPr/>
            </p:nvSpPr>
            <p:spPr bwMode="auto">
              <a:xfrm>
                <a:off x="2288" y="933"/>
                <a:ext cx="184" cy="44"/>
              </a:xfrm>
              <a:custGeom>
                <a:avLst/>
                <a:gdLst>
                  <a:gd name="T0" fmla="*/ 0 w 1290"/>
                  <a:gd name="T1" fmla="*/ 304 h 304"/>
                  <a:gd name="T2" fmla="*/ 0 w 1290"/>
                  <a:gd name="T3" fmla="*/ 0 h 304"/>
                  <a:gd name="T4" fmla="*/ 281 w 1290"/>
                  <a:gd name="T5" fmla="*/ 0 h 304"/>
                  <a:gd name="T6" fmla="*/ 337 w 1290"/>
                  <a:gd name="T7" fmla="*/ 51 h 304"/>
                  <a:gd name="T8" fmla="*/ 505 w 1290"/>
                  <a:gd name="T9" fmla="*/ 51 h 304"/>
                  <a:gd name="T10" fmla="*/ 561 w 1290"/>
                  <a:gd name="T11" fmla="*/ 102 h 304"/>
                  <a:gd name="T12" fmla="*/ 1122 w 1290"/>
                  <a:gd name="T13" fmla="*/ 102 h 304"/>
                  <a:gd name="T14" fmla="*/ 1122 w 1290"/>
                  <a:gd name="T15" fmla="*/ 203 h 304"/>
                  <a:gd name="T16" fmla="*/ 1290 w 1290"/>
                  <a:gd name="T17" fmla="*/ 203 h 304"/>
                  <a:gd name="T18" fmla="*/ 1290 w 1290"/>
                  <a:gd name="T19" fmla="*/ 304 h 304"/>
                  <a:gd name="T20" fmla="*/ 0 w 1290"/>
                  <a:gd name="T21"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0" h="304">
                    <a:moveTo>
                      <a:pt x="0" y="304"/>
                    </a:moveTo>
                    <a:lnTo>
                      <a:pt x="0" y="0"/>
                    </a:lnTo>
                    <a:lnTo>
                      <a:pt x="281" y="0"/>
                    </a:lnTo>
                    <a:lnTo>
                      <a:pt x="337" y="51"/>
                    </a:lnTo>
                    <a:lnTo>
                      <a:pt x="505" y="51"/>
                    </a:lnTo>
                    <a:lnTo>
                      <a:pt x="561" y="102"/>
                    </a:lnTo>
                    <a:lnTo>
                      <a:pt x="1122" y="102"/>
                    </a:lnTo>
                    <a:lnTo>
                      <a:pt x="1122" y="203"/>
                    </a:lnTo>
                    <a:lnTo>
                      <a:pt x="1290" y="203"/>
                    </a:lnTo>
                    <a:lnTo>
                      <a:pt x="1290" y="304"/>
                    </a:lnTo>
                    <a:lnTo>
                      <a:pt x="0" y="304"/>
                    </a:lnTo>
                    <a:close/>
                  </a:path>
                </a:pathLst>
              </a:custGeom>
              <a:grpFill/>
              <a:ln w="1588">
                <a:solidFill>
                  <a:srgbClr val="000000"/>
                </a:solidFill>
                <a:prstDash val="solid"/>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40" name="Rectangle 193"/>
              <p:cNvSpPr>
                <a:spLocks noChangeArrowheads="1"/>
              </p:cNvSpPr>
              <p:nvPr/>
            </p:nvSpPr>
            <p:spPr bwMode="auto">
              <a:xfrm>
                <a:off x="2288" y="962"/>
                <a:ext cx="136" cy="15"/>
              </a:xfrm>
              <a:prstGeom prst="rect">
                <a:avLst/>
              </a:prstGeom>
              <a:grpFill/>
              <a:ln w="1588">
                <a:solidFill>
                  <a:srgbClr val="000000"/>
                </a:solidFill>
                <a:miter lim="800000"/>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41" name="Line 194"/>
              <p:cNvSpPr>
                <a:spLocks noChangeShapeType="1"/>
              </p:cNvSpPr>
              <p:nvPr/>
            </p:nvSpPr>
            <p:spPr bwMode="auto">
              <a:xfrm>
                <a:off x="2282" y="873"/>
                <a:ext cx="1" cy="25"/>
              </a:xfrm>
              <a:prstGeom prst="line">
                <a:avLst/>
              </a:prstGeom>
              <a:grpFill/>
              <a:ln w="1588">
                <a:solidFill>
                  <a:srgbClr val="000000"/>
                </a:solidFill>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42" name="Freeform 195"/>
              <p:cNvSpPr/>
              <p:nvPr/>
            </p:nvSpPr>
            <p:spPr bwMode="auto">
              <a:xfrm>
                <a:off x="2277" y="898"/>
                <a:ext cx="12" cy="13"/>
              </a:xfrm>
              <a:custGeom>
                <a:avLst/>
                <a:gdLst>
                  <a:gd name="T0" fmla="*/ 0 w 84"/>
                  <a:gd name="T1" fmla="*/ 89 h 89"/>
                  <a:gd name="T2" fmla="*/ 0 w 84"/>
                  <a:gd name="T3" fmla="*/ 0 h 89"/>
                  <a:gd name="T4" fmla="*/ 84 w 84"/>
                  <a:gd name="T5" fmla="*/ 0 h 89"/>
                  <a:gd name="T6" fmla="*/ 84 w 84"/>
                  <a:gd name="T7" fmla="*/ 32 h 89"/>
                  <a:gd name="T8" fmla="*/ 28 w 84"/>
                  <a:gd name="T9" fmla="*/ 32 h 89"/>
                  <a:gd name="T10" fmla="*/ 28 w 84"/>
                  <a:gd name="T11" fmla="*/ 89 h 89"/>
                  <a:gd name="T12" fmla="*/ 0 w 84"/>
                  <a:gd name="T13" fmla="*/ 89 h 89"/>
                </a:gdLst>
                <a:ahLst/>
                <a:cxnLst>
                  <a:cxn ang="0">
                    <a:pos x="T0" y="T1"/>
                  </a:cxn>
                  <a:cxn ang="0">
                    <a:pos x="T2" y="T3"/>
                  </a:cxn>
                  <a:cxn ang="0">
                    <a:pos x="T4" y="T5"/>
                  </a:cxn>
                  <a:cxn ang="0">
                    <a:pos x="T6" y="T7"/>
                  </a:cxn>
                  <a:cxn ang="0">
                    <a:pos x="T8" y="T9"/>
                  </a:cxn>
                  <a:cxn ang="0">
                    <a:pos x="T10" y="T11"/>
                  </a:cxn>
                  <a:cxn ang="0">
                    <a:pos x="T12" y="T13"/>
                  </a:cxn>
                </a:cxnLst>
                <a:rect l="0" t="0" r="r" b="b"/>
                <a:pathLst>
                  <a:path w="84" h="89">
                    <a:moveTo>
                      <a:pt x="0" y="89"/>
                    </a:moveTo>
                    <a:lnTo>
                      <a:pt x="0" y="0"/>
                    </a:lnTo>
                    <a:lnTo>
                      <a:pt x="84" y="0"/>
                    </a:lnTo>
                    <a:lnTo>
                      <a:pt x="84" y="32"/>
                    </a:lnTo>
                    <a:lnTo>
                      <a:pt x="28" y="32"/>
                    </a:lnTo>
                    <a:lnTo>
                      <a:pt x="28" y="89"/>
                    </a:lnTo>
                    <a:lnTo>
                      <a:pt x="0" y="89"/>
                    </a:lnTo>
                    <a:close/>
                  </a:path>
                </a:pathLst>
              </a:custGeom>
              <a:grpFill/>
              <a:ln w="1588">
                <a:solidFill>
                  <a:srgbClr val="000000"/>
                </a:solidFill>
                <a:prstDash val="solid"/>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43" name="Freeform 196"/>
              <p:cNvSpPr/>
              <p:nvPr/>
            </p:nvSpPr>
            <p:spPr bwMode="auto">
              <a:xfrm>
                <a:off x="2344" y="889"/>
                <a:ext cx="41" cy="53"/>
              </a:xfrm>
              <a:custGeom>
                <a:avLst/>
                <a:gdLst>
                  <a:gd name="T0" fmla="*/ 0 w 287"/>
                  <a:gd name="T1" fmla="*/ 0 h 367"/>
                  <a:gd name="T2" fmla="*/ 287 w 287"/>
                  <a:gd name="T3" fmla="*/ 367 h 367"/>
                  <a:gd name="T4" fmla="*/ 245 w 287"/>
                  <a:gd name="T5" fmla="*/ 360 h 367"/>
                  <a:gd name="T6" fmla="*/ 0 w 287"/>
                  <a:gd name="T7" fmla="*/ 51 h 367"/>
                  <a:gd name="T8" fmla="*/ 0 w 287"/>
                  <a:gd name="T9" fmla="*/ 0 h 367"/>
                </a:gdLst>
                <a:ahLst/>
                <a:cxnLst>
                  <a:cxn ang="0">
                    <a:pos x="T0" y="T1"/>
                  </a:cxn>
                  <a:cxn ang="0">
                    <a:pos x="T2" y="T3"/>
                  </a:cxn>
                  <a:cxn ang="0">
                    <a:pos x="T4" y="T5"/>
                  </a:cxn>
                  <a:cxn ang="0">
                    <a:pos x="T6" y="T7"/>
                  </a:cxn>
                  <a:cxn ang="0">
                    <a:pos x="T8" y="T9"/>
                  </a:cxn>
                </a:cxnLst>
                <a:rect l="0" t="0" r="r" b="b"/>
                <a:pathLst>
                  <a:path w="287" h="367">
                    <a:moveTo>
                      <a:pt x="0" y="0"/>
                    </a:moveTo>
                    <a:lnTo>
                      <a:pt x="287" y="367"/>
                    </a:lnTo>
                    <a:lnTo>
                      <a:pt x="245" y="360"/>
                    </a:lnTo>
                    <a:lnTo>
                      <a:pt x="0" y="51"/>
                    </a:lnTo>
                    <a:lnTo>
                      <a:pt x="0" y="0"/>
                    </a:lnTo>
                    <a:close/>
                  </a:path>
                </a:pathLst>
              </a:custGeom>
              <a:grpFill/>
              <a:ln w="1588">
                <a:solidFill>
                  <a:srgbClr val="000000"/>
                </a:solidFill>
                <a:prstDash val="solid"/>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44" name="Freeform 197"/>
              <p:cNvSpPr/>
              <p:nvPr/>
            </p:nvSpPr>
            <p:spPr bwMode="auto">
              <a:xfrm>
                <a:off x="2256" y="919"/>
                <a:ext cx="32" cy="58"/>
              </a:xfrm>
              <a:custGeom>
                <a:avLst/>
                <a:gdLst>
                  <a:gd name="T0" fmla="*/ 168 w 224"/>
                  <a:gd name="T1" fmla="*/ 0 h 405"/>
                  <a:gd name="T2" fmla="*/ 0 w 224"/>
                  <a:gd name="T3" fmla="*/ 152 h 405"/>
                  <a:gd name="T4" fmla="*/ 0 w 224"/>
                  <a:gd name="T5" fmla="*/ 405 h 405"/>
                  <a:gd name="T6" fmla="*/ 224 w 224"/>
                  <a:gd name="T7" fmla="*/ 405 h 405"/>
                  <a:gd name="T8" fmla="*/ 224 w 224"/>
                  <a:gd name="T9" fmla="*/ 101 h 405"/>
                  <a:gd name="T10" fmla="*/ 168 w 224"/>
                  <a:gd name="T11" fmla="*/ 0 h 405"/>
                </a:gdLst>
                <a:ahLst/>
                <a:cxnLst>
                  <a:cxn ang="0">
                    <a:pos x="T0" y="T1"/>
                  </a:cxn>
                  <a:cxn ang="0">
                    <a:pos x="T2" y="T3"/>
                  </a:cxn>
                  <a:cxn ang="0">
                    <a:pos x="T4" y="T5"/>
                  </a:cxn>
                  <a:cxn ang="0">
                    <a:pos x="T6" y="T7"/>
                  </a:cxn>
                  <a:cxn ang="0">
                    <a:pos x="T8" y="T9"/>
                  </a:cxn>
                  <a:cxn ang="0">
                    <a:pos x="T10" y="T11"/>
                  </a:cxn>
                </a:cxnLst>
                <a:rect l="0" t="0" r="r" b="b"/>
                <a:pathLst>
                  <a:path w="224" h="405">
                    <a:moveTo>
                      <a:pt x="168" y="0"/>
                    </a:moveTo>
                    <a:lnTo>
                      <a:pt x="0" y="152"/>
                    </a:lnTo>
                    <a:lnTo>
                      <a:pt x="0" y="405"/>
                    </a:lnTo>
                    <a:lnTo>
                      <a:pt x="224" y="405"/>
                    </a:lnTo>
                    <a:lnTo>
                      <a:pt x="224" y="101"/>
                    </a:lnTo>
                    <a:lnTo>
                      <a:pt x="168" y="0"/>
                    </a:lnTo>
                    <a:close/>
                  </a:path>
                </a:pathLst>
              </a:custGeom>
              <a:grpFill/>
              <a:ln w="1588">
                <a:solidFill>
                  <a:srgbClr val="000000"/>
                </a:solidFill>
                <a:prstDash val="solid"/>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45" name="Rectangle 198"/>
              <p:cNvSpPr>
                <a:spLocks noChangeArrowheads="1"/>
              </p:cNvSpPr>
              <p:nvPr/>
            </p:nvSpPr>
            <p:spPr bwMode="auto">
              <a:xfrm>
                <a:off x="2248" y="1004"/>
                <a:ext cx="224" cy="9"/>
              </a:xfrm>
              <a:prstGeom prst="rect">
                <a:avLst/>
              </a:prstGeom>
              <a:grpFill/>
              <a:ln w="1588">
                <a:solidFill>
                  <a:srgbClr val="000000"/>
                </a:solidFill>
                <a:miter lim="800000"/>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46" name="Rectangle 199"/>
              <p:cNvSpPr>
                <a:spLocks noChangeArrowheads="1"/>
              </p:cNvSpPr>
              <p:nvPr/>
            </p:nvSpPr>
            <p:spPr bwMode="auto">
              <a:xfrm>
                <a:off x="2248" y="991"/>
                <a:ext cx="224" cy="13"/>
              </a:xfrm>
              <a:prstGeom prst="rect">
                <a:avLst/>
              </a:prstGeom>
              <a:grpFill/>
              <a:ln w="1588">
                <a:solidFill>
                  <a:srgbClr val="000000"/>
                </a:solidFill>
                <a:miter lim="800000"/>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47" name="Rectangle 200"/>
              <p:cNvSpPr>
                <a:spLocks noChangeArrowheads="1"/>
              </p:cNvSpPr>
              <p:nvPr/>
            </p:nvSpPr>
            <p:spPr bwMode="auto">
              <a:xfrm>
                <a:off x="2248" y="977"/>
                <a:ext cx="224" cy="14"/>
              </a:xfrm>
              <a:prstGeom prst="rect">
                <a:avLst/>
              </a:prstGeom>
              <a:grpFill/>
              <a:ln w="1588">
                <a:solidFill>
                  <a:srgbClr val="000000"/>
                </a:solidFill>
                <a:miter lim="800000"/>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48" name="Rectangle 201"/>
              <p:cNvSpPr>
                <a:spLocks noChangeArrowheads="1"/>
              </p:cNvSpPr>
              <p:nvPr/>
            </p:nvSpPr>
            <p:spPr bwMode="auto">
              <a:xfrm>
                <a:off x="2442" y="966"/>
                <a:ext cx="24" cy="7"/>
              </a:xfrm>
              <a:prstGeom prst="rect">
                <a:avLst/>
              </a:prstGeom>
              <a:grpFill/>
              <a:ln w="1588">
                <a:solidFill>
                  <a:srgbClr val="000000"/>
                </a:solidFill>
                <a:miter lim="800000"/>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49" name="Oval 202"/>
              <p:cNvSpPr>
                <a:spLocks noChangeArrowheads="1"/>
              </p:cNvSpPr>
              <p:nvPr/>
            </p:nvSpPr>
            <p:spPr bwMode="auto">
              <a:xfrm>
                <a:off x="2271" y="911"/>
                <a:ext cx="18" cy="16"/>
              </a:xfrm>
              <a:prstGeom prst="ellipse">
                <a:avLst/>
              </a:prstGeom>
              <a:grpFill/>
              <a:ln w="1588">
                <a:solidFill>
                  <a:srgbClr val="000000"/>
                </a:solidFill>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50" name="Rectangle 203"/>
              <p:cNvSpPr>
                <a:spLocks noChangeArrowheads="1"/>
              </p:cNvSpPr>
              <p:nvPr/>
            </p:nvSpPr>
            <p:spPr bwMode="auto">
              <a:xfrm>
                <a:off x="2328" y="883"/>
                <a:ext cx="16" cy="14"/>
              </a:xfrm>
              <a:prstGeom prst="rect">
                <a:avLst/>
              </a:prstGeom>
              <a:grpFill/>
              <a:ln w="1588">
                <a:solidFill>
                  <a:srgbClr val="000000"/>
                </a:solidFill>
                <a:miter lim="800000"/>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51" name="Freeform 204"/>
              <p:cNvSpPr/>
              <p:nvPr/>
            </p:nvSpPr>
            <p:spPr bwMode="auto">
              <a:xfrm>
                <a:off x="2320" y="876"/>
                <a:ext cx="64" cy="57"/>
              </a:xfrm>
              <a:custGeom>
                <a:avLst/>
                <a:gdLst>
                  <a:gd name="T0" fmla="*/ 56 w 448"/>
                  <a:gd name="T1" fmla="*/ 403 h 403"/>
                  <a:gd name="T2" fmla="*/ 56 w 448"/>
                  <a:gd name="T3" fmla="*/ 50 h 403"/>
                  <a:gd name="T4" fmla="*/ 448 w 448"/>
                  <a:gd name="T5" fmla="*/ 50 h 403"/>
                  <a:gd name="T6" fmla="*/ 448 w 448"/>
                  <a:gd name="T7" fmla="*/ 0 h 403"/>
                  <a:gd name="T8" fmla="*/ 0 w 448"/>
                  <a:gd name="T9" fmla="*/ 0 h 403"/>
                  <a:gd name="T10" fmla="*/ 0 w 448"/>
                  <a:gd name="T11" fmla="*/ 403 h 403"/>
                  <a:gd name="T12" fmla="*/ 56 w 448"/>
                  <a:gd name="T13" fmla="*/ 403 h 403"/>
                </a:gdLst>
                <a:ahLst/>
                <a:cxnLst>
                  <a:cxn ang="0">
                    <a:pos x="T0" y="T1"/>
                  </a:cxn>
                  <a:cxn ang="0">
                    <a:pos x="T2" y="T3"/>
                  </a:cxn>
                  <a:cxn ang="0">
                    <a:pos x="T4" y="T5"/>
                  </a:cxn>
                  <a:cxn ang="0">
                    <a:pos x="T6" y="T7"/>
                  </a:cxn>
                  <a:cxn ang="0">
                    <a:pos x="T8" y="T9"/>
                  </a:cxn>
                  <a:cxn ang="0">
                    <a:pos x="T10" y="T11"/>
                  </a:cxn>
                  <a:cxn ang="0">
                    <a:pos x="T12" y="T13"/>
                  </a:cxn>
                </a:cxnLst>
                <a:rect l="0" t="0" r="r" b="b"/>
                <a:pathLst>
                  <a:path w="448" h="403">
                    <a:moveTo>
                      <a:pt x="56" y="403"/>
                    </a:moveTo>
                    <a:lnTo>
                      <a:pt x="56" y="50"/>
                    </a:lnTo>
                    <a:lnTo>
                      <a:pt x="448" y="50"/>
                    </a:lnTo>
                    <a:lnTo>
                      <a:pt x="448" y="0"/>
                    </a:lnTo>
                    <a:lnTo>
                      <a:pt x="0" y="0"/>
                    </a:lnTo>
                    <a:lnTo>
                      <a:pt x="0" y="403"/>
                    </a:lnTo>
                    <a:lnTo>
                      <a:pt x="56" y="403"/>
                    </a:lnTo>
                    <a:close/>
                  </a:path>
                </a:pathLst>
              </a:custGeom>
              <a:grpFill/>
              <a:ln w="1588">
                <a:solidFill>
                  <a:srgbClr val="000000"/>
                </a:solidFill>
                <a:prstDash val="solid"/>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grpSp>
            <p:nvGrpSpPr>
              <p:cNvPr id="152" name="Group 205"/>
              <p:cNvGrpSpPr/>
              <p:nvPr/>
            </p:nvGrpSpPr>
            <p:grpSpPr bwMode="auto">
              <a:xfrm>
                <a:off x="2267" y="821"/>
                <a:ext cx="73" cy="59"/>
                <a:chOff x="2267" y="821"/>
                <a:chExt cx="73" cy="59"/>
              </a:xfrm>
              <a:grpFill/>
            </p:grpSpPr>
            <p:sp>
              <p:nvSpPr>
                <p:cNvPr id="164" name="Oval 206"/>
                <p:cNvSpPr>
                  <a:spLocks noChangeArrowheads="1"/>
                </p:cNvSpPr>
                <p:nvPr/>
              </p:nvSpPr>
              <p:spPr bwMode="auto">
                <a:xfrm>
                  <a:off x="2273" y="821"/>
                  <a:ext cx="67" cy="59"/>
                </a:xfrm>
                <a:prstGeom prst="ellipse">
                  <a:avLst/>
                </a:prstGeom>
                <a:grpFill/>
                <a:ln w="1588">
                  <a:solidFill>
                    <a:srgbClr val="000000"/>
                  </a:solidFill>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65" name="Oval 207"/>
                <p:cNvSpPr>
                  <a:spLocks noChangeArrowheads="1"/>
                </p:cNvSpPr>
                <p:nvPr/>
              </p:nvSpPr>
              <p:spPr bwMode="auto">
                <a:xfrm>
                  <a:off x="2267" y="821"/>
                  <a:ext cx="66" cy="59"/>
                </a:xfrm>
                <a:prstGeom prst="ellipse">
                  <a:avLst/>
                </a:prstGeom>
                <a:grpFill/>
                <a:ln w="1588">
                  <a:solidFill>
                    <a:srgbClr val="000000"/>
                  </a:solidFill>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grpSp>
          <p:grpSp>
            <p:nvGrpSpPr>
              <p:cNvPr id="153" name="Group 208"/>
              <p:cNvGrpSpPr/>
              <p:nvPr/>
            </p:nvGrpSpPr>
            <p:grpSpPr bwMode="auto">
              <a:xfrm>
                <a:off x="2296" y="933"/>
                <a:ext cx="24" cy="58"/>
                <a:chOff x="2296" y="933"/>
                <a:chExt cx="24" cy="58"/>
              </a:xfrm>
              <a:grpFill/>
            </p:grpSpPr>
            <p:sp>
              <p:nvSpPr>
                <p:cNvPr id="155" name="Rectangle 209"/>
                <p:cNvSpPr>
                  <a:spLocks noChangeArrowheads="1"/>
                </p:cNvSpPr>
                <p:nvPr/>
              </p:nvSpPr>
              <p:spPr bwMode="auto">
                <a:xfrm>
                  <a:off x="2296" y="933"/>
                  <a:ext cx="24" cy="58"/>
                </a:xfrm>
                <a:prstGeom prst="rect">
                  <a:avLst/>
                </a:prstGeom>
                <a:grpFill/>
                <a:ln w="1588">
                  <a:solidFill>
                    <a:srgbClr val="000000"/>
                  </a:solidFill>
                  <a:miter lim="800000"/>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grpSp>
              <p:nvGrpSpPr>
                <p:cNvPr id="156" name="Group 210"/>
                <p:cNvGrpSpPr/>
                <p:nvPr/>
              </p:nvGrpSpPr>
              <p:grpSpPr bwMode="auto">
                <a:xfrm>
                  <a:off x="2296" y="941"/>
                  <a:ext cx="24" cy="44"/>
                  <a:chOff x="2296" y="941"/>
                  <a:chExt cx="24" cy="44"/>
                </a:xfrm>
                <a:grpFill/>
              </p:grpSpPr>
              <p:sp>
                <p:nvSpPr>
                  <p:cNvPr id="157" name="Line 211"/>
                  <p:cNvSpPr>
                    <a:spLocks noChangeShapeType="1"/>
                  </p:cNvSpPr>
                  <p:nvPr/>
                </p:nvSpPr>
                <p:spPr bwMode="auto">
                  <a:xfrm>
                    <a:off x="2296" y="948"/>
                    <a:ext cx="24" cy="1"/>
                  </a:xfrm>
                  <a:prstGeom prst="line">
                    <a:avLst/>
                  </a:prstGeom>
                  <a:grpFill/>
                  <a:ln w="1588">
                    <a:solidFill>
                      <a:srgbClr val="000000"/>
                    </a:solidFill>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58" name="Line 212"/>
                  <p:cNvSpPr>
                    <a:spLocks noChangeShapeType="1"/>
                  </p:cNvSpPr>
                  <p:nvPr/>
                </p:nvSpPr>
                <p:spPr bwMode="auto">
                  <a:xfrm>
                    <a:off x="2296" y="970"/>
                    <a:ext cx="24" cy="1"/>
                  </a:xfrm>
                  <a:prstGeom prst="line">
                    <a:avLst/>
                  </a:prstGeom>
                  <a:grpFill/>
                  <a:ln w="1588">
                    <a:solidFill>
                      <a:srgbClr val="000000"/>
                    </a:solidFill>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59" name="Line 213"/>
                  <p:cNvSpPr>
                    <a:spLocks noChangeShapeType="1"/>
                  </p:cNvSpPr>
                  <p:nvPr/>
                </p:nvSpPr>
                <p:spPr bwMode="auto">
                  <a:xfrm>
                    <a:off x="2296" y="962"/>
                    <a:ext cx="24" cy="1"/>
                  </a:xfrm>
                  <a:prstGeom prst="line">
                    <a:avLst/>
                  </a:prstGeom>
                  <a:grpFill/>
                  <a:ln w="1588">
                    <a:solidFill>
                      <a:srgbClr val="000000"/>
                    </a:solidFill>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60" name="Line 214"/>
                  <p:cNvSpPr>
                    <a:spLocks noChangeShapeType="1"/>
                  </p:cNvSpPr>
                  <p:nvPr/>
                </p:nvSpPr>
                <p:spPr bwMode="auto">
                  <a:xfrm>
                    <a:off x="2296" y="955"/>
                    <a:ext cx="24" cy="1"/>
                  </a:xfrm>
                  <a:prstGeom prst="line">
                    <a:avLst/>
                  </a:prstGeom>
                  <a:grpFill/>
                  <a:ln w="1588">
                    <a:solidFill>
                      <a:srgbClr val="000000"/>
                    </a:solidFill>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61" name="Line 215"/>
                  <p:cNvSpPr>
                    <a:spLocks noChangeShapeType="1"/>
                  </p:cNvSpPr>
                  <p:nvPr/>
                </p:nvSpPr>
                <p:spPr bwMode="auto">
                  <a:xfrm>
                    <a:off x="2296" y="941"/>
                    <a:ext cx="24" cy="1"/>
                  </a:xfrm>
                  <a:prstGeom prst="line">
                    <a:avLst/>
                  </a:prstGeom>
                  <a:grpFill/>
                  <a:ln w="1588">
                    <a:solidFill>
                      <a:srgbClr val="000000"/>
                    </a:solidFill>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62" name="Line 216"/>
                  <p:cNvSpPr>
                    <a:spLocks noChangeShapeType="1"/>
                  </p:cNvSpPr>
                  <p:nvPr/>
                </p:nvSpPr>
                <p:spPr bwMode="auto">
                  <a:xfrm>
                    <a:off x="2296" y="977"/>
                    <a:ext cx="24" cy="1"/>
                  </a:xfrm>
                  <a:prstGeom prst="line">
                    <a:avLst/>
                  </a:prstGeom>
                  <a:grpFill/>
                  <a:ln w="1588">
                    <a:solidFill>
                      <a:srgbClr val="000000"/>
                    </a:solidFill>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63" name="Line 217"/>
                  <p:cNvSpPr>
                    <a:spLocks noChangeShapeType="1"/>
                  </p:cNvSpPr>
                  <p:nvPr/>
                </p:nvSpPr>
                <p:spPr bwMode="auto">
                  <a:xfrm>
                    <a:off x="2296" y="984"/>
                    <a:ext cx="24" cy="1"/>
                  </a:xfrm>
                  <a:prstGeom prst="line">
                    <a:avLst/>
                  </a:prstGeom>
                  <a:grpFill/>
                  <a:ln w="1588">
                    <a:solidFill>
                      <a:srgbClr val="000000"/>
                    </a:solidFill>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grpSp>
          </p:grpSp>
          <p:sp>
            <p:nvSpPr>
              <p:cNvPr id="154" name="Rectangle 218"/>
              <p:cNvSpPr>
                <a:spLocks noChangeArrowheads="1"/>
              </p:cNvSpPr>
              <p:nvPr/>
            </p:nvSpPr>
            <p:spPr bwMode="auto">
              <a:xfrm>
                <a:off x="2448" y="948"/>
                <a:ext cx="8" cy="14"/>
              </a:xfrm>
              <a:prstGeom prst="rect">
                <a:avLst/>
              </a:prstGeom>
              <a:grpFill/>
              <a:ln w="1588">
                <a:solidFill>
                  <a:srgbClr val="000000"/>
                </a:solidFill>
                <a:miter lim="800000"/>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grpSp>
        <p:grpSp>
          <p:nvGrpSpPr>
            <p:cNvPr id="117" name="Group 219"/>
            <p:cNvGrpSpPr/>
            <p:nvPr/>
          </p:nvGrpSpPr>
          <p:grpSpPr bwMode="auto">
            <a:xfrm>
              <a:off x="2382" y="788"/>
              <a:ext cx="40" cy="40"/>
              <a:chOff x="2382" y="788"/>
              <a:chExt cx="40" cy="40"/>
            </a:xfrm>
            <a:grpFill/>
          </p:grpSpPr>
          <p:sp>
            <p:nvSpPr>
              <p:cNvPr id="130" name="Freeform 220"/>
              <p:cNvSpPr/>
              <p:nvPr/>
            </p:nvSpPr>
            <p:spPr bwMode="auto">
              <a:xfrm>
                <a:off x="2404" y="800"/>
                <a:ext cx="18" cy="28"/>
              </a:xfrm>
              <a:custGeom>
                <a:avLst/>
                <a:gdLst>
                  <a:gd name="T0" fmla="*/ 106 w 127"/>
                  <a:gd name="T1" fmla="*/ 0 h 195"/>
                  <a:gd name="T2" fmla="*/ 0 w 127"/>
                  <a:gd name="T3" fmla="*/ 164 h 195"/>
                  <a:gd name="T4" fmla="*/ 21 w 127"/>
                  <a:gd name="T5" fmla="*/ 195 h 195"/>
                  <a:gd name="T6" fmla="*/ 127 w 127"/>
                  <a:gd name="T7" fmla="*/ 6 h 195"/>
                  <a:gd name="T8" fmla="*/ 106 w 127"/>
                  <a:gd name="T9" fmla="*/ 0 h 195"/>
                </a:gdLst>
                <a:ahLst/>
                <a:cxnLst>
                  <a:cxn ang="0">
                    <a:pos x="T0" y="T1"/>
                  </a:cxn>
                  <a:cxn ang="0">
                    <a:pos x="T2" y="T3"/>
                  </a:cxn>
                  <a:cxn ang="0">
                    <a:pos x="T4" y="T5"/>
                  </a:cxn>
                  <a:cxn ang="0">
                    <a:pos x="T6" y="T7"/>
                  </a:cxn>
                  <a:cxn ang="0">
                    <a:pos x="T8" y="T9"/>
                  </a:cxn>
                </a:cxnLst>
                <a:rect l="0" t="0" r="r" b="b"/>
                <a:pathLst>
                  <a:path w="127" h="195">
                    <a:moveTo>
                      <a:pt x="106" y="0"/>
                    </a:moveTo>
                    <a:lnTo>
                      <a:pt x="0" y="164"/>
                    </a:lnTo>
                    <a:lnTo>
                      <a:pt x="21" y="195"/>
                    </a:lnTo>
                    <a:lnTo>
                      <a:pt x="127" y="6"/>
                    </a:lnTo>
                    <a:lnTo>
                      <a:pt x="106" y="0"/>
                    </a:lnTo>
                    <a:close/>
                  </a:path>
                </a:pathLst>
              </a:custGeom>
              <a:grpFill/>
              <a:ln w="1588">
                <a:solidFill>
                  <a:srgbClr val="000000"/>
                </a:solidFill>
                <a:prstDash val="solid"/>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31" name="Freeform 221"/>
              <p:cNvSpPr/>
              <p:nvPr/>
            </p:nvSpPr>
            <p:spPr bwMode="auto">
              <a:xfrm>
                <a:off x="2382" y="788"/>
                <a:ext cx="35" cy="8"/>
              </a:xfrm>
              <a:custGeom>
                <a:avLst/>
                <a:gdLst>
                  <a:gd name="T0" fmla="*/ 238 w 246"/>
                  <a:gd name="T1" fmla="*/ 0 h 57"/>
                  <a:gd name="T2" fmla="*/ 0 w 246"/>
                  <a:gd name="T3" fmla="*/ 31 h 57"/>
                  <a:gd name="T4" fmla="*/ 35 w 246"/>
                  <a:gd name="T5" fmla="*/ 57 h 57"/>
                  <a:gd name="T6" fmla="*/ 246 w 246"/>
                  <a:gd name="T7" fmla="*/ 19 h 57"/>
                  <a:gd name="T8" fmla="*/ 238 w 246"/>
                  <a:gd name="T9" fmla="*/ 0 h 57"/>
                </a:gdLst>
                <a:ahLst/>
                <a:cxnLst>
                  <a:cxn ang="0">
                    <a:pos x="T0" y="T1"/>
                  </a:cxn>
                  <a:cxn ang="0">
                    <a:pos x="T2" y="T3"/>
                  </a:cxn>
                  <a:cxn ang="0">
                    <a:pos x="T4" y="T5"/>
                  </a:cxn>
                  <a:cxn ang="0">
                    <a:pos x="T6" y="T7"/>
                  </a:cxn>
                  <a:cxn ang="0">
                    <a:pos x="T8" y="T9"/>
                  </a:cxn>
                </a:cxnLst>
                <a:rect l="0" t="0" r="r" b="b"/>
                <a:pathLst>
                  <a:path w="246" h="57">
                    <a:moveTo>
                      <a:pt x="238" y="0"/>
                    </a:moveTo>
                    <a:lnTo>
                      <a:pt x="0" y="31"/>
                    </a:lnTo>
                    <a:lnTo>
                      <a:pt x="35" y="57"/>
                    </a:lnTo>
                    <a:lnTo>
                      <a:pt x="246" y="19"/>
                    </a:lnTo>
                    <a:lnTo>
                      <a:pt x="238" y="0"/>
                    </a:lnTo>
                    <a:close/>
                  </a:path>
                </a:pathLst>
              </a:custGeom>
              <a:grpFill/>
              <a:ln w="1588">
                <a:solidFill>
                  <a:srgbClr val="000000"/>
                </a:solidFill>
                <a:prstDash val="solid"/>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grpSp>
        <p:grpSp>
          <p:nvGrpSpPr>
            <p:cNvPr id="118" name="Group 222"/>
            <p:cNvGrpSpPr/>
            <p:nvPr/>
          </p:nvGrpSpPr>
          <p:grpSpPr bwMode="auto">
            <a:xfrm>
              <a:off x="2302" y="723"/>
              <a:ext cx="132" cy="186"/>
              <a:chOff x="2302" y="723"/>
              <a:chExt cx="132" cy="186"/>
            </a:xfrm>
            <a:grpFill/>
          </p:grpSpPr>
          <p:sp>
            <p:nvSpPr>
              <p:cNvPr id="128" name="Freeform 223"/>
              <p:cNvSpPr/>
              <p:nvPr/>
            </p:nvSpPr>
            <p:spPr bwMode="auto">
              <a:xfrm>
                <a:off x="2302" y="724"/>
                <a:ext cx="132" cy="185"/>
              </a:xfrm>
              <a:custGeom>
                <a:avLst/>
                <a:gdLst>
                  <a:gd name="T0" fmla="*/ 30 w 920"/>
                  <a:gd name="T1" fmla="*/ 47 h 1300"/>
                  <a:gd name="T2" fmla="*/ 16 w 920"/>
                  <a:gd name="T3" fmla="*/ 85 h 1300"/>
                  <a:gd name="T4" fmla="*/ 4 w 920"/>
                  <a:gd name="T5" fmla="*/ 132 h 1300"/>
                  <a:gd name="T6" fmla="*/ 0 w 920"/>
                  <a:gd name="T7" fmla="*/ 183 h 1300"/>
                  <a:gd name="T8" fmla="*/ 0 w 920"/>
                  <a:gd name="T9" fmla="*/ 233 h 1300"/>
                  <a:gd name="T10" fmla="*/ 12 w 920"/>
                  <a:gd name="T11" fmla="*/ 299 h 1300"/>
                  <a:gd name="T12" fmla="*/ 23 w 920"/>
                  <a:gd name="T13" fmla="*/ 381 h 1300"/>
                  <a:gd name="T14" fmla="*/ 44 w 920"/>
                  <a:gd name="T15" fmla="*/ 473 h 1300"/>
                  <a:gd name="T16" fmla="*/ 79 w 920"/>
                  <a:gd name="T17" fmla="*/ 578 h 1300"/>
                  <a:gd name="T18" fmla="*/ 131 w 920"/>
                  <a:gd name="T19" fmla="*/ 679 h 1300"/>
                  <a:gd name="T20" fmla="*/ 215 w 920"/>
                  <a:gd name="T21" fmla="*/ 799 h 1300"/>
                  <a:gd name="T22" fmla="*/ 299 w 920"/>
                  <a:gd name="T23" fmla="*/ 912 h 1300"/>
                  <a:gd name="T24" fmla="*/ 369 w 920"/>
                  <a:gd name="T25" fmla="*/ 988 h 1300"/>
                  <a:gd name="T26" fmla="*/ 467 w 920"/>
                  <a:gd name="T27" fmla="*/ 1079 h 1300"/>
                  <a:gd name="T28" fmla="*/ 569 w 920"/>
                  <a:gd name="T29" fmla="*/ 1155 h 1300"/>
                  <a:gd name="T30" fmla="*/ 660 w 920"/>
                  <a:gd name="T31" fmla="*/ 1215 h 1300"/>
                  <a:gd name="T32" fmla="*/ 726 w 920"/>
                  <a:gd name="T33" fmla="*/ 1253 h 1300"/>
                  <a:gd name="T34" fmla="*/ 793 w 920"/>
                  <a:gd name="T35" fmla="*/ 1281 h 1300"/>
                  <a:gd name="T36" fmla="*/ 846 w 920"/>
                  <a:gd name="T37" fmla="*/ 1300 h 1300"/>
                  <a:gd name="T38" fmla="*/ 888 w 920"/>
                  <a:gd name="T39" fmla="*/ 1300 h 1300"/>
                  <a:gd name="T40" fmla="*/ 920 w 920"/>
                  <a:gd name="T41" fmla="*/ 1284 h 1300"/>
                  <a:gd name="T42" fmla="*/ 61 w 920"/>
                  <a:gd name="T43" fmla="*/ 0 h 1300"/>
                  <a:gd name="T44" fmla="*/ 30 w 920"/>
                  <a:gd name="T45" fmla="*/ 47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20" h="1300">
                    <a:moveTo>
                      <a:pt x="30" y="47"/>
                    </a:moveTo>
                    <a:lnTo>
                      <a:pt x="16" y="85"/>
                    </a:lnTo>
                    <a:lnTo>
                      <a:pt x="4" y="132"/>
                    </a:lnTo>
                    <a:lnTo>
                      <a:pt x="0" y="183"/>
                    </a:lnTo>
                    <a:lnTo>
                      <a:pt x="0" y="233"/>
                    </a:lnTo>
                    <a:lnTo>
                      <a:pt x="12" y="299"/>
                    </a:lnTo>
                    <a:lnTo>
                      <a:pt x="23" y="381"/>
                    </a:lnTo>
                    <a:lnTo>
                      <a:pt x="44" y="473"/>
                    </a:lnTo>
                    <a:lnTo>
                      <a:pt x="79" y="578"/>
                    </a:lnTo>
                    <a:lnTo>
                      <a:pt x="131" y="679"/>
                    </a:lnTo>
                    <a:lnTo>
                      <a:pt x="215" y="799"/>
                    </a:lnTo>
                    <a:lnTo>
                      <a:pt x="299" y="912"/>
                    </a:lnTo>
                    <a:lnTo>
                      <a:pt x="369" y="988"/>
                    </a:lnTo>
                    <a:lnTo>
                      <a:pt x="467" y="1079"/>
                    </a:lnTo>
                    <a:lnTo>
                      <a:pt x="569" y="1155"/>
                    </a:lnTo>
                    <a:lnTo>
                      <a:pt x="660" y="1215"/>
                    </a:lnTo>
                    <a:lnTo>
                      <a:pt x="726" y="1253"/>
                    </a:lnTo>
                    <a:lnTo>
                      <a:pt x="793" y="1281"/>
                    </a:lnTo>
                    <a:lnTo>
                      <a:pt x="846" y="1300"/>
                    </a:lnTo>
                    <a:lnTo>
                      <a:pt x="888" y="1300"/>
                    </a:lnTo>
                    <a:lnTo>
                      <a:pt x="920" y="1284"/>
                    </a:lnTo>
                    <a:lnTo>
                      <a:pt x="61" y="0"/>
                    </a:lnTo>
                    <a:lnTo>
                      <a:pt x="30" y="47"/>
                    </a:lnTo>
                    <a:close/>
                  </a:path>
                </a:pathLst>
              </a:custGeom>
              <a:grpFill/>
              <a:ln w="1588">
                <a:solidFill>
                  <a:srgbClr val="000000"/>
                </a:solidFill>
                <a:prstDash val="solid"/>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29" name="Freeform 224"/>
              <p:cNvSpPr/>
              <p:nvPr/>
            </p:nvSpPr>
            <p:spPr bwMode="auto">
              <a:xfrm>
                <a:off x="2310" y="723"/>
                <a:ext cx="124" cy="184"/>
              </a:xfrm>
              <a:custGeom>
                <a:avLst/>
                <a:gdLst>
                  <a:gd name="T0" fmla="*/ 7 w 866"/>
                  <a:gd name="T1" fmla="*/ 0 h 1288"/>
                  <a:gd name="T2" fmla="*/ 0 w 866"/>
                  <a:gd name="T3" fmla="*/ 26 h 1288"/>
                  <a:gd name="T4" fmla="*/ 0 w 866"/>
                  <a:gd name="T5" fmla="*/ 82 h 1288"/>
                  <a:gd name="T6" fmla="*/ 4 w 866"/>
                  <a:gd name="T7" fmla="*/ 149 h 1288"/>
                  <a:gd name="T8" fmla="*/ 11 w 866"/>
                  <a:gd name="T9" fmla="*/ 202 h 1288"/>
                  <a:gd name="T10" fmla="*/ 21 w 866"/>
                  <a:gd name="T11" fmla="*/ 272 h 1288"/>
                  <a:gd name="T12" fmla="*/ 35 w 866"/>
                  <a:gd name="T13" fmla="*/ 354 h 1288"/>
                  <a:gd name="T14" fmla="*/ 56 w 866"/>
                  <a:gd name="T15" fmla="*/ 439 h 1288"/>
                  <a:gd name="T16" fmla="*/ 98 w 866"/>
                  <a:gd name="T17" fmla="*/ 547 h 1288"/>
                  <a:gd name="T18" fmla="*/ 161 w 866"/>
                  <a:gd name="T19" fmla="*/ 670 h 1288"/>
                  <a:gd name="T20" fmla="*/ 231 w 866"/>
                  <a:gd name="T21" fmla="*/ 771 h 1288"/>
                  <a:gd name="T22" fmla="*/ 315 w 866"/>
                  <a:gd name="T23" fmla="*/ 878 h 1288"/>
                  <a:gd name="T24" fmla="*/ 392 w 866"/>
                  <a:gd name="T25" fmla="*/ 960 h 1288"/>
                  <a:gd name="T26" fmla="*/ 452 w 866"/>
                  <a:gd name="T27" fmla="*/ 1016 h 1288"/>
                  <a:gd name="T28" fmla="*/ 508 w 866"/>
                  <a:gd name="T29" fmla="*/ 1068 h 1288"/>
                  <a:gd name="T30" fmla="*/ 567 w 866"/>
                  <a:gd name="T31" fmla="*/ 1118 h 1288"/>
                  <a:gd name="T32" fmla="*/ 634 w 866"/>
                  <a:gd name="T33" fmla="*/ 1168 h 1288"/>
                  <a:gd name="T34" fmla="*/ 679 w 866"/>
                  <a:gd name="T35" fmla="*/ 1200 h 1288"/>
                  <a:gd name="T36" fmla="*/ 728 w 866"/>
                  <a:gd name="T37" fmla="*/ 1228 h 1288"/>
                  <a:gd name="T38" fmla="*/ 782 w 866"/>
                  <a:gd name="T39" fmla="*/ 1256 h 1288"/>
                  <a:gd name="T40" fmla="*/ 827 w 866"/>
                  <a:gd name="T41" fmla="*/ 1282 h 1288"/>
                  <a:gd name="T42" fmla="*/ 855 w 866"/>
                  <a:gd name="T43" fmla="*/ 1288 h 1288"/>
                  <a:gd name="T44" fmla="*/ 866 w 866"/>
                  <a:gd name="T45" fmla="*/ 1270 h 1288"/>
                  <a:gd name="T46" fmla="*/ 863 w 866"/>
                  <a:gd name="T47" fmla="*/ 1243 h 1288"/>
                  <a:gd name="T48" fmla="*/ 856 w 866"/>
                  <a:gd name="T49" fmla="*/ 1213 h 1288"/>
                  <a:gd name="T50" fmla="*/ 845 w 866"/>
                  <a:gd name="T51" fmla="*/ 1159 h 1288"/>
                  <a:gd name="T52" fmla="*/ 831 w 866"/>
                  <a:gd name="T53" fmla="*/ 1089 h 1288"/>
                  <a:gd name="T54" fmla="*/ 813 w 866"/>
                  <a:gd name="T55" fmla="*/ 1023 h 1288"/>
                  <a:gd name="T56" fmla="*/ 792 w 866"/>
                  <a:gd name="T57" fmla="*/ 947 h 1288"/>
                  <a:gd name="T58" fmla="*/ 764 w 866"/>
                  <a:gd name="T59" fmla="*/ 866 h 1288"/>
                  <a:gd name="T60" fmla="*/ 733 w 866"/>
                  <a:gd name="T61" fmla="*/ 802 h 1288"/>
                  <a:gd name="T62" fmla="*/ 707 w 866"/>
                  <a:gd name="T63" fmla="*/ 746 h 1288"/>
                  <a:gd name="T64" fmla="*/ 666 w 866"/>
                  <a:gd name="T65" fmla="*/ 672 h 1288"/>
                  <a:gd name="T66" fmla="*/ 627 w 866"/>
                  <a:gd name="T67" fmla="*/ 607 h 1288"/>
                  <a:gd name="T68" fmla="*/ 579 w 866"/>
                  <a:gd name="T69" fmla="*/ 537 h 1288"/>
                  <a:gd name="T70" fmla="*/ 504 w 866"/>
                  <a:gd name="T71" fmla="*/ 448 h 1288"/>
                  <a:gd name="T72" fmla="*/ 452 w 866"/>
                  <a:gd name="T73" fmla="*/ 385 h 1288"/>
                  <a:gd name="T74" fmla="*/ 376 w 866"/>
                  <a:gd name="T75" fmla="*/ 299 h 1288"/>
                  <a:gd name="T76" fmla="*/ 305 w 866"/>
                  <a:gd name="T77" fmla="*/ 237 h 1288"/>
                  <a:gd name="T78" fmla="*/ 235 w 866"/>
                  <a:gd name="T79" fmla="*/ 173 h 1288"/>
                  <a:gd name="T80" fmla="*/ 182 w 866"/>
                  <a:gd name="T81" fmla="*/ 127 h 1288"/>
                  <a:gd name="T82" fmla="*/ 126 w 866"/>
                  <a:gd name="T83" fmla="*/ 78 h 1288"/>
                  <a:gd name="T84" fmla="*/ 84 w 866"/>
                  <a:gd name="T85" fmla="*/ 45 h 1288"/>
                  <a:gd name="T86" fmla="*/ 42 w 866"/>
                  <a:gd name="T87" fmla="*/ 13 h 1288"/>
                  <a:gd name="T88" fmla="*/ 7 w 866"/>
                  <a:gd name="T89" fmla="*/ 0 h 1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6" h="1288">
                    <a:moveTo>
                      <a:pt x="7" y="0"/>
                    </a:moveTo>
                    <a:lnTo>
                      <a:pt x="0" y="26"/>
                    </a:lnTo>
                    <a:lnTo>
                      <a:pt x="0" y="82"/>
                    </a:lnTo>
                    <a:lnTo>
                      <a:pt x="4" y="149"/>
                    </a:lnTo>
                    <a:lnTo>
                      <a:pt x="11" y="202"/>
                    </a:lnTo>
                    <a:lnTo>
                      <a:pt x="21" y="272"/>
                    </a:lnTo>
                    <a:lnTo>
                      <a:pt x="35" y="354"/>
                    </a:lnTo>
                    <a:lnTo>
                      <a:pt x="56" y="439"/>
                    </a:lnTo>
                    <a:lnTo>
                      <a:pt x="98" y="547"/>
                    </a:lnTo>
                    <a:lnTo>
                      <a:pt x="161" y="670"/>
                    </a:lnTo>
                    <a:lnTo>
                      <a:pt x="231" y="771"/>
                    </a:lnTo>
                    <a:lnTo>
                      <a:pt x="315" y="878"/>
                    </a:lnTo>
                    <a:lnTo>
                      <a:pt x="392" y="960"/>
                    </a:lnTo>
                    <a:lnTo>
                      <a:pt x="452" y="1016"/>
                    </a:lnTo>
                    <a:lnTo>
                      <a:pt x="508" y="1068"/>
                    </a:lnTo>
                    <a:lnTo>
                      <a:pt x="567" y="1118"/>
                    </a:lnTo>
                    <a:lnTo>
                      <a:pt x="634" y="1168"/>
                    </a:lnTo>
                    <a:lnTo>
                      <a:pt x="679" y="1200"/>
                    </a:lnTo>
                    <a:lnTo>
                      <a:pt x="728" y="1228"/>
                    </a:lnTo>
                    <a:lnTo>
                      <a:pt x="782" y="1256"/>
                    </a:lnTo>
                    <a:lnTo>
                      <a:pt x="827" y="1282"/>
                    </a:lnTo>
                    <a:lnTo>
                      <a:pt x="855" y="1288"/>
                    </a:lnTo>
                    <a:lnTo>
                      <a:pt x="866" y="1270"/>
                    </a:lnTo>
                    <a:lnTo>
                      <a:pt x="863" y="1243"/>
                    </a:lnTo>
                    <a:lnTo>
                      <a:pt x="856" y="1213"/>
                    </a:lnTo>
                    <a:lnTo>
                      <a:pt x="845" y="1159"/>
                    </a:lnTo>
                    <a:lnTo>
                      <a:pt x="831" y="1089"/>
                    </a:lnTo>
                    <a:lnTo>
                      <a:pt x="813" y="1023"/>
                    </a:lnTo>
                    <a:lnTo>
                      <a:pt x="792" y="947"/>
                    </a:lnTo>
                    <a:lnTo>
                      <a:pt x="764" y="866"/>
                    </a:lnTo>
                    <a:lnTo>
                      <a:pt x="733" y="802"/>
                    </a:lnTo>
                    <a:lnTo>
                      <a:pt x="707" y="746"/>
                    </a:lnTo>
                    <a:lnTo>
                      <a:pt x="666" y="672"/>
                    </a:lnTo>
                    <a:lnTo>
                      <a:pt x="627" y="607"/>
                    </a:lnTo>
                    <a:lnTo>
                      <a:pt x="579" y="537"/>
                    </a:lnTo>
                    <a:lnTo>
                      <a:pt x="504" y="448"/>
                    </a:lnTo>
                    <a:lnTo>
                      <a:pt x="452" y="385"/>
                    </a:lnTo>
                    <a:lnTo>
                      <a:pt x="376" y="299"/>
                    </a:lnTo>
                    <a:lnTo>
                      <a:pt x="305" y="237"/>
                    </a:lnTo>
                    <a:lnTo>
                      <a:pt x="235" y="173"/>
                    </a:lnTo>
                    <a:lnTo>
                      <a:pt x="182" y="127"/>
                    </a:lnTo>
                    <a:lnTo>
                      <a:pt x="126" y="78"/>
                    </a:lnTo>
                    <a:lnTo>
                      <a:pt x="84" y="45"/>
                    </a:lnTo>
                    <a:lnTo>
                      <a:pt x="42" y="13"/>
                    </a:lnTo>
                    <a:lnTo>
                      <a:pt x="7" y="0"/>
                    </a:lnTo>
                    <a:close/>
                  </a:path>
                </a:pathLst>
              </a:custGeom>
              <a:grpFill/>
              <a:ln w="1588">
                <a:solidFill>
                  <a:srgbClr val="000000"/>
                </a:solidFill>
                <a:prstDash val="solid"/>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grpSp>
        <p:grpSp>
          <p:nvGrpSpPr>
            <p:cNvPr id="119" name="Group 225"/>
            <p:cNvGrpSpPr/>
            <p:nvPr/>
          </p:nvGrpSpPr>
          <p:grpSpPr bwMode="auto">
            <a:xfrm>
              <a:off x="2315" y="770"/>
              <a:ext cx="126" cy="121"/>
              <a:chOff x="2315" y="770"/>
              <a:chExt cx="126" cy="121"/>
            </a:xfrm>
            <a:grpFill/>
          </p:grpSpPr>
          <p:sp>
            <p:nvSpPr>
              <p:cNvPr id="126" name="Freeform 226"/>
              <p:cNvSpPr/>
              <p:nvPr/>
            </p:nvSpPr>
            <p:spPr bwMode="auto">
              <a:xfrm>
                <a:off x="2315" y="770"/>
                <a:ext cx="121" cy="8"/>
              </a:xfrm>
              <a:custGeom>
                <a:avLst/>
                <a:gdLst>
                  <a:gd name="T0" fmla="*/ 0 w 851"/>
                  <a:gd name="T1" fmla="*/ 0 h 57"/>
                  <a:gd name="T2" fmla="*/ 851 w 851"/>
                  <a:gd name="T3" fmla="*/ 32 h 57"/>
                  <a:gd name="T4" fmla="*/ 844 w 851"/>
                  <a:gd name="T5" fmla="*/ 57 h 57"/>
                  <a:gd name="T6" fmla="*/ 3 w 851"/>
                  <a:gd name="T7" fmla="*/ 26 h 57"/>
                  <a:gd name="T8" fmla="*/ 0 w 851"/>
                  <a:gd name="T9" fmla="*/ 0 h 57"/>
                </a:gdLst>
                <a:ahLst/>
                <a:cxnLst>
                  <a:cxn ang="0">
                    <a:pos x="T0" y="T1"/>
                  </a:cxn>
                  <a:cxn ang="0">
                    <a:pos x="T2" y="T3"/>
                  </a:cxn>
                  <a:cxn ang="0">
                    <a:pos x="T4" y="T5"/>
                  </a:cxn>
                  <a:cxn ang="0">
                    <a:pos x="T6" y="T7"/>
                  </a:cxn>
                  <a:cxn ang="0">
                    <a:pos x="T8" y="T9"/>
                  </a:cxn>
                </a:cxnLst>
                <a:rect l="0" t="0" r="r" b="b"/>
                <a:pathLst>
                  <a:path w="851" h="57">
                    <a:moveTo>
                      <a:pt x="0" y="0"/>
                    </a:moveTo>
                    <a:lnTo>
                      <a:pt x="851" y="32"/>
                    </a:lnTo>
                    <a:lnTo>
                      <a:pt x="844" y="57"/>
                    </a:lnTo>
                    <a:lnTo>
                      <a:pt x="3" y="26"/>
                    </a:lnTo>
                    <a:lnTo>
                      <a:pt x="0" y="0"/>
                    </a:lnTo>
                    <a:close/>
                  </a:path>
                </a:pathLst>
              </a:custGeom>
              <a:grpFill/>
              <a:ln w="1588">
                <a:solidFill>
                  <a:srgbClr val="000000"/>
                </a:solidFill>
                <a:prstDash val="solid"/>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27" name="Freeform 227"/>
              <p:cNvSpPr/>
              <p:nvPr/>
            </p:nvSpPr>
            <p:spPr bwMode="auto">
              <a:xfrm>
                <a:off x="2398" y="794"/>
                <a:ext cx="43" cy="97"/>
              </a:xfrm>
              <a:custGeom>
                <a:avLst/>
                <a:gdLst>
                  <a:gd name="T0" fmla="*/ 267 w 302"/>
                  <a:gd name="T1" fmla="*/ 13 h 673"/>
                  <a:gd name="T2" fmla="*/ 0 w 302"/>
                  <a:gd name="T3" fmla="*/ 657 h 673"/>
                  <a:gd name="T4" fmla="*/ 25 w 302"/>
                  <a:gd name="T5" fmla="*/ 673 h 673"/>
                  <a:gd name="T6" fmla="*/ 302 w 302"/>
                  <a:gd name="T7" fmla="*/ 0 h 673"/>
                  <a:gd name="T8" fmla="*/ 267 w 302"/>
                  <a:gd name="T9" fmla="*/ 13 h 673"/>
                </a:gdLst>
                <a:ahLst/>
                <a:cxnLst>
                  <a:cxn ang="0">
                    <a:pos x="T0" y="T1"/>
                  </a:cxn>
                  <a:cxn ang="0">
                    <a:pos x="T2" y="T3"/>
                  </a:cxn>
                  <a:cxn ang="0">
                    <a:pos x="T4" y="T5"/>
                  </a:cxn>
                  <a:cxn ang="0">
                    <a:pos x="T6" y="T7"/>
                  </a:cxn>
                  <a:cxn ang="0">
                    <a:pos x="T8" y="T9"/>
                  </a:cxn>
                </a:cxnLst>
                <a:rect l="0" t="0" r="r" b="b"/>
                <a:pathLst>
                  <a:path w="302" h="673">
                    <a:moveTo>
                      <a:pt x="267" y="13"/>
                    </a:moveTo>
                    <a:lnTo>
                      <a:pt x="0" y="657"/>
                    </a:lnTo>
                    <a:lnTo>
                      <a:pt x="25" y="673"/>
                    </a:lnTo>
                    <a:lnTo>
                      <a:pt x="302" y="0"/>
                    </a:lnTo>
                    <a:lnTo>
                      <a:pt x="267" y="13"/>
                    </a:lnTo>
                    <a:close/>
                  </a:path>
                </a:pathLst>
              </a:custGeom>
              <a:grpFill/>
              <a:ln w="1588">
                <a:solidFill>
                  <a:srgbClr val="000000"/>
                </a:solidFill>
                <a:prstDash val="solid"/>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grpSp>
        <p:grpSp>
          <p:nvGrpSpPr>
            <p:cNvPr id="120" name="Group 228"/>
            <p:cNvGrpSpPr/>
            <p:nvPr/>
          </p:nvGrpSpPr>
          <p:grpSpPr bwMode="auto">
            <a:xfrm>
              <a:off x="2413" y="772"/>
              <a:ext cx="51" cy="30"/>
              <a:chOff x="2413" y="772"/>
              <a:chExt cx="51" cy="30"/>
            </a:xfrm>
            <a:grpFill/>
          </p:grpSpPr>
          <p:sp>
            <p:nvSpPr>
              <p:cNvPr id="121" name="Freeform 229"/>
              <p:cNvSpPr/>
              <p:nvPr/>
            </p:nvSpPr>
            <p:spPr bwMode="auto">
              <a:xfrm>
                <a:off x="2413" y="776"/>
                <a:ext cx="36" cy="26"/>
              </a:xfrm>
              <a:custGeom>
                <a:avLst/>
                <a:gdLst>
                  <a:gd name="T0" fmla="*/ 187 w 250"/>
                  <a:gd name="T1" fmla="*/ 0 h 184"/>
                  <a:gd name="T2" fmla="*/ 11 w 250"/>
                  <a:gd name="T3" fmla="*/ 57 h 184"/>
                  <a:gd name="T4" fmla="*/ 4 w 250"/>
                  <a:gd name="T5" fmla="*/ 67 h 184"/>
                  <a:gd name="T6" fmla="*/ 0 w 250"/>
                  <a:gd name="T7" fmla="*/ 86 h 184"/>
                  <a:gd name="T8" fmla="*/ 2 w 250"/>
                  <a:gd name="T9" fmla="*/ 112 h 184"/>
                  <a:gd name="T10" fmla="*/ 5 w 250"/>
                  <a:gd name="T11" fmla="*/ 128 h 184"/>
                  <a:gd name="T12" fmla="*/ 15 w 250"/>
                  <a:gd name="T13" fmla="*/ 151 h 184"/>
                  <a:gd name="T14" fmla="*/ 33 w 250"/>
                  <a:gd name="T15" fmla="*/ 169 h 184"/>
                  <a:gd name="T16" fmla="*/ 57 w 250"/>
                  <a:gd name="T17" fmla="*/ 181 h 184"/>
                  <a:gd name="T18" fmla="*/ 71 w 250"/>
                  <a:gd name="T19" fmla="*/ 184 h 184"/>
                  <a:gd name="T20" fmla="*/ 85 w 250"/>
                  <a:gd name="T21" fmla="*/ 184 h 184"/>
                  <a:gd name="T22" fmla="*/ 250 w 250"/>
                  <a:gd name="T23" fmla="*/ 114 h 184"/>
                  <a:gd name="T24" fmla="*/ 218 w 250"/>
                  <a:gd name="T25" fmla="*/ 92 h 184"/>
                  <a:gd name="T26" fmla="*/ 201 w 250"/>
                  <a:gd name="T27" fmla="*/ 70 h 184"/>
                  <a:gd name="T28" fmla="*/ 187 w 250"/>
                  <a:gd name="T2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0" h="184">
                    <a:moveTo>
                      <a:pt x="187" y="0"/>
                    </a:moveTo>
                    <a:lnTo>
                      <a:pt x="11" y="57"/>
                    </a:lnTo>
                    <a:lnTo>
                      <a:pt x="4" y="67"/>
                    </a:lnTo>
                    <a:lnTo>
                      <a:pt x="0" y="86"/>
                    </a:lnTo>
                    <a:lnTo>
                      <a:pt x="2" y="112"/>
                    </a:lnTo>
                    <a:lnTo>
                      <a:pt x="5" y="128"/>
                    </a:lnTo>
                    <a:lnTo>
                      <a:pt x="15" y="151"/>
                    </a:lnTo>
                    <a:lnTo>
                      <a:pt x="33" y="169"/>
                    </a:lnTo>
                    <a:lnTo>
                      <a:pt x="57" y="181"/>
                    </a:lnTo>
                    <a:lnTo>
                      <a:pt x="71" y="184"/>
                    </a:lnTo>
                    <a:lnTo>
                      <a:pt x="85" y="184"/>
                    </a:lnTo>
                    <a:lnTo>
                      <a:pt x="250" y="114"/>
                    </a:lnTo>
                    <a:lnTo>
                      <a:pt x="218" y="92"/>
                    </a:lnTo>
                    <a:lnTo>
                      <a:pt x="201" y="70"/>
                    </a:lnTo>
                    <a:lnTo>
                      <a:pt x="187" y="0"/>
                    </a:lnTo>
                    <a:close/>
                  </a:path>
                </a:pathLst>
              </a:custGeom>
              <a:grpFill/>
              <a:ln w="1588">
                <a:solidFill>
                  <a:srgbClr val="000000"/>
                </a:solidFill>
                <a:prstDash val="solid"/>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22" name="Freeform 230"/>
              <p:cNvSpPr/>
              <p:nvPr/>
            </p:nvSpPr>
            <p:spPr bwMode="auto">
              <a:xfrm>
                <a:off x="2434" y="772"/>
                <a:ext cx="20" cy="25"/>
              </a:xfrm>
              <a:custGeom>
                <a:avLst/>
                <a:gdLst>
                  <a:gd name="T0" fmla="*/ 81 w 139"/>
                  <a:gd name="T1" fmla="*/ 25 h 173"/>
                  <a:gd name="T2" fmla="*/ 74 w 139"/>
                  <a:gd name="T3" fmla="*/ 15 h 173"/>
                  <a:gd name="T4" fmla="*/ 60 w 139"/>
                  <a:gd name="T5" fmla="*/ 5 h 173"/>
                  <a:gd name="T6" fmla="*/ 36 w 139"/>
                  <a:gd name="T7" fmla="*/ 0 h 173"/>
                  <a:gd name="T8" fmla="*/ 22 w 139"/>
                  <a:gd name="T9" fmla="*/ 2 h 173"/>
                  <a:gd name="T10" fmla="*/ 13 w 139"/>
                  <a:gd name="T11" fmla="*/ 12 h 173"/>
                  <a:gd name="T12" fmla="*/ 4 w 139"/>
                  <a:gd name="T13" fmla="*/ 25 h 173"/>
                  <a:gd name="T14" fmla="*/ 0 w 139"/>
                  <a:gd name="T15" fmla="*/ 46 h 173"/>
                  <a:gd name="T16" fmla="*/ 1 w 139"/>
                  <a:gd name="T17" fmla="*/ 58 h 173"/>
                  <a:gd name="T18" fmla="*/ 3 w 139"/>
                  <a:gd name="T19" fmla="*/ 74 h 173"/>
                  <a:gd name="T20" fmla="*/ 9 w 139"/>
                  <a:gd name="T21" fmla="*/ 97 h 173"/>
                  <a:gd name="T22" fmla="*/ 20 w 139"/>
                  <a:gd name="T23" fmla="*/ 116 h 173"/>
                  <a:gd name="T24" fmla="*/ 31 w 139"/>
                  <a:gd name="T25" fmla="*/ 133 h 173"/>
                  <a:gd name="T26" fmla="*/ 44 w 139"/>
                  <a:gd name="T27" fmla="*/ 147 h 173"/>
                  <a:gd name="T28" fmla="*/ 58 w 139"/>
                  <a:gd name="T29" fmla="*/ 160 h 173"/>
                  <a:gd name="T30" fmla="*/ 76 w 139"/>
                  <a:gd name="T31" fmla="*/ 167 h 173"/>
                  <a:gd name="T32" fmla="*/ 97 w 139"/>
                  <a:gd name="T33" fmla="*/ 173 h 173"/>
                  <a:gd name="T34" fmla="*/ 114 w 139"/>
                  <a:gd name="T35" fmla="*/ 173 h 173"/>
                  <a:gd name="T36" fmla="*/ 130 w 139"/>
                  <a:gd name="T37" fmla="*/ 164 h 173"/>
                  <a:gd name="T38" fmla="*/ 137 w 139"/>
                  <a:gd name="T39" fmla="*/ 151 h 173"/>
                  <a:gd name="T40" fmla="*/ 139 w 139"/>
                  <a:gd name="T41" fmla="*/ 132 h 173"/>
                  <a:gd name="T42" fmla="*/ 134 w 139"/>
                  <a:gd name="T43" fmla="*/ 111 h 173"/>
                  <a:gd name="T44" fmla="*/ 123 w 139"/>
                  <a:gd name="T45" fmla="*/ 82 h 173"/>
                  <a:gd name="T46" fmla="*/ 99 w 139"/>
                  <a:gd name="T47" fmla="*/ 46 h 173"/>
                  <a:gd name="T48" fmla="*/ 81 w 139"/>
                  <a:gd name="T49" fmla="*/ 25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9" h="173">
                    <a:moveTo>
                      <a:pt x="81" y="25"/>
                    </a:moveTo>
                    <a:lnTo>
                      <a:pt x="74" y="15"/>
                    </a:lnTo>
                    <a:lnTo>
                      <a:pt x="60" y="5"/>
                    </a:lnTo>
                    <a:lnTo>
                      <a:pt x="36" y="0"/>
                    </a:lnTo>
                    <a:lnTo>
                      <a:pt x="22" y="2"/>
                    </a:lnTo>
                    <a:lnTo>
                      <a:pt x="13" y="12"/>
                    </a:lnTo>
                    <a:lnTo>
                      <a:pt x="4" y="25"/>
                    </a:lnTo>
                    <a:lnTo>
                      <a:pt x="0" y="46"/>
                    </a:lnTo>
                    <a:lnTo>
                      <a:pt x="1" y="58"/>
                    </a:lnTo>
                    <a:lnTo>
                      <a:pt x="3" y="74"/>
                    </a:lnTo>
                    <a:lnTo>
                      <a:pt x="9" y="97"/>
                    </a:lnTo>
                    <a:lnTo>
                      <a:pt x="20" y="116"/>
                    </a:lnTo>
                    <a:lnTo>
                      <a:pt x="31" y="133"/>
                    </a:lnTo>
                    <a:lnTo>
                      <a:pt x="44" y="147"/>
                    </a:lnTo>
                    <a:lnTo>
                      <a:pt x="58" y="160"/>
                    </a:lnTo>
                    <a:lnTo>
                      <a:pt x="76" y="167"/>
                    </a:lnTo>
                    <a:lnTo>
                      <a:pt x="97" y="173"/>
                    </a:lnTo>
                    <a:lnTo>
                      <a:pt x="114" y="173"/>
                    </a:lnTo>
                    <a:lnTo>
                      <a:pt x="130" y="164"/>
                    </a:lnTo>
                    <a:lnTo>
                      <a:pt x="137" y="151"/>
                    </a:lnTo>
                    <a:lnTo>
                      <a:pt x="139" y="132"/>
                    </a:lnTo>
                    <a:lnTo>
                      <a:pt x="134" y="111"/>
                    </a:lnTo>
                    <a:lnTo>
                      <a:pt x="123" y="82"/>
                    </a:lnTo>
                    <a:lnTo>
                      <a:pt x="99" y="46"/>
                    </a:lnTo>
                    <a:lnTo>
                      <a:pt x="81" y="25"/>
                    </a:lnTo>
                    <a:close/>
                  </a:path>
                </a:pathLst>
              </a:custGeom>
              <a:grpFill/>
              <a:ln w="1588">
                <a:solidFill>
                  <a:srgbClr val="000000"/>
                </a:solidFill>
                <a:prstDash val="solid"/>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23" name="Freeform 231"/>
              <p:cNvSpPr/>
              <p:nvPr/>
            </p:nvSpPr>
            <p:spPr bwMode="auto">
              <a:xfrm>
                <a:off x="2439" y="774"/>
                <a:ext cx="25" cy="17"/>
              </a:xfrm>
              <a:custGeom>
                <a:avLst/>
                <a:gdLst>
                  <a:gd name="T0" fmla="*/ 13 w 171"/>
                  <a:gd name="T1" fmla="*/ 27 h 123"/>
                  <a:gd name="T2" fmla="*/ 120 w 171"/>
                  <a:gd name="T3" fmla="*/ 3 h 123"/>
                  <a:gd name="T4" fmla="*/ 146 w 171"/>
                  <a:gd name="T5" fmla="*/ 0 h 123"/>
                  <a:gd name="T6" fmla="*/ 164 w 171"/>
                  <a:gd name="T7" fmla="*/ 3 h 123"/>
                  <a:gd name="T8" fmla="*/ 169 w 171"/>
                  <a:gd name="T9" fmla="*/ 9 h 123"/>
                  <a:gd name="T10" fmla="*/ 171 w 171"/>
                  <a:gd name="T11" fmla="*/ 22 h 123"/>
                  <a:gd name="T12" fmla="*/ 164 w 171"/>
                  <a:gd name="T13" fmla="*/ 41 h 123"/>
                  <a:gd name="T14" fmla="*/ 64 w 171"/>
                  <a:gd name="T15" fmla="*/ 123 h 123"/>
                  <a:gd name="T16" fmla="*/ 50 w 171"/>
                  <a:gd name="T17" fmla="*/ 122 h 123"/>
                  <a:gd name="T18" fmla="*/ 34 w 171"/>
                  <a:gd name="T19" fmla="*/ 116 h 123"/>
                  <a:gd name="T20" fmla="*/ 22 w 171"/>
                  <a:gd name="T21" fmla="*/ 106 h 123"/>
                  <a:gd name="T22" fmla="*/ 8 w 171"/>
                  <a:gd name="T23" fmla="*/ 90 h 123"/>
                  <a:gd name="T24" fmla="*/ 1 w 171"/>
                  <a:gd name="T25" fmla="*/ 74 h 123"/>
                  <a:gd name="T26" fmla="*/ 0 w 171"/>
                  <a:gd name="T27" fmla="*/ 56 h 123"/>
                  <a:gd name="T28" fmla="*/ 5 w 171"/>
                  <a:gd name="T29" fmla="*/ 40 h 123"/>
                  <a:gd name="T30" fmla="*/ 13 w 171"/>
                  <a:gd name="T31" fmla="*/ 2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123">
                    <a:moveTo>
                      <a:pt x="13" y="27"/>
                    </a:moveTo>
                    <a:lnTo>
                      <a:pt x="120" y="3"/>
                    </a:lnTo>
                    <a:lnTo>
                      <a:pt x="146" y="0"/>
                    </a:lnTo>
                    <a:lnTo>
                      <a:pt x="164" y="3"/>
                    </a:lnTo>
                    <a:lnTo>
                      <a:pt x="169" y="9"/>
                    </a:lnTo>
                    <a:lnTo>
                      <a:pt x="171" y="22"/>
                    </a:lnTo>
                    <a:lnTo>
                      <a:pt x="164" y="41"/>
                    </a:lnTo>
                    <a:lnTo>
                      <a:pt x="64" y="123"/>
                    </a:lnTo>
                    <a:lnTo>
                      <a:pt x="50" y="122"/>
                    </a:lnTo>
                    <a:lnTo>
                      <a:pt x="34" y="116"/>
                    </a:lnTo>
                    <a:lnTo>
                      <a:pt x="22" y="106"/>
                    </a:lnTo>
                    <a:lnTo>
                      <a:pt x="8" y="90"/>
                    </a:lnTo>
                    <a:lnTo>
                      <a:pt x="1" y="74"/>
                    </a:lnTo>
                    <a:lnTo>
                      <a:pt x="0" y="56"/>
                    </a:lnTo>
                    <a:lnTo>
                      <a:pt x="5" y="40"/>
                    </a:lnTo>
                    <a:lnTo>
                      <a:pt x="13" y="27"/>
                    </a:lnTo>
                    <a:close/>
                  </a:path>
                </a:pathLst>
              </a:custGeom>
              <a:grpFill/>
              <a:ln w="1588">
                <a:solidFill>
                  <a:srgbClr val="000000"/>
                </a:solidFill>
                <a:prstDash val="solid"/>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24" name="Freeform 232"/>
              <p:cNvSpPr/>
              <p:nvPr/>
            </p:nvSpPr>
            <p:spPr bwMode="auto">
              <a:xfrm>
                <a:off x="2421" y="782"/>
                <a:ext cx="10" cy="18"/>
              </a:xfrm>
              <a:custGeom>
                <a:avLst/>
                <a:gdLst>
                  <a:gd name="T0" fmla="*/ 4 w 73"/>
                  <a:gd name="T1" fmla="*/ 0 h 124"/>
                  <a:gd name="T2" fmla="*/ 0 w 73"/>
                  <a:gd name="T3" fmla="*/ 20 h 124"/>
                  <a:gd name="T4" fmla="*/ 0 w 73"/>
                  <a:gd name="T5" fmla="*/ 37 h 124"/>
                  <a:gd name="T6" fmla="*/ 5 w 73"/>
                  <a:gd name="T7" fmla="*/ 60 h 124"/>
                  <a:gd name="T8" fmla="*/ 11 w 73"/>
                  <a:gd name="T9" fmla="*/ 78 h 124"/>
                  <a:gd name="T10" fmla="*/ 26 w 73"/>
                  <a:gd name="T11" fmla="*/ 96 h 124"/>
                  <a:gd name="T12" fmla="*/ 40 w 73"/>
                  <a:gd name="T13" fmla="*/ 108 h 124"/>
                  <a:gd name="T14" fmla="*/ 51 w 73"/>
                  <a:gd name="T15" fmla="*/ 114 h 124"/>
                  <a:gd name="T16" fmla="*/ 61 w 73"/>
                  <a:gd name="T17" fmla="*/ 118 h 124"/>
                  <a:gd name="T18" fmla="*/ 73 w 73"/>
                  <a:gd name="T1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24">
                    <a:moveTo>
                      <a:pt x="4" y="0"/>
                    </a:moveTo>
                    <a:lnTo>
                      <a:pt x="0" y="20"/>
                    </a:lnTo>
                    <a:lnTo>
                      <a:pt x="0" y="37"/>
                    </a:lnTo>
                    <a:lnTo>
                      <a:pt x="5" y="60"/>
                    </a:lnTo>
                    <a:lnTo>
                      <a:pt x="11" y="78"/>
                    </a:lnTo>
                    <a:lnTo>
                      <a:pt x="26" y="96"/>
                    </a:lnTo>
                    <a:lnTo>
                      <a:pt x="40" y="108"/>
                    </a:lnTo>
                    <a:lnTo>
                      <a:pt x="51" y="114"/>
                    </a:lnTo>
                    <a:lnTo>
                      <a:pt x="61" y="118"/>
                    </a:lnTo>
                    <a:lnTo>
                      <a:pt x="73" y="124"/>
                    </a:lnTo>
                  </a:path>
                </a:pathLst>
              </a:custGeom>
              <a:grpFill/>
              <a:ln w="1588">
                <a:solidFill>
                  <a:srgbClr val="000000"/>
                </a:solidFill>
                <a:prstDash val="solid"/>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25" name="Freeform 233"/>
              <p:cNvSpPr/>
              <p:nvPr/>
            </p:nvSpPr>
            <p:spPr bwMode="auto">
              <a:xfrm>
                <a:off x="2427" y="780"/>
                <a:ext cx="11" cy="18"/>
              </a:xfrm>
              <a:custGeom>
                <a:avLst/>
                <a:gdLst>
                  <a:gd name="T0" fmla="*/ 5 w 74"/>
                  <a:gd name="T1" fmla="*/ 0 h 124"/>
                  <a:gd name="T2" fmla="*/ 0 w 74"/>
                  <a:gd name="T3" fmla="*/ 20 h 124"/>
                  <a:gd name="T4" fmla="*/ 0 w 74"/>
                  <a:gd name="T5" fmla="*/ 38 h 124"/>
                  <a:gd name="T6" fmla="*/ 6 w 74"/>
                  <a:gd name="T7" fmla="*/ 60 h 124"/>
                  <a:gd name="T8" fmla="*/ 12 w 74"/>
                  <a:gd name="T9" fmla="*/ 79 h 124"/>
                  <a:gd name="T10" fmla="*/ 27 w 74"/>
                  <a:gd name="T11" fmla="*/ 95 h 124"/>
                  <a:gd name="T12" fmla="*/ 41 w 74"/>
                  <a:gd name="T13" fmla="*/ 108 h 124"/>
                  <a:gd name="T14" fmla="*/ 51 w 74"/>
                  <a:gd name="T15" fmla="*/ 114 h 124"/>
                  <a:gd name="T16" fmla="*/ 62 w 74"/>
                  <a:gd name="T17" fmla="*/ 119 h 124"/>
                  <a:gd name="T18" fmla="*/ 74 w 74"/>
                  <a:gd name="T1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124">
                    <a:moveTo>
                      <a:pt x="5" y="0"/>
                    </a:moveTo>
                    <a:lnTo>
                      <a:pt x="0" y="20"/>
                    </a:lnTo>
                    <a:lnTo>
                      <a:pt x="0" y="38"/>
                    </a:lnTo>
                    <a:lnTo>
                      <a:pt x="6" y="60"/>
                    </a:lnTo>
                    <a:lnTo>
                      <a:pt x="12" y="79"/>
                    </a:lnTo>
                    <a:lnTo>
                      <a:pt x="27" y="95"/>
                    </a:lnTo>
                    <a:lnTo>
                      <a:pt x="41" y="108"/>
                    </a:lnTo>
                    <a:lnTo>
                      <a:pt x="51" y="114"/>
                    </a:lnTo>
                    <a:lnTo>
                      <a:pt x="62" y="119"/>
                    </a:lnTo>
                    <a:lnTo>
                      <a:pt x="74" y="124"/>
                    </a:lnTo>
                  </a:path>
                </a:pathLst>
              </a:custGeom>
              <a:grpFill/>
              <a:ln w="1588">
                <a:solidFill>
                  <a:srgbClr val="000000"/>
                </a:solidFill>
                <a:prstDash val="solid"/>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grpSp>
      </p:grpSp>
      <p:sp>
        <p:nvSpPr>
          <p:cNvPr id="86" name="Line 234"/>
          <p:cNvSpPr>
            <a:spLocks noChangeShapeType="1"/>
          </p:cNvSpPr>
          <p:nvPr/>
        </p:nvSpPr>
        <p:spPr bwMode="auto">
          <a:xfrm>
            <a:off x="4834083" y="1928124"/>
            <a:ext cx="2642325" cy="0"/>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pic>
        <p:nvPicPr>
          <p:cNvPr id="87" name="Picture 23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69704" y="1431986"/>
            <a:ext cx="328834" cy="23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88" name="Picture 23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08305" y="1431986"/>
            <a:ext cx="328834" cy="23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92" name="Picture 24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38357" y="1431986"/>
            <a:ext cx="328834" cy="23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93" name="Line 241"/>
          <p:cNvSpPr>
            <a:spLocks noChangeShapeType="1"/>
          </p:cNvSpPr>
          <p:nvPr/>
        </p:nvSpPr>
        <p:spPr bwMode="auto">
          <a:xfrm>
            <a:off x="4834083" y="2709112"/>
            <a:ext cx="2642325" cy="0"/>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pic>
        <p:nvPicPr>
          <p:cNvPr id="94" name="Picture 24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69704" y="2212974"/>
            <a:ext cx="328834" cy="23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95" name="Picture 2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08305" y="2212974"/>
            <a:ext cx="328834" cy="23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99" name="Picture 24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38357" y="2212974"/>
            <a:ext cx="328834" cy="23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00" name="Picture 24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71505" y="2211409"/>
            <a:ext cx="328834" cy="23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02" name="AutoShape 250"/>
          <p:cNvSpPr>
            <a:spLocks noChangeArrowheads="1"/>
          </p:cNvSpPr>
          <p:nvPr/>
        </p:nvSpPr>
        <p:spPr bwMode="auto">
          <a:xfrm>
            <a:off x="3248169" y="2496257"/>
            <a:ext cx="335308" cy="383451"/>
          </a:xfrm>
          <a:prstGeom prst="cube">
            <a:avLst>
              <a:gd name="adj" fmla="val 25000"/>
            </a:avLst>
          </a:prstGeom>
          <a:solidFill>
            <a:srgbClr val="009900"/>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p:txBody>
      </p:sp>
      <p:sp>
        <p:nvSpPr>
          <p:cNvPr id="103" name="AutoShape 251"/>
          <p:cNvSpPr>
            <a:spLocks noChangeArrowheads="1"/>
          </p:cNvSpPr>
          <p:nvPr/>
        </p:nvSpPr>
        <p:spPr bwMode="auto">
          <a:xfrm>
            <a:off x="2837773" y="3205252"/>
            <a:ext cx="335307" cy="383450"/>
          </a:xfrm>
          <a:prstGeom prst="cube">
            <a:avLst>
              <a:gd name="adj" fmla="val 25000"/>
            </a:avLst>
          </a:prstGeom>
          <a:solidFill>
            <a:srgbClr val="009900"/>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p:txBody>
      </p:sp>
      <p:sp>
        <p:nvSpPr>
          <p:cNvPr id="104" name="AutoShape 252"/>
          <p:cNvSpPr>
            <a:spLocks noChangeArrowheads="1"/>
          </p:cNvSpPr>
          <p:nvPr/>
        </p:nvSpPr>
        <p:spPr bwMode="auto">
          <a:xfrm>
            <a:off x="2896031" y="1643276"/>
            <a:ext cx="335308" cy="383450"/>
          </a:xfrm>
          <a:prstGeom prst="cube">
            <a:avLst>
              <a:gd name="adj" fmla="val 25000"/>
            </a:avLst>
          </a:prstGeom>
          <a:solidFill>
            <a:srgbClr val="009900"/>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p:txBody>
      </p:sp>
      <p:sp>
        <p:nvSpPr>
          <p:cNvPr id="105" name="Text Box 253"/>
          <p:cNvSpPr txBox="1">
            <a:spLocks noChangeArrowheads="1"/>
          </p:cNvSpPr>
          <p:nvPr/>
        </p:nvSpPr>
        <p:spPr bwMode="auto">
          <a:xfrm>
            <a:off x="1881005" y="1442774"/>
            <a:ext cx="9541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dirty="0">
                <a:solidFill>
                  <a:srgbClr val="CC00CC"/>
                </a:solidFill>
                <a:latin typeface="微软雅黑" panose="020B0503020204020204" pitchFamily="34" charset="-122"/>
                <a:ea typeface="微软雅黑" panose="020B0503020204020204" pitchFamily="34" charset="-122"/>
              </a:rPr>
              <a:t>高带宽光纤</a:t>
            </a:r>
          </a:p>
        </p:txBody>
      </p:sp>
      <p:sp>
        <p:nvSpPr>
          <p:cNvPr id="106" name="Line 254"/>
          <p:cNvSpPr>
            <a:spLocks noChangeShapeType="1"/>
          </p:cNvSpPr>
          <p:nvPr/>
        </p:nvSpPr>
        <p:spPr bwMode="auto">
          <a:xfrm>
            <a:off x="3835927" y="1928124"/>
            <a:ext cx="264104" cy="338063"/>
          </a:xfrm>
          <a:prstGeom prst="line">
            <a:avLst/>
          </a:prstGeom>
          <a:noFill/>
          <a:ln w="9525">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07" name="Line 255"/>
          <p:cNvSpPr>
            <a:spLocks noChangeShapeType="1"/>
          </p:cNvSpPr>
          <p:nvPr/>
        </p:nvSpPr>
        <p:spPr bwMode="auto">
          <a:xfrm>
            <a:off x="2322513" y="3993381"/>
            <a:ext cx="2335501" cy="0"/>
          </a:xfrm>
          <a:prstGeom prst="line">
            <a:avLst/>
          </a:prstGeom>
          <a:noFill/>
          <a:ln w="19050">
            <a:solidFill>
              <a:srgbClr val="CC00CC"/>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08" name="Line 256"/>
          <p:cNvSpPr>
            <a:spLocks noChangeShapeType="1"/>
          </p:cNvSpPr>
          <p:nvPr/>
        </p:nvSpPr>
        <p:spPr bwMode="auto">
          <a:xfrm>
            <a:off x="4658013" y="3993381"/>
            <a:ext cx="3112274" cy="0"/>
          </a:xfrm>
          <a:prstGeom prst="line">
            <a:avLst/>
          </a:prstGeom>
          <a:noFill/>
          <a:ln w="19050">
            <a:solidFill>
              <a:srgbClr val="0000FF"/>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09" name="Text Box 257"/>
          <p:cNvSpPr txBox="1">
            <a:spLocks noChangeArrowheads="1"/>
          </p:cNvSpPr>
          <p:nvPr/>
        </p:nvSpPr>
        <p:spPr bwMode="auto">
          <a:xfrm>
            <a:off x="5832236" y="3728895"/>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dirty="0">
                <a:solidFill>
                  <a:srgbClr val="0000FF"/>
                </a:solidFill>
                <a:latin typeface="微软雅黑" panose="020B0503020204020204" pitchFamily="34" charset="-122"/>
                <a:ea typeface="微软雅黑" panose="020B0503020204020204" pitchFamily="34" charset="-122"/>
              </a:rPr>
              <a:t>同轴电缆</a:t>
            </a:r>
          </a:p>
        </p:txBody>
      </p:sp>
      <p:sp>
        <p:nvSpPr>
          <p:cNvPr id="110" name="Text Box 258"/>
          <p:cNvSpPr txBox="1">
            <a:spLocks noChangeArrowheads="1"/>
          </p:cNvSpPr>
          <p:nvPr/>
        </p:nvSpPr>
        <p:spPr bwMode="auto">
          <a:xfrm>
            <a:off x="3177914" y="3728895"/>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dirty="0">
                <a:solidFill>
                  <a:srgbClr val="CC00CC"/>
                </a:solidFill>
                <a:latin typeface="微软雅黑" panose="020B0503020204020204" pitchFamily="34" charset="-122"/>
                <a:ea typeface="微软雅黑" panose="020B0503020204020204" pitchFamily="34" charset="-122"/>
              </a:rPr>
              <a:t>光纤</a:t>
            </a:r>
          </a:p>
        </p:txBody>
      </p:sp>
      <p:sp>
        <p:nvSpPr>
          <p:cNvPr id="111" name="Line 259"/>
          <p:cNvSpPr>
            <a:spLocks noChangeShapeType="1"/>
          </p:cNvSpPr>
          <p:nvPr/>
        </p:nvSpPr>
        <p:spPr bwMode="auto">
          <a:xfrm>
            <a:off x="4658013" y="3850959"/>
            <a:ext cx="0" cy="28484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68" name="矩形 167"/>
          <p:cNvSpPr/>
          <p:nvPr/>
        </p:nvSpPr>
        <p:spPr>
          <a:xfrm>
            <a:off x="678776" y="1914963"/>
            <a:ext cx="430887" cy="1599156"/>
          </a:xfrm>
          <a:prstGeom prst="rect">
            <a:avLst/>
          </a:prstGeom>
        </p:spPr>
        <p:txBody>
          <a:bodyPr vert="eaVert" wrap="none">
            <a:spAutoFit/>
          </a:bodyPr>
          <a:lstStyle/>
          <a:p>
            <a:pPr algn="ctr"/>
            <a:r>
              <a:rPr lang="en-US" altLang="zh-CN" sz="1600" b="1" dirty="0">
                <a:latin typeface="微软雅黑" panose="020B0503020204020204" pitchFamily="34" charset="-122"/>
                <a:ea typeface="微软雅黑" panose="020B0503020204020204" pitchFamily="34" charset="-122"/>
              </a:rPr>
              <a:t>HFC </a:t>
            </a:r>
            <a:r>
              <a:rPr lang="zh-CN" altLang="en-US" sz="1600" b="1" dirty="0">
                <a:latin typeface="微软雅黑" panose="020B0503020204020204" pitchFamily="34" charset="-122"/>
                <a:ea typeface="微软雅黑" panose="020B0503020204020204" pitchFamily="34" charset="-122"/>
              </a:rPr>
              <a:t>网的结构图</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121925"/>
            <a:ext cx="8048776" cy="315929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6" name="AutoShape 5"/>
          <p:cNvSpPr>
            <a:spLocks noChangeArrowheads="1"/>
          </p:cNvSpPr>
          <p:nvPr/>
        </p:nvSpPr>
        <p:spPr bwMode="auto">
          <a:xfrm>
            <a:off x="556963" y="674264"/>
            <a:ext cx="8048776" cy="353930"/>
          </a:xfrm>
          <a:prstGeom prst="roundRect">
            <a:avLst>
              <a:gd name="adj" fmla="val 16667"/>
            </a:avLst>
          </a:prstGeom>
          <a:solidFill>
            <a:srgbClr val="00B050"/>
          </a:solidFill>
          <a:ln>
            <a:noFill/>
          </a:ln>
          <a:effec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7" name="Rectangle 6"/>
          <p:cNvSpPr>
            <a:spLocks noChangeArrowheads="1"/>
          </p:cNvSpPr>
          <p:nvPr/>
        </p:nvSpPr>
        <p:spPr bwMode="auto">
          <a:xfrm>
            <a:off x="2007573" y="641053"/>
            <a:ext cx="51475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HFC </a:t>
            </a:r>
            <a:r>
              <a:rPr lang="zh-CN" altLang="en-US" sz="2000" b="1" dirty="0">
                <a:solidFill>
                  <a:schemeClr val="bg1"/>
                </a:solidFill>
                <a:latin typeface="微软雅黑" panose="020B0503020204020204" pitchFamily="34" charset="-122"/>
                <a:ea typeface="微软雅黑" panose="020B0503020204020204" pitchFamily="34" charset="-122"/>
              </a:rPr>
              <a:t>网具有双向传输功能，扩展了传输频带</a:t>
            </a:r>
          </a:p>
        </p:txBody>
      </p:sp>
      <p:sp>
        <p:nvSpPr>
          <p:cNvPr id="112" name="Line 16"/>
          <p:cNvSpPr>
            <a:spLocks noChangeShapeType="1"/>
          </p:cNvSpPr>
          <p:nvPr/>
        </p:nvSpPr>
        <p:spPr bwMode="auto">
          <a:xfrm>
            <a:off x="2382917" y="1916141"/>
            <a:ext cx="4454728" cy="0"/>
          </a:xfrm>
          <a:prstGeom prst="line">
            <a:avLst/>
          </a:prstGeom>
          <a:noFill/>
          <a:ln w="19050">
            <a:solidFill>
              <a:srgbClr val="0000FF"/>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13" name="Text Box 17"/>
          <p:cNvSpPr txBox="1">
            <a:spLocks noChangeArrowheads="1"/>
          </p:cNvSpPr>
          <p:nvPr/>
        </p:nvSpPr>
        <p:spPr bwMode="auto">
          <a:xfrm>
            <a:off x="3913029" y="1578255"/>
            <a:ext cx="1107997" cy="369332"/>
          </a:xfrm>
          <a:prstGeom prst="rect">
            <a:avLst/>
          </a:prstGeom>
          <a:no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600" b="1" dirty="0">
                <a:solidFill>
                  <a:srgbClr val="CC00CC"/>
                </a:solidFill>
              </a:rPr>
              <a:t>下行信道</a:t>
            </a:r>
          </a:p>
        </p:txBody>
      </p:sp>
      <p:sp>
        <p:nvSpPr>
          <p:cNvPr id="114" name="Rectangle 18"/>
          <p:cNvSpPr>
            <a:spLocks noChangeArrowheads="1"/>
          </p:cNvSpPr>
          <p:nvPr/>
        </p:nvSpPr>
        <p:spPr bwMode="auto">
          <a:xfrm>
            <a:off x="1279281" y="2126779"/>
            <a:ext cx="727624" cy="997544"/>
          </a:xfrm>
          <a:prstGeom prst="rect">
            <a:avLst/>
          </a:prstGeom>
          <a:solidFill>
            <a:srgbClr val="FFFF66"/>
          </a:solidFill>
          <a:ln w="19050">
            <a:solidFill>
              <a:schemeClr val="tx1"/>
            </a:solidFill>
            <a:miter lim="800000"/>
          </a:ln>
          <a:effec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15" name="Text Box 19"/>
          <p:cNvSpPr txBox="1">
            <a:spLocks noChangeArrowheads="1"/>
          </p:cNvSpPr>
          <p:nvPr/>
        </p:nvSpPr>
        <p:spPr bwMode="auto">
          <a:xfrm>
            <a:off x="1352156" y="2313569"/>
            <a:ext cx="690297" cy="53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90000"/>
              </a:lnSpc>
            </a:pPr>
            <a:r>
              <a:rPr kumimoji="1" lang="zh-CN" altLang="en-US" sz="1600" b="1" dirty="0">
                <a:latin typeface="微软雅黑" panose="020B0503020204020204" pitchFamily="34" charset="-122"/>
                <a:ea typeface="微软雅黑" panose="020B0503020204020204" pitchFamily="34" charset="-122"/>
              </a:rPr>
              <a:t>上行</a:t>
            </a:r>
          </a:p>
          <a:p>
            <a:pPr algn="l">
              <a:lnSpc>
                <a:spcPct val="90000"/>
              </a:lnSpc>
            </a:pPr>
            <a:r>
              <a:rPr kumimoji="1" lang="zh-CN" altLang="en-US" sz="1600" b="1" dirty="0">
                <a:latin typeface="微软雅黑" panose="020B0503020204020204" pitchFamily="34" charset="-122"/>
                <a:ea typeface="微软雅黑" panose="020B0503020204020204" pitchFamily="34" charset="-122"/>
              </a:rPr>
              <a:t>信道</a:t>
            </a:r>
          </a:p>
        </p:txBody>
      </p:sp>
      <p:sp>
        <p:nvSpPr>
          <p:cNvPr id="116" name="Text Box 20"/>
          <p:cNvSpPr txBox="1">
            <a:spLocks noChangeArrowheads="1"/>
          </p:cNvSpPr>
          <p:nvPr/>
        </p:nvSpPr>
        <p:spPr bwMode="auto">
          <a:xfrm>
            <a:off x="1134973" y="3143224"/>
            <a:ext cx="620554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latin typeface="微软雅黑" panose="020B0503020204020204" pitchFamily="34" charset="-122"/>
                <a:ea typeface="微软雅黑" panose="020B0503020204020204" pitchFamily="34" charset="-122"/>
              </a:rPr>
              <a:t>5          65    87                                                                                 1000</a:t>
            </a:r>
          </a:p>
        </p:txBody>
      </p:sp>
      <p:sp>
        <p:nvSpPr>
          <p:cNvPr id="117" name="Rectangle 21"/>
          <p:cNvSpPr>
            <a:spLocks noChangeArrowheads="1"/>
          </p:cNvSpPr>
          <p:nvPr/>
        </p:nvSpPr>
        <p:spPr bwMode="auto">
          <a:xfrm>
            <a:off x="2371436" y="2126779"/>
            <a:ext cx="4411674" cy="997544"/>
          </a:xfrm>
          <a:prstGeom prst="rect">
            <a:avLst/>
          </a:prstGeom>
          <a:solidFill>
            <a:srgbClr val="00FFFF"/>
          </a:solidFill>
          <a:ln w="19050">
            <a:solidFill>
              <a:schemeClr val="tx1"/>
            </a:solidFill>
            <a:miter lim="800000"/>
          </a:ln>
          <a:effec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18" name="Text Box 22"/>
          <p:cNvSpPr txBox="1">
            <a:spLocks noChangeArrowheads="1"/>
          </p:cNvSpPr>
          <p:nvPr/>
        </p:nvSpPr>
        <p:spPr bwMode="auto">
          <a:xfrm>
            <a:off x="2757784" y="2487114"/>
            <a:ext cx="367279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b="1" dirty="0">
                <a:latin typeface="微软雅黑" panose="020B0503020204020204" pitchFamily="34" charset="-122"/>
                <a:ea typeface="微软雅黑" panose="020B0503020204020204" pitchFamily="34" charset="-122"/>
              </a:rPr>
              <a:t>调频广播、模拟和数字电视、数据业务</a:t>
            </a:r>
          </a:p>
        </p:txBody>
      </p:sp>
      <p:sp>
        <p:nvSpPr>
          <p:cNvPr id="119" name="Text Box 23"/>
          <p:cNvSpPr txBox="1">
            <a:spLocks noChangeArrowheads="1"/>
          </p:cNvSpPr>
          <p:nvPr/>
        </p:nvSpPr>
        <p:spPr bwMode="auto">
          <a:xfrm>
            <a:off x="7438108" y="3143775"/>
            <a:ext cx="11095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400" b="1" dirty="0">
                <a:latin typeface="微软雅黑" panose="020B0503020204020204" pitchFamily="34" charset="-122"/>
                <a:ea typeface="微软雅黑" panose="020B0503020204020204" pitchFamily="34" charset="-122"/>
              </a:rPr>
              <a:t>频率</a:t>
            </a:r>
            <a:r>
              <a:rPr kumimoji="1" lang="en-US" altLang="zh-CN" sz="1400" b="1" dirty="0">
                <a:latin typeface="微软雅黑" panose="020B0503020204020204" pitchFamily="34" charset="-122"/>
                <a:ea typeface="微软雅黑" panose="020B0503020204020204" pitchFamily="34" charset="-122"/>
              </a:rPr>
              <a:t>(MHz)</a:t>
            </a:r>
          </a:p>
        </p:txBody>
      </p:sp>
      <p:sp>
        <p:nvSpPr>
          <p:cNvPr id="120" name="Line 24"/>
          <p:cNvSpPr>
            <a:spLocks noChangeShapeType="1"/>
          </p:cNvSpPr>
          <p:nvPr/>
        </p:nvSpPr>
        <p:spPr bwMode="auto">
          <a:xfrm>
            <a:off x="916186" y="3124322"/>
            <a:ext cx="6729453" cy="0"/>
          </a:xfrm>
          <a:prstGeom prst="line">
            <a:avLst/>
          </a:prstGeom>
          <a:noFill/>
          <a:ln w="19050">
            <a:solidFill>
              <a:srgbClr val="0000FF"/>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22" name="矩形 121"/>
          <p:cNvSpPr/>
          <p:nvPr/>
        </p:nvSpPr>
        <p:spPr>
          <a:xfrm>
            <a:off x="3144903" y="3787868"/>
            <a:ext cx="2872902" cy="369332"/>
          </a:xfrm>
          <a:prstGeom prst="rect">
            <a:avLst/>
          </a:prstGeom>
        </p:spPr>
        <p:txBody>
          <a:bodyPr wrap="none">
            <a:spAutoFit/>
          </a:bodyPr>
          <a:lstStyle/>
          <a:p>
            <a:pPr algn="ctr"/>
            <a:r>
              <a:rPr lang="zh-CN" altLang="en-US" b="1" dirty="0">
                <a:latin typeface="微软雅黑" panose="020B0503020204020204" pitchFamily="34" charset="-122"/>
                <a:ea typeface="微软雅黑" panose="020B0503020204020204" pitchFamily="34" charset="-122"/>
              </a:rPr>
              <a:t>我国的 </a:t>
            </a:r>
            <a:r>
              <a:rPr lang="en-US" altLang="zh-CN" b="1" dirty="0">
                <a:latin typeface="微软雅黑" panose="020B0503020204020204" pitchFamily="34" charset="-122"/>
                <a:ea typeface="微软雅黑" panose="020B0503020204020204" pitchFamily="34" charset="-122"/>
              </a:rPr>
              <a:t>HFC </a:t>
            </a:r>
            <a:r>
              <a:rPr lang="zh-CN" altLang="en-US" b="1" dirty="0">
                <a:latin typeface="微软雅黑" panose="020B0503020204020204" pitchFamily="34" charset="-122"/>
                <a:ea typeface="微软雅黑" panose="020B0503020204020204" pitchFamily="34" charset="-122"/>
              </a:rPr>
              <a:t>网的频谱划分</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1966823" y="1570008"/>
            <a:ext cx="6628537" cy="2518913"/>
          </a:xfrm>
        </p:spPr>
        <p:txBody>
          <a:bodyPr/>
          <a:lstStyle/>
          <a:p>
            <a:r>
              <a:rPr lang="zh-CN" altLang="zh-CN" dirty="0">
                <a:solidFill>
                  <a:srgbClr val="0000FF"/>
                </a:solidFill>
              </a:rPr>
              <a:t>消息</a:t>
            </a:r>
            <a:r>
              <a:rPr lang="en-US" altLang="zh-CN" dirty="0"/>
              <a:t>(message)</a:t>
            </a:r>
            <a:r>
              <a:rPr lang="zh-CN" altLang="en-US" dirty="0"/>
              <a:t>：</a:t>
            </a:r>
            <a:r>
              <a:rPr lang="zh-CN" altLang="zh-CN" dirty="0"/>
              <a:t>如话音、文字、图像、视频等。</a:t>
            </a:r>
            <a:endParaRPr lang="en-US" altLang="zh-CN" dirty="0"/>
          </a:p>
          <a:p>
            <a:endParaRPr lang="en-US" altLang="zh-CN" dirty="0">
              <a:solidFill>
                <a:srgbClr val="0000FF"/>
              </a:solidFill>
            </a:endParaRPr>
          </a:p>
          <a:p>
            <a:endParaRPr lang="en-US" altLang="zh-CN" dirty="0">
              <a:solidFill>
                <a:srgbClr val="0000FF"/>
              </a:solidFill>
            </a:endParaRPr>
          </a:p>
          <a:p>
            <a:endParaRPr lang="en-US" altLang="zh-CN" dirty="0">
              <a:solidFill>
                <a:srgbClr val="0000FF"/>
              </a:solidFill>
            </a:endParaRPr>
          </a:p>
          <a:p>
            <a:r>
              <a:rPr lang="zh-CN" altLang="en-US" dirty="0">
                <a:solidFill>
                  <a:srgbClr val="0000FF"/>
                </a:solidFill>
              </a:rPr>
              <a:t>数据 </a:t>
            </a:r>
            <a:r>
              <a:rPr lang="en-US" altLang="zh-CN" dirty="0"/>
              <a:t>(data)</a:t>
            </a:r>
            <a:r>
              <a:rPr lang="zh-CN" altLang="en-US" dirty="0"/>
              <a:t>：</a:t>
            </a:r>
            <a:r>
              <a:rPr lang="en-US" altLang="zh-CN" dirty="0"/>
              <a:t> </a:t>
            </a:r>
            <a:r>
              <a:rPr lang="zh-CN" altLang="en-US" dirty="0"/>
              <a:t>运送消息的</a:t>
            </a:r>
            <a:r>
              <a:rPr lang="zh-CN" altLang="en-US"/>
              <a:t>实体，使用特定方式表示的信息，有</a:t>
            </a:r>
            <a:r>
              <a:rPr lang="zh-CN" altLang="en-US" dirty="0"/>
              <a:t>意义的符号序列。</a:t>
            </a:r>
          </a:p>
        </p:txBody>
      </p:sp>
      <p:sp>
        <p:nvSpPr>
          <p:cNvPr id="4" name="文本占位符 3"/>
          <p:cNvSpPr>
            <a:spLocks noGrp="1"/>
          </p:cNvSpPr>
          <p:nvPr>
            <p:ph type="body" sz="quarter" idx="11"/>
          </p:nvPr>
        </p:nvSpPr>
        <p:spPr/>
        <p:txBody>
          <a:bodyPr/>
          <a:lstStyle/>
          <a:p>
            <a:r>
              <a:rPr lang="zh-CN" altLang="en-US" dirty="0"/>
              <a:t>常用术语</a:t>
            </a:r>
          </a:p>
        </p:txBody>
      </p:sp>
      <p:pic>
        <p:nvPicPr>
          <p:cNvPr id="9220" name="Picture 4" descr="查看源图像"/>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400" y="1292053"/>
            <a:ext cx="1124653" cy="142835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739400" y="2822987"/>
            <a:ext cx="1124653" cy="1477328"/>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11001001001100111101011011001110……</a:t>
            </a:r>
            <a:endParaRPr kumimoji="0" lang="zh-CN" altLang="en-US" sz="1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1709700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5"/>
          <p:cNvSpPr>
            <a:spLocks noChangeArrowheads="1"/>
          </p:cNvSpPr>
          <p:nvPr/>
        </p:nvSpPr>
        <p:spPr bwMode="auto">
          <a:xfrm>
            <a:off x="556963" y="1165182"/>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8" name="Rectangle 6"/>
          <p:cNvSpPr>
            <a:spLocks noChangeArrowheads="1"/>
          </p:cNvSpPr>
          <p:nvPr/>
        </p:nvSpPr>
        <p:spPr bwMode="auto">
          <a:xfrm>
            <a:off x="2655186" y="1131971"/>
            <a:ext cx="38523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每个家庭要安装一个用户接口盒 </a:t>
            </a:r>
          </a:p>
        </p:txBody>
      </p:sp>
      <p:sp>
        <p:nvSpPr>
          <p:cNvPr id="9" name="Rectangle 68"/>
          <p:cNvSpPr>
            <a:spLocks noChangeArrowheads="1"/>
          </p:cNvSpPr>
          <p:nvPr/>
        </p:nvSpPr>
        <p:spPr bwMode="auto">
          <a:xfrm>
            <a:off x="556963" y="1618197"/>
            <a:ext cx="8146050"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用户接口盒 </a:t>
            </a:r>
            <a:r>
              <a:rPr lang="en-US" altLang="zh-CN" sz="2000" b="1" dirty="0">
                <a:solidFill>
                  <a:srgbClr val="0000FF"/>
                </a:solidFill>
                <a:latin typeface="微软雅黑" panose="020B0503020204020204" pitchFamily="34" charset="-122"/>
                <a:ea typeface="微软雅黑" panose="020B0503020204020204" pitchFamily="34" charset="-122"/>
              </a:rPr>
              <a:t>UIB </a:t>
            </a:r>
            <a:r>
              <a:rPr lang="en-US" altLang="zh-CN" sz="2000" b="1" dirty="0">
                <a:latin typeface="微软雅黑" panose="020B0503020204020204" pitchFamily="34" charset="-122"/>
                <a:ea typeface="微软雅黑" panose="020B0503020204020204" pitchFamily="34" charset="-122"/>
              </a:rPr>
              <a:t>(User Interface Box) </a:t>
            </a:r>
            <a:r>
              <a:rPr lang="zh-CN" altLang="en-US" sz="2000" b="1" dirty="0">
                <a:latin typeface="微软雅黑" panose="020B0503020204020204" pitchFamily="34" charset="-122"/>
                <a:ea typeface="微软雅黑" panose="020B0503020204020204" pitchFamily="34" charset="-122"/>
              </a:rPr>
              <a:t>要提供</a:t>
            </a:r>
            <a:r>
              <a:rPr lang="zh-CN" altLang="en-US" sz="2000" b="1" dirty="0">
                <a:solidFill>
                  <a:srgbClr val="0000FF"/>
                </a:solidFill>
                <a:latin typeface="微软雅黑" panose="020B0503020204020204" pitchFamily="34" charset="-122"/>
                <a:ea typeface="微软雅黑" panose="020B0503020204020204" pitchFamily="34" charset="-122"/>
              </a:rPr>
              <a:t>三种连接</a:t>
            </a:r>
            <a:r>
              <a:rPr lang="zh-CN" altLang="en-US" sz="2000" b="1" dirty="0">
                <a:latin typeface="微软雅黑" panose="020B0503020204020204" pitchFamily="34" charset="-122"/>
                <a:ea typeface="微软雅黑" panose="020B0503020204020204" pitchFamily="34" charset="-122"/>
              </a:rPr>
              <a:t>，即：</a:t>
            </a:r>
          </a:p>
          <a:p>
            <a:pPr marL="625475" indent="-342900" eaLnBrk="0" hangingPunct="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使用同轴电缆连接到机顶盒 </a:t>
            </a:r>
            <a:r>
              <a:rPr lang="en-US" altLang="zh-CN" sz="2000" b="1" dirty="0">
                <a:latin typeface="微软雅黑" panose="020B0503020204020204" pitchFamily="34" charset="-122"/>
                <a:ea typeface="微软雅黑" panose="020B0503020204020204" pitchFamily="34" charset="-122"/>
              </a:rPr>
              <a:t>(set-top box)</a:t>
            </a:r>
            <a:r>
              <a:rPr lang="zh-CN" altLang="en-US" sz="2000" b="1" dirty="0">
                <a:latin typeface="微软雅黑" panose="020B0503020204020204" pitchFamily="34" charset="-122"/>
                <a:ea typeface="微软雅黑" panose="020B0503020204020204" pitchFamily="34" charset="-122"/>
              </a:rPr>
              <a:t>，然后再连接到用户的电视机。</a:t>
            </a:r>
          </a:p>
          <a:p>
            <a:pPr marL="625475" indent="-342900" eaLnBrk="0" hangingPunct="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使用双绞线连接到用户的电话机。</a:t>
            </a:r>
          </a:p>
          <a:p>
            <a:pPr marL="625475" indent="-342900" eaLnBrk="0" hangingPunct="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使用电缆调制解调器连接到用户的计算机。</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5"/>
          <p:cNvSpPr>
            <a:spLocks noChangeArrowheads="1"/>
          </p:cNvSpPr>
          <p:nvPr/>
        </p:nvSpPr>
        <p:spPr bwMode="auto">
          <a:xfrm>
            <a:off x="556963" y="1012526"/>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8" name="Rectangle 6"/>
          <p:cNvSpPr>
            <a:spLocks noChangeArrowheads="1"/>
          </p:cNvSpPr>
          <p:nvPr/>
        </p:nvSpPr>
        <p:spPr bwMode="auto">
          <a:xfrm>
            <a:off x="2516526" y="979315"/>
            <a:ext cx="412965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电缆调制解调器 </a:t>
            </a:r>
            <a:r>
              <a:rPr lang="en-US" altLang="zh-CN" sz="2000" b="1" dirty="0">
                <a:solidFill>
                  <a:schemeClr val="bg1"/>
                </a:solidFill>
                <a:latin typeface="微软雅黑" panose="020B0503020204020204" pitchFamily="34" charset="-122"/>
                <a:ea typeface="微软雅黑" panose="020B0503020204020204" pitchFamily="34" charset="-122"/>
              </a:rPr>
              <a:t>(Cable Modem) </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9" name="Rectangle 68"/>
          <p:cNvSpPr>
            <a:spLocks noChangeArrowheads="1"/>
          </p:cNvSpPr>
          <p:nvPr/>
        </p:nvSpPr>
        <p:spPr bwMode="auto">
          <a:xfrm>
            <a:off x="556963" y="1465541"/>
            <a:ext cx="8146050"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电缆调制解调器</a:t>
            </a:r>
            <a:r>
              <a:rPr lang="zh-CN" altLang="en-US" sz="2000" b="1" dirty="0">
                <a:latin typeface="微软雅黑" panose="020B0503020204020204" pitchFamily="34" charset="-122"/>
                <a:ea typeface="微软雅黑" panose="020B0503020204020204" pitchFamily="34" charset="-122"/>
              </a:rPr>
              <a:t>是为 </a:t>
            </a:r>
            <a:r>
              <a:rPr lang="en-US" altLang="zh-CN" sz="2000" b="1" dirty="0">
                <a:latin typeface="微软雅黑" panose="020B0503020204020204" pitchFamily="34" charset="-122"/>
                <a:ea typeface="微软雅黑" panose="020B0503020204020204" pitchFamily="34" charset="-122"/>
              </a:rPr>
              <a:t>HFC </a:t>
            </a:r>
            <a:r>
              <a:rPr lang="zh-CN" altLang="en-US" sz="2000" b="1" dirty="0">
                <a:latin typeface="微软雅黑" panose="020B0503020204020204" pitchFamily="34" charset="-122"/>
                <a:ea typeface="微软雅黑" panose="020B0503020204020204" pitchFamily="34" charset="-122"/>
              </a:rPr>
              <a:t>网而使用的调制解调器。</a:t>
            </a: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电缆调制解调器最大的特点就是传输速率高。</a:t>
            </a:r>
          </a:p>
          <a:p>
            <a:pPr marL="536575" indent="-271780" eaLnBrk="0" hangingPunct="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下行速率一般在 </a:t>
            </a:r>
            <a:r>
              <a:rPr lang="en-US" altLang="zh-CN" sz="2000" b="1" dirty="0">
                <a:latin typeface="微软雅黑" panose="020B0503020204020204" pitchFamily="34" charset="-122"/>
                <a:ea typeface="微软雅黑" panose="020B0503020204020204" pitchFamily="34" charset="-122"/>
              </a:rPr>
              <a:t>3 ~ 10 Mbit/s</a:t>
            </a:r>
            <a:r>
              <a:rPr lang="zh-CN" altLang="en-US" sz="2000" b="1" dirty="0">
                <a:latin typeface="微软雅黑" panose="020B0503020204020204" pitchFamily="34" charset="-122"/>
                <a:ea typeface="微软雅黑" panose="020B0503020204020204" pitchFamily="34" charset="-122"/>
              </a:rPr>
              <a:t>之间，最高可达 </a:t>
            </a:r>
            <a:r>
              <a:rPr lang="en-US" altLang="zh-CN" sz="2000" b="1" dirty="0">
                <a:latin typeface="微软雅黑" panose="020B0503020204020204" pitchFamily="34" charset="-122"/>
                <a:ea typeface="微软雅黑" panose="020B0503020204020204" pitchFamily="34" charset="-122"/>
              </a:rPr>
              <a:t>30 Mbit/s</a:t>
            </a:r>
            <a:r>
              <a:rPr lang="zh-CN" altLang="en-US" sz="2000" b="1" dirty="0">
                <a:latin typeface="微软雅黑" panose="020B0503020204020204" pitchFamily="34" charset="-122"/>
                <a:ea typeface="微软雅黑" panose="020B0503020204020204" pitchFamily="34" charset="-122"/>
              </a:rPr>
              <a:t>。</a:t>
            </a:r>
          </a:p>
          <a:p>
            <a:pPr marL="536575" indent="-271780" eaLnBrk="0" hangingPunct="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上行速率一般为 </a:t>
            </a:r>
            <a:r>
              <a:rPr lang="en-US" altLang="zh-CN" sz="2000" b="1" dirty="0">
                <a:latin typeface="微软雅黑" panose="020B0503020204020204" pitchFamily="34" charset="-122"/>
                <a:ea typeface="微软雅黑" panose="020B0503020204020204" pitchFamily="34" charset="-122"/>
              </a:rPr>
              <a:t>0.2 ~ 2 Mbit/s</a:t>
            </a:r>
            <a:r>
              <a:rPr lang="zh-CN" altLang="en-US" sz="2000" b="1" dirty="0">
                <a:latin typeface="微软雅黑" panose="020B0503020204020204" pitchFamily="34" charset="-122"/>
                <a:ea typeface="微软雅黑" panose="020B0503020204020204" pitchFamily="34" charset="-122"/>
              </a:rPr>
              <a:t>，最高可达 </a:t>
            </a:r>
            <a:r>
              <a:rPr lang="en-US" altLang="zh-CN" sz="2000" b="1" dirty="0">
                <a:latin typeface="微软雅黑" panose="020B0503020204020204" pitchFamily="34" charset="-122"/>
                <a:ea typeface="微软雅黑" panose="020B0503020204020204" pitchFamily="34" charset="-122"/>
              </a:rPr>
              <a:t>10 Mbit/s</a:t>
            </a:r>
            <a:r>
              <a:rPr lang="zh-CN" altLang="en-US" sz="2000" b="1" dirty="0">
                <a:latin typeface="微软雅黑" panose="020B0503020204020204" pitchFamily="34" charset="-122"/>
                <a:ea typeface="微软雅黑" panose="020B0503020204020204" pitchFamily="34" charset="-122"/>
              </a:rPr>
              <a:t>。</a:t>
            </a: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电缆调制解调器比在普通电话线上使用的调制解调器要复杂得多，并且不是成对使用，而是只安装在用户端。 </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5145" y="771869"/>
            <a:ext cx="8053712"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6" name="Rectangle 6"/>
          <p:cNvSpPr>
            <a:spLocks noChangeArrowheads="1"/>
          </p:cNvSpPr>
          <p:nvPr/>
        </p:nvSpPr>
        <p:spPr bwMode="auto">
          <a:xfrm>
            <a:off x="3256129" y="729598"/>
            <a:ext cx="263174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2.6.3  </a:t>
            </a:r>
            <a:r>
              <a:rPr lang="en-US" altLang="zh-CN" sz="2400" b="1" dirty="0" err="1">
                <a:solidFill>
                  <a:schemeClr val="bg1"/>
                </a:solidFill>
                <a:latin typeface="微软雅黑" panose="020B0503020204020204" pitchFamily="34" charset="-122"/>
                <a:ea typeface="微软雅黑" panose="020B0503020204020204" pitchFamily="34" charset="-122"/>
              </a:rPr>
              <a:t>FTTx</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技术 </a:t>
            </a:r>
          </a:p>
        </p:txBody>
      </p:sp>
      <p:sp>
        <p:nvSpPr>
          <p:cNvPr id="7" name="Rectangle 8"/>
          <p:cNvSpPr>
            <a:spLocks noChangeArrowheads="1"/>
          </p:cNvSpPr>
          <p:nvPr/>
        </p:nvSpPr>
        <p:spPr bwMode="auto">
          <a:xfrm>
            <a:off x="462848" y="1154935"/>
            <a:ext cx="8361112"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000"/>
              </a:lnSpc>
              <a:buClr>
                <a:srgbClr val="0070C0"/>
              </a:buClr>
              <a:buFont typeface="Wingdings" panose="05000000000000000000" pitchFamily="2" charset="2"/>
              <a:buChar char="l"/>
            </a:pPr>
            <a:r>
              <a:rPr lang="en-US" altLang="zh-CN" sz="2000" b="1" dirty="0" err="1">
                <a:latin typeface="微软雅黑" panose="020B0503020204020204" pitchFamily="34" charset="-122"/>
                <a:ea typeface="微软雅黑" panose="020B0503020204020204" pitchFamily="34" charset="-122"/>
              </a:rPr>
              <a:t>FTTx</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是一种实现宽带居民接入网的方案，代表</a:t>
            </a:r>
            <a:r>
              <a:rPr lang="zh-CN" altLang="en-US" sz="2000" b="1" dirty="0">
                <a:solidFill>
                  <a:srgbClr val="FF0000"/>
                </a:solidFill>
                <a:latin typeface="微软雅黑" panose="020B0503020204020204" pitchFamily="34" charset="-122"/>
                <a:ea typeface="微软雅黑" panose="020B0503020204020204" pitchFamily="34" charset="-122"/>
              </a:rPr>
              <a:t>多种宽带光纤接入方式</a:t>
            </a:r>
            <a:r>
              <a:rPr lang="zh-CN" altLang="en-US" sz="2000" b="1" dirty="0">
                <a:latin typeface="微软雅黑" panose="020B0503020204020204" pitchFamily="34" charset="-122"/>
                <a:ea typeface="微软雅黑" panose="020B0503020204020204" pitchFamily="34" charset="-122"/>
              </a:rPr>
              <a:t>。</a:t>
            </a:r>
          </a:p>
          <a:p>
            <a:pPr marL="285750" indent="-285750">
              <a:lnSpc>
                <a:spcPts val="3000"/>
              </a:lnSpc>
              <a:buClr>
                <a:srgbClr val="0070C0"/>
              </a:buClr>
              <a:buFont typeface="Wingdings" panose="05000000000000000000" pitchFamily="2" charset="2"/>
              <a:buChar char="l"/>
            </a:pPr>
            <a:r>
              <a:rPr lang="en-US" altLang="zh-CN" sz="2000" b="1" dirty="0" err="1">
                <a:latin typeface="微软雅黑" panose="020B0503020204020204" pitchFamily="34" charset="-122"/>
                <a:ea typeface="微软雅黑" panose="020B0503020204020204" pitchFamily="34" charset="-122"/>
              </a:rPr>
              <a:t>FTTx</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表示 </a:t>
            </a:r>
            <a:r>
              <a:rPr lang="en-US" altLang="zh-CN" sz="2000" b="1" dirty="0">
                <a:latin typeface="微软雅黑" panose="020B0503020204020204" pitchFamily="34" charset="-122"/>
                <a:ea typeface="微软雅黑" panose="020B0503020204020204" pitchFamily="34" charset="-122"/>
              </a:rPr>
              <a:t>Fiber To The…</a:t>
            </a:r>
            <a:r>
              <a:rPr lang="zh-CN" altLang="en-US" sz="2000" b="1" dirty="0">
                <a:latin typeface="微软雅黑" panose="020B0503020204020204" pitchFamily="34" charset="-122"/>
                <a:ea typeface="微软雅黑" panose="020B0503020204020204" pitchFamily="34" charset="-122"/>
              </a:rPr>
              <a:t>（光纤到</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），例如：</a:t>
            </a:r>
          </a:p>
          <a:p>
            <a:pPr marL="633730" indent="-342900">
              <a:lnSpc>
                <a:spcPts val="3000"/>
              </a:lnSpc>
              <a:buClr>
                <a:srgbClr val="7030A0"/>
              </a:buClr>
              <a:buFont typeface="+mj-lt"/>
              <a:buAutoNum type="arabicPeriod"/>
            </a:pPr>
            <a:r>
              <a:rPr lang="zh-CN" altLang="en-US" sz="2000" b="1" dirty="0">
                <a:solidFill>
                  <a:srgbClr val="0000FF"/>
                </a:solidFill>
                <a:latin typeface="微软雅黑" panose="020B0503020204020204" pitchFamily="34" charset="-122"/>
                <a:ea typeface="微软雅黑" panose="020B0503020204020204" pitchFamily="34" charset="-122"/>
              </a:rPr>
              <a:t>光纤到户 </a:t>
            </a:r>
            <a:r>
              <a:rPr lang="en-US" altLang="zh-CN" sz="2000" b="1" dirty="0">
                <a:solidFill>
                  <a:srgbClr val="0000FF"/>
                </a:solidFill>
                <a:latin typeface="微软雅黑" panose="020B0503020204020204" pitchFamily="34" charset="-122"/>
                <a:ea typeface="微软雅黑" panose="020B0503020204020204" pitchFamily="34" charset="-122"/>
              </a:rPr>
              <a:t>FTTH </a:t>
            </a:r>
            <a:r>
              <a:rPr lang="en-US" altLang="zh-CN" sz="2000" b="1" dirty="0">
                <a:latin typeface="微软雅黑" panose="020B0503020204020204" pitchFamily="34" charset="-122"/>
                <a:ea typeface="微软雅黑" panose="020B0503020204020204" pitchFamily="34" charset="-122"/>
              </a:rPr>
              <a:t>(Fiber To The Home)</a:t>
            </a:r>
            <a:r>
              <a:rPr lang="zh-CN" altLang="en-US" sz="2000" b="1" dirty="0">
                <a:latin typeface="微软雅黑" panose="020B0503020204020204" pitchFamily="34" charset="-122"/>
                <a:ea typeface="微软雅黑" panose="020B0503020204020204" pitchFamily="34" charset="-122"/>
              </a:rPr>
              <a:t>：光纤一直铺设到用户家庭，可能是居民接入网最后的解决方法。</a:t>
            </a:r>
          </a:p>
          <a:p>
            <a:pPr marL="633730" indent="-342900">
              <a:lnSpc>
                <a:spcPts val="3000"/>
              </a:lnSpc>
              <a:buClr>
                <a:srgbClr val="7030A0"/>
              </a:buClr>
              <a:buFont typeface="+mj-lt"/>
              <a:buAutoNum type="arabicPeriod"/>
            </a:pPr>
            <a:r>
              <a:rPr lang="zh-CN" altLang="en-US" sz="2000" b="1" dirty="0">
                <a:solidFill>
                  <a:srgbClr val="0000FF"/>
                </a:solidFill>
                <a:latin typeface="微软雅黑" panose="020B0503020204020204" pitchFamily="34" charset="-122"/>
                <a:ea typeface="微软雅黑" panose="020B0503020204020204" pitchFamily="34" charset="-122"/>
              </a:rPr>
              <a:t>光纤到大楼 </a:t>
            </a:r>
            <a:r>
              <a:rPr lang="en-US" altLang="zh-CN" sz="2000" b="1" dirty="0">
                <a:solidFill>
                  <a:srgbClr val="0000FF"/>
                </a:solidFill>
                <a:latin typeface="微软雅黑" panose="020B0503020204020204" pitchFamily="34" charset="-122"/>
                <a:ea typeface="微软雅黑" panose="020B0503020204020204" pitchFamily="34" charset="-122"/>
              </a:rPr>
              <a:t>FTTB </a:t>
            </a:r>
            <a:r>
              <a:rPr lang="en-US" altLang="zh-CN" sz="2000" b="1" dirty="0">
                <a:latin typeface="微软雅黑" panose="020B0503020204020204" pitchFamily="34" charset="-122"/>
                <a:ea typeface="微软雅黑" panose="020B0503020204020204" pitchFamily="34" charset="-122"/>
              </a:rPr>
              <a:t>(Fiber To The Building)</a:t>
            </a:r>
            <a:r>
              <a:rPr lang="zh-CN" altLang="en-US" sz="2000" b="1" dirty="0">
                <a:latin typeface="微软雅黑" panose="020B0503020204020204" pitchFamily="34" charset="-122"/>
                <a:ea typeface="微软雅黑" panose="020B0503020204020204" pitchFamily="34" charset="-122"/>
              </a:rPr>
              <a:t>：光纤进入大楼后就转换为电信号，然后用电缆或双绞线分配到各用户。</a:t>
            </a:r>
          </a:p>
          <a:p>
            <a:pPr marL="633730" indent="-342900">
              <a:lnSpc>
                <a:spcPts val="3000"/>
              </a:lnSpc>
              <a:buClr>
                <a:srgbClr val="7030A0"/>
              </a:buClr>
              <a:buFont typeface="+mj-lt"/>
              <a:buAutoNum type="arabicPeriod"/>
            </a:pPr>
            <a:r>
              <a:rPr lang="zh-CN" altLang="en-US" sz="2000" b="1" dirty="0">
                <a:solidFill>
                  <a:srgbClr val="0000FF"/>
                </a:solidFill>
                <a:latin typeface="微软雅黑" panose="020B0503020204020204" pitchFamily="34" charset="-122"/>
                <a:ea typeface="微软雅黑" panose="020B0503020204020204" pitchFamily="34" charset="-122"/>
              </a:rPr>
              <a:t>光纤到路边 </a:t>
            </a:r>
            <a:r>
              <a:rPr lang="en-US" altLang="zh-CN" sz="2000" b="1" dirty="0">
                <a:solidFill>
                  <a:srgbClr val="0000FF"/>
                </a:solidFill>
                <a:latin typeface="微软雅黑" panose="020B0503020204020204" pitchFamily="34" charset="-122"/>
                <a:ea typeface="微软雅黑" panose="020B0503020204020204" pitchFamily="34" charset="-122"/>
              </a:rPr>
              <a:t>FTTC </a:t>
            </a:r>
            <a:r>
              <a:rPr lang="en-US" altLang="zh-CN" sz="2000" b="1" dirty="0">
                <a:latin typeface="微软雅黑" panose="020B0503020204020204" pitchFamily="34" charset="-122"/>
                <a:ea typeface="微软雅黑" panose="020B0503020204020204" pitchFamily="34" charset="-122"/>
              </a:rPr>
              <a:t>(Fiber To The Curb)</a:t>
            </a:r>
            <a:r>
              <a:rPr lang="zh-CN" altLang="en-US" sz="2000" b="1" dirty="0">
                <a:latin typeface="微软雅黑" panose="020B0503020204020204" pitchFamily="34" charset="-122"/>
                <a:ea typeface="微软雅黑" panose="020B0503020204020204" pitchFamily="34" charset="-122"/>
              </a:rPr>
              <a:t>：光纤铺到路边，从路边到各用户可使用星形结构双绞线作为传输媒体。</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9" name="AutoShape 5"/>
          <p:cNvSpPr>
            <a:spLocks noChangeArrowheads="1"/>
          </p:cNvSpPr>
          <p:nvPr/>
        </p:nvSpPr>
        <p:spPr bwMode="auto">
          <a:xfrm>
            <a:off x="556963" y="622384"/>
            <a:ext cx="8048776" cy="353930"/>
          </a:xfrm>
          <a:prstGeom prst="roundRect">
            <a:avLst>
              <a:gd name="adj" fmla="val 16667"/>
            </a:avLst>
          </a:prstGeom>
          <a:solidFill>
            <a:srgbClr val="00B050"/>
          </a:solidFill>
          <a:ln>
            <a:noFill/>
          </a:ln>
          <a:effec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0" name="Rectangle 6"/>
          <p:cNvSpPr>
            <a:spLocks noChangeArrowheads="1"/>
          </p:cNvSpPr>
          <p:nvPr/>
        </p:nvSpPr>
        <p:spPr bwMode="auto">
          <a:xfrm>
            <a:off x="1350310" y="589173"/>
            <a:ext cx="64620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无源光网络 </a:t>
            </a:r>
            <a:r>
              <a:rPr lang="en-US" altLang="zh-CN" sz="2000" b="1" dirty="0">
                <a:solidFill>
                  <a:schemeClr val="bg1"/>
                </a:solidFill>
                <a:latin typeface="微软雅黑" panose="020B0503020204020204" pitchFamily="34" charset="-122"/>
                <a:ea typeface="微软雅黑" panose="020B0503020204020204" pitchFamily="34" charset="-122"/>
              </a:rPr>
              <a:t>PON (Passive Optical Network) </a:t>
            </a:r>
            <a:r>
              <a:rPr lang="zh-CN" altLang="en-US" sz="2000" b="1" dirty="0">
                <a:solidFill>
                  <a:schemeClr val="bg1"/>
                </a:solidFill>
                <a:latin typeface="微软雅黑" panose="020B0503020204020204" pitchFamily="34" charset="-122"/>
                <a:ea typeface="微软雅黑" panose="020B0503020204020204" pitchFamily="34" charset="-122"/>
              </a:rPr>
              <a:t>的组成 </a:t>
            </a:r>
          </a:p>
        </p:txBody>
      </p:sp>
      <p:grpSp>
        <p:nvGrpSpPr>
          <p:cNvPr id="61" name="Group 4"/>
          <p:cNvGrpSpPr/>
          <p:nvPr/>
        </p:nvGrpSpPr>
        <p:grpSpPr bwMode="auto">
          <a:xfrm>
            <a:off x="6069199" y="1415525"/>
            <a:ext cx="1330308" cy="1019946"/>
            <a:chOff x="3781" y="1238"/>
            <a:chExt cx="1095" cy="1103"/>
          </a:xfrm>
        </p:grpSpPr>
        <p:sp>
          <p:nvSpPr>
            <p:cNvPr id="95" name="Line 5"/>
            <p:cNvSpPr>
              <a:spLocks noChangeShapeType="1"/>
            </p:cNvSpPr>
            <p:nvPr/>
          </p:nvSpPr>
          <p:spPr bwMode="auto">
            <a:xfrm>
              <a:off x="3781" y="1752"/>
              <a:ext cx="109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96" name="Line 6"/>
            <p:cNvSpPr>
              <a:spLocks noChangeShapeType="1"/>
            </p:cNvSpPr>
            <p:nvPr/>
          </p:nvSpPr>
          <p:spPr bwMode="auto">
            <a:xfrm>
              <a:off x="3923" y="2341"/>
              <a:ext cx="953"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97" name="Line 7"/>
            <p:cNvSpPr>
              <a:spLocks noChangeShapeType="1"/>
            </p:cNvSpPr>
            <p:nvPr/>
          </p:nvSpPr>
          <p:spPr bwMode="auto">
            <a:xfrm>
              <a:off x="3923" y="1238"/>
              <a:ext cx="953"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grpSp>
      <p:sp>
        <p:nvSpPr>
          <p:cNvPr id="62" name="Text Box 8"/>
          <p:cNvSpPr txBox="1">
            <a:spLocks noChangeArrowheads="1"/>
          </p:cNvSpPr>
          <p:nvPr/>
        </p:nvSpPr>
        <p:spPr bwMode="auto">
          <a:xfrm>
            <a:off x="2619699" y="1549571"/>
            <a:ext cx="46679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050" b="1">
                <a:latin typeface="微软雅黑" panose="020B0503020204020204" pitchFamily="34" charset="-122"/>
                <a:ea typeface="微软雅黑" panose="020B0503020204020204" pitchFamily="34" charset="-122"/>
              </a:rPr>
              <a:t>头端</a:t>
            </a:r>
          </a:p>
        </p:txBody>
      </p:sp>
      <p:sp>
        <p:nvSpPr>
          <p:cNvPr id="63" name="Rectangle 9"/>
          <p:cNvSpPr>
            <a:spLocks noChangeArrowheads="1"/>
          </p:cNvSpPr>
          <p:nvPr/>
        </p:nvSpPr>
        <p:spPr bwMode="auto">
          <a:xfrm>
            <a:off x="4265796" y="1765062"/>
            <a:ext cx="408718" cy="251519"/>
          </a:xfrm>
          <a:prstGeom prst="rect">
            <a:avLst/>
          </a:prstGeom>
          <a:solidFill>
            <a:srgbClr val="00FFCC"/>
          </a:solidFill>
          <a:ln w="19050">
            <a:solidFill>
              <a:schemeClr val="tx1"/>
            </a:solidFill>
            <a:miter lim="800000"/>
          </a:ln>
          <a:effec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1:N</a:t>
            </a:r>
          </a:p>
        </p:txBody>
      </p:sp>
      <p:sp>
        <p:nvSpPr>
          <p:cNvPr id="66" name="Line 12"/>
          <p:cNvSpPr>
            <a:spLocks noChangeShapeType="1"/>
          </p:cNvSpPr>
          <p:nvPr/>
        </p:nvSpPr>
        <p:spPr bwMode="auto">
          <a:xfrm>
            <a:off x="1477178" y="1890821"/>
            <a:ext cx="1546435"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68" name="Text Box 14"/>
          <p:cNvSpPr txBox="1">
            <a:spLocks noChangeArrowheads="1"/>
          </p:cNvSpPr>
          <p:nvPr/>
        </p:nvSpPr>
        <p:spPr bwMode="auto">
          <a:xfrm>
            <a:off x="1452511" y="1654974"/>
            <a:ext cx="74892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050" b="1" dirty="0">
                <a:latin typeface="微软雅黑" panose="020B0503020204020204" pitchFamily="34" charset="-122"/>
                <a:ea typeface="微软雅黑" panose="020B0503020204020204" pitchFamily="34" charset="-122"/>
              </a:rPr>
              <a:t>光纤干线</a:t>
            </a:r>
          </a:p>
        </p:txBody>
      </p:sp>
      <p:sp>
        <p:nvSpPr>
          <p:cNvPr id="69" name="Line 15"/>
          <p:cNvSpPr>
            <a:spLocks noChangeShapeType="1"/>
          </p:cNvSpPr>
          <p:nvPr/>
        </p:nvSpPr>
        <p:spPr bwMode="auto">
          <a:xfrm>
            <a:off x="3041795" y="1890821"/>
            <a:ext cx="1224001"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70" name="Line 16"/>
          <p:cNvSpPr>
            <a:spLocks noChangeShapeType="1"/>
          </p:cNvSpPr>
          <p:nvPr/>
        </p:nvSpPr>
        <p:spPr bwMode="auto">
          <a:xfrm flipV="1">
            <a:off x="4674514" y="1373375"/>
            <a:ext cx="1376257" cy="433299"/>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71" name="Line 17"/>
          <p:cNvSpPr>
            <a:spLocks noChangeShapeType="1"/>
          </p:cNvSpPr>
          <p:nvPr/>
        </p:nvSpPr>
        <p:spPr bwMode="auto">
          <a:xfrm>
            <a:off x="4674514" y="1974045"/>
            <a:ext cx="1376257" cy="461426"/>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72" name="Line 18"/>
          <p:cNvSpPr>
            <a:spLocks noChangeShapeType="1"/>
          </p:cNvSpPr>
          <p:nvPr/>
        </p:nvSpPr>
        <p:spPr bwMode="auto">
          <a:xfrm>
            <a:off x="4674514" y="1890821"/>
            <a:ext cx="1394685" cy="0"/>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73" name="Text Box 19"/>
          <p:cNvSpPr txBox="1">
            <a:spLocks noChangeArrowheads="1"/>
          </p:cNvSpPr>
          <p:nvPr/>
        </p:nvSpPr>
        <p:spPr bwMode="auto">
          <a:xfrm rot="5400000">
            <a:off x="6129431" y="2031546"/>
            <a:ext cx="338554" cy="276999"/>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200" b="1" dirty="0">
                <a:latin typeface="微软雅黑" panose="020B0503020204020204" pitchFamily="34" charset="-122"/>
                <a:ea typeface="微软雅黑" panose="020B0503020204020204" pitchFamily="34" charset="-122"/>
                <a:sym typeface="Symbol" panose="05050102010706020507" pitchFamily="18" charset="2"/>
              </a:rPr>
              <a:t></a:t>
            </a:r>
          </a:p>
        </p:txBody>
      </p:sp>
      <p:sp>
        <p:nvSpPr>
          <p:cNvPr id="74" name="Text Box 20"/>
          <p:cNvSpPr txBox="1">
            <a:spLocks noChangeArrowheads="1"/>
          </p:cNvSpPr>
          <p:nvPr/>
        </p:nvSpPr>
        <p:spPr bwMode="auto">
          <a:xfrm>
            <a:off x="4058749" y="1535700"/>
            <a:ext cx="748923" cy="2616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050" b="1">
                <a:latin typeface="微软雅黑" panose="020B0503020204020204" pitchFamily="34" charset="-122"/>
                <a:ea typeface="微软雅黑" panose="020B0503020204020204" pitchFamily="34" charset="-122"/>
              </a:rPr>
              <a:t>光分路器</a:t>
            </a:r>
          </a:p>
        </p:txBody>
      </p:sp>
      <p:sp>
        <p:nvSpPr>
          <p:cNvPr id="75" name="Text Box 21"/>
          <p:cNvSpPr txBox="1">
            <a:spLocks noChangeArrowheads="1"/>
          </p:cNvSpPr>
          <p:nvPr/>
        </p:nvSpPr>
        <p:spPr bwMode="auto">
          <a:xfrm>
            <a:off x="5791633" y="1067789"/>
            <a:ext cx="889987" cy="2616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050" b="1" dirty="0">
                <a:latin typeface="微软雅黑" panose="020B0503020204020204" pitchFamily="34" charset="-122"/>
                <a:ea typeface="微软雅黑" panose="020B0503020204020204" pitchFamily="34" charset="-122"/>
              </a:rPr>
              <a:t>光网络单元</a:t>
            </a:r>
          </a:p>
        </p:txBody>
      </p:sp>
      <p:sp>
        <p:nvSpPr>
          <p:cNvPr id="77" name="Text Box 23"/>
          <p:cNvSpPr txBox="1">
            <a:spLocks noChangeArrowheads="1"/>
          </p:cNvSpPr>
          <p:nvPr/>
        </p:nvSpPr>
        <p:spPr bwMode="auto">
          <a:xfrm>
            <a:off x="3273265" y="1658661"/>
            <a:ext cx="56297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200" b="1" dirty="0">
                <a:ln w="12700">
                  <a:solidFill>
                    <a:sysClr val="windowText" lastClr="000000"/>
                  </a:solidFill>
                </a:ln>
                <a:solidFill>
                  <a:srgbClr val="00FFCC"/>
                </a:solidFill>
                <a:latin typeface="微软雅黑" panose="020B0503020204020204" pitchFamily="34" charset="-122"/>
                <a:ea typeface="微软雅黑" panose="020B0503020204020204" pitchFamily="34" charset="-122"/>
              </a:rPr>
              <a:t>★●</a:t>
            </a:r>
            <a:r>
              <a:rPr lang="en-US" altLang="zh-CN" sz="1200" b="1" dirty="0">
                <a:ln w="12700">
                  <a:solidFill>
                    <a:sysClr val="windowText" lastClr="000000"/>
                  </a:solidFill>
                </a:ln>
                <a:solidFill>
                  <a:srgbClr val="00FFCC"/>
                </a:solidFill>
                <a:latin typeface="微软雅黑" panose="020B0503020204020204" pitchFamily="34" charset="-122"/>
                <a:ea typeface="微软雅黑" panose="020B0503020204020204" pitchFamily="34" charset="-122"/>
                <a:sym typeface="Wingdings" panose="05000000000000000000" pitchFamily="2" charset="2"/>
              </a:rPr>
              <a:t></a:t>
            </a:r>
          </a:p>
        </p:txBody>
      </p:sp>
      <p:sp>
        <p:nvSpPr>
          <p:cNvPr id="78" name="Text Box 24"/>
          <p:cNvSpPr txBox="1">
            <a:spLocks noChangeArrowheads="1"/>
          </p:cNvSpPr>
          <p:nvPr/>
        </p:nvSpPr>
        <p:spPr bwMode="auto">
          <a:xfrm>
            <a:off x="5079486" y="1670694"/>
            <a:ext cx="56297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200" b="1" dirty="0">
                <a:ln w="12700">
                  <a:solidFill>
                    <a:sysClr val="windowText" lastClr="000000"/>
                  </a:solidFill>
                </a:ln>
                <a:solidFill>
                  <a:srgbClr val="00FFCC"/>
                </a:solidFill>
                <a:latin typeface="微软雅黑" panose="020B0503020204020204" pitchFamily="34" charset="-122"/>
                <a:ea typeface="微软雅黑" panose="020B0503020204020204" pitchFamily="34" charset="-122"/>
              </a:rPr>
              <a:t>★●</a:t>
            </a:r>
            <a:r>
              <a:rPr lang="en-US" altLang="zh-CN" sz="1200" b="1" dirty="0">
                <a:ln w="12700">
                  <a:solidFill>
                    <a:sysClr val="windowText" lastClr="000000"/>
                  </a:solidFill>
                </a:ln>
                <a:solidFill>
                  <a:srgbClr val="00FFCC"/>
                </a:solidFill>
                <a:latin typeface="微软雅黑" panose="020B0503020204020204" pitchFamily="34" charset="-122"/>
                <a:ea typeface="微软雅黑" panose="020B0503020204020204" pitchFamily="34" charset="-122"/>
                <a:sym typeface="Wingdings" panose="05000000000000000000" pitchFamily="2" charset="2"/>
              </a:rPr>
              <a:t></a:t>
            </a:r>
          </a:p>
        </p:txBody>
      </p:sp>
      <p:sp>
        <p:nvSpPr>
          <p:cNvPr id="79" name="Text Box 25"/>
          <p:cNvSpPr txBox="1">
            <a:spLocks noChangeArrowheads="1"/>
          </p:cNvSpPr>
          <p:nvPr/>
        </p:nvSpPr>
        <p:spPr bwMode="auto">
          <a:xfrm>
            <a:off x="6855815" y="2226489"/>
            <a:ext cx="2856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200" b="1">
                <a:ln w="12700">
                  <a:solidFill>
                    <a:sysClr val="windowText" lastClr="000000"/>
                  </a:solidFill>
                </a:ln>
                <a:solidFill>
                  <a:srgbClr val="00FFCC"/>
                </a:solidFill>
                <a:latin typeface="微软雅黑" panose="020B0503020204020204" pitchFamily="34" charset="-122"/>
                <a:ea typeface="微软雅黑" panose="020B0503020204020204" pitchFamily="34" charset="-122"/>
              </a:rPr>
              <a:t>●</a:t>
            </a:r>
            <a:endParaRPr lang="en-US" altLang="zh-CN" sz="1200" b="1">
              <a:ln w="12700">
                <a:solidFill>
                  <a:sysClr val="windowText" lastClr="000000"/>
                </a:solidFill>
              </a:ln>
              <a:solidFill>
                <a:srgbClr val="00FFCC"/>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80" name="Text Box 26"/>
          <p:cNvSpPr txBox="1">
            <a:spLocks noChangeArrowheads="1"/>
          </p:cNvSpPr>
          <p:nvPr/>
        </p:nvSpPr>
        <p:spPr bwMode="auto">
          <a:xfrm rot="1462546">
            <a:off x="5030407" y="1942349"/>
            <a:ext cx="56297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200" b="1">
                <a:ln w="12700">
                  <a:solidFill>
                    <a:sysClr val="windowText" lastClr="000000"/>
                  </a:solidFill>
                </a:ln>
                <a:solidFill>
                  <a:srgbClr val="00FFCC"/>
                </a:solidFill>
                <a:latin typeface="微软雅黑" panose="020B0503020204020204" pitchFamily="34" charset="-122"/>
                <a:ea typeface="微软雅黑" panose="020B0503020204020204" pitchFamily="34" charset="-122"/>
              </a:rPr>
              <a:t>★●</a:t>
            </a:r>
            <a:r>
              <a:rPr lang="en-US" altLang="zh-CN" sz="1200" b="1">
                <a:ln w="12700">
                  <a:solidFill>
                    <a:sysClr val="windowText" lastClr="000000"/>
                  </a:solidFill>
                </a:ln>
                <a:solidFill>
                  <a:srgbClr val="00FFCC"/>
                </a:solidFill>
                <a:latin typeface="微软雅黑" panose="020B0503020204020204" pitchFamily="34" charset="-122"/>
                <a:ea typeface="微软雅黑" panose="020B0503020204020204" pitchFamily="34" charset="-122"/>
                <a:sym typeface="Wingdings" panose="05000000000000000000" pitchFamily="2" charset="2"/>
              </a:rPr>
              <a:t></a:t>
            </a:r>
          </a:p>
        </p:txBody>
      </p:sp>
      <p:sp>
        <p:nvSpPr>
          <p:cNvPr id="81" name="Text Box 27"/>
          <p:cNvSpPr txBox="1">
            <a:spLocks noChangeArrowheads="1"/>
          </p:cNvSpPr>
          <p:nvPr/>
        </p:nvSpPr>
        <p:spPr bwMode="auto">
          <a:xfrm rot="20338690">
            <a:off x="5030407" y="1374547"/>
            <a:ext cx="56297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200" b="1" dirty="0">
                <a:ln w="12700">
                  <a:solidFill>
                    <a:sysClr val="windowText" lastClr="000000"/>
                  </a:solidFill>
                </a:ln>
                <a:solidFill>
                  <a:srgbClr val="00FFCC"/>
                </a:solidFill>
                <a:latin typeface="微软雅黑" panose="020B0503020204020204" pitchFamily="34" charset="-122"/>
                <a:ea typeface="微软雅黑" panose="020B0503020204020204" pitchFamily="34" charset="-122"/>
              </a:rPr>
              <a:t>★●</a:t>
            </a:r>
            <a:r>
              <a:rPr lang="en-US" altLang="zh-CN" sz="1200" b="1" dirty="0">
                <a:ln w="12700">
                  <a:solidFill>
                    <a:sysClr val="windowText" lastClr="000000"/>
                  </a:solidFill>
                </a:ln>
                <a:solidFill>
                  <a:srgbClr val="00FFCC"/>
                </a:solidFill>
                <a:latin typeface="微软雅黑" panose="020B0503020204020204" pitchFamily="34" charset="-122"/>
                <a:ea typeface="微软雅黑" panose="020B0503020204020204" pitchFamily="34" charset="-122"/>
                <a:sym typeface="Wingdings" panose="05000000000000000000" pitchFamily="2" charset="2"/>
              </a:rPr>
              <a:t></a:t>
            </a:r>
          </a:p>
        </p:txBody>
      </p:sp>
      <p:sp>
        <p:nvSpPr>
          <p:cNvPr id="82" name="Text Box 28"/>
          <p:cNvSpPr txBox="1">
            <a:spLocks noChangeArrowheads="1"/>
          </p:cNvSpPr>
          <p:nvPr/>
        </p:nvSpPr>
        <p:spPr bwMode="auto">
          <a:xfrm>
            <a:off x="6861826" y="1680914"/>
            <a:ext cx="33695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200" b="1">
                <a:ln w="12700">
                  <a:solidFill>
                    <a:sysClr val="windowText" lastClr="000000"/>
                  </a:solidFill>
                </a:ln>
                <a:solidFill>
                  <a:srgbClr val="00FFCC"/>
                </a:solidFill>
                <a:latin typeface="微软雅黑" panose="020B0503020204020204" pitchFamily="34" charset="-122"/>
                <a:ea typeface="微软雅黑" panose="020B0503020204020204" pitchFamily="34" charset="-122"/>
                <a:sym typeface="Wingdings" panose="05000000000000000000" pitchFamily="2" charset="2"/>
              </a:rPr>
              <a:t></a:t>
            </a:r>
          </a:p>
        </p:txBody>
      </p:sp>
      <p:sp>
        <p:nvSpPr>
          <p:cNvPr id="83" name="Text Box 29"/>
          <p:cNvSpPr txBox="1">
            <a:spLocks noChangeArrowheads="1"/>
          </p:cNvSpPr>
          <p:nvPr/>
        </p:nvSpPr>
        <p:spPr bwMode="auto">
          <a:xfrm>
            <a:off x="6855815" y="1207467"/>
            <a:ext cx="3097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200" b="1">
                <a:ln w="12700">
                  <a:solidFill>
                    <a:sysClr val="windowText" lastClr="000000"/>
                  </a:solidFill>
                </a:ln>
                <a:solidFill>
                  <a:srgbClr val="00FFCC"/>
                </a:solidFill>
                <a:latin typeface="微软雅黑" panose="020B0503020204020204" pitchFamily="34" charset="-122"/>
                <a:ea typeface="微软雅黑" panose="020B0503020204020204" pitchFamily="34" charset="-122"/>
              </a:rPr>
              <a:t>★</a:t>
            </a:r>
            <a:endParaRPr lang="en-US" altLang="zh-CN" sz="1200" b="1">
              <a:ln w="12700">
                <a:solidFill>
                  <a:sysClr val="windowText" lastClr="000000"/>
                </a:solidFill>
              </a:ln>
              <a:solidFill>
                <a:srgbClr val="00FFCC"/>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84" name="Line 30"/>
          <p:cNvSpPr>
            <a:spLocks noChangeShapeType="1"/>
          </p:cNvSpPr>
          <p:nvPr/>
        </p:nvSpPr>
        <p:spPr bwMode="auto">
          <a:xfrm>
            <a:off x="3805253" y="1793703"/>
            <a:ext cx="181318" cy="0"/>
          </a:xfrm>
          <a:prstGeom prst="line">
            <a:avLst/>
          </a:prstGeom>
          <a:noFill/>
          <a:ln w="19050">
            <a:solidFill>
              <a:srgbClr val="0066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85" name="Line 31"/>
          <p:cNvSpPr>
            <a:spLocks noChangeShapeType="1"/>
          </p:cNvSpPr>
          <p:nvPr/>
        </p:nvSpPr>
        <p:spPr bwMode="auto">
          <a:xfrm rot="20348732">
            <a:off x="5583373" y="1429395"/>
            <a:ext cx="181318" cy="0"/>
          </a:xfrm>
          <a:prstGeom prst="line">
            <a:avLst/>
          </a:prstGeom>
          <a:noFill/>
          <a:ln w="19050">
            <a:solidFill>
              <a:srgbClr val="0066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86" name="Line 32"/>
          <p:cNvSpPr>
            <a:spLocks noChangeShapeType="1"/>
          </p:cNvSpPr>
          <p:nvPr/>
        </p:nvSpPr>
        <p:spPr bwMode="auto">
          <a:xfrm>
            <a:off x="7128294" y="2352247"/>
            <a:ext cx="181319" cy="0"/>
          </a:xfrm>
          <a:prstGeom prst="line">
            <a:avLst/>
          </a:prstGeom>
          <a:noFill/>
          <a:ln w="19050">
            <a:solidFill>
              <a:srgbClr val="0066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87" name="Line 33"/>
          <p:cNvSpPr>
            <a:spLocks noChangeShapeType="1"/>
          </p:cNvSpPr>
          <p:nvPr/>
        </p:nvSpPr>
        <p:spPr bwMode="auto">
          <a:xfrm>
            <a:off x="7128294" y="1806673"/>
            <a:ext cx="181319" cy="0"/>
          </a:xfrm>
          <a:prstGeom prst="line">
            <a:avLst/>
          </a:prstGeom>
          <a:noFill/>
          <a:ln w="19050">
            <a:solidFill>
              <a:srgbClr val="0066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88" name="Line 34"/>
          <p:cNvSpPr>
            <a:spLocks noChangeShapeType="1"/>
          </p:cNvSpPr>
          <p:nvPr/>
        </p:nvSpPr>
        <p:spPr bwMode="auto">
          <a:xfrm rot="1377025">
            <a:off x="5560332" y="2236660"/>
            <a:ext cx="181319" cy="0"/>
          </a:xfrm>
          <a:prstGeom prst="line">
            <a:avLst/>
          </a:prstGeom>
          <a:noFill/>
          <a:ln w="19050">
            <a:solidFill>
              <a:srgbClr val="0066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89" name="Line 35"/>
          <p:cNvSpPr>
            <a:spLocks noChangeShapeType="1"/>
          </p:cNvSpPr>
          <p:nvPr/>
        </p:nvSpPr>
        <p:spPr bwMode="auto">
          <a:xfrm>
            <a:off x="5629453" y="1806673"/>
            <a:ext cx="181318" cy="0"/>
          </a:xfrm>
          <a:prstGeom prst="line">
            <a:avLst/>
          </a:prstGeom>
          <a:noFill/>
          <a:ln w="19050">
            <a:solidFill>
              <a:srgbClr val="0066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90" name="Line 36"/>
          <p:cNvSpPr>
            <a:spLocks noChangeShapeType="1"/>
          </p:cNvSpPr>
          <p:nvPr/>
        </p:nvSpPr>
        <p:spPr bwMode="auto">
          <a:xfrm>
            <a:off x="7131299" y="1329527"/>
            <a:ext cx="181318" cy="0"/>
          </a:xfrm>
          <a:prstGeom prst="line">
            <a:avLst/>
          </a:prstGeom>
          <a:noFill/>
          <a:ln w="19050">
            <a:solidFill>
              <a:srgbClr val="0066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91" name="AutoShape 68"/>
          <p:cNvSpPr>
            <a:spLocks noChangeArrowheads="1"/>
          </p:cNvSpPr>
          <p:nvPr/>
        </p:nvSpPr>
        <p:spPr bwMode="auto">
          <a:xfrm>
            <a:off x="2078270" y="1262025"/>
            <a:ext cx="1522443" cy="208983"/>
          </a:xfrm>
          <a:prstGeom prst="wedgeRoundRectCallout">
            <a:avLst>
              <a:gd name="adj1" fmla="val 45684"/>
              <a:gd name="adj2" fmla="val 158215"/>
              <a:gd name="adj3" fmla="val 16667"/>
            </a:avLst>
          </a:prstGeom>
          <a:solidFill>
            <a:schemeClr val="bg1"/>
          </a:solidFill>
          <a:ln w="12700">
            <a:solidFill>
              <a:srgbClr val="007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sz="1200" b="1">
              <a:solidFill>
                <a:srgbClr val="000099"/>
              </a:solidFill>
              <a:latin typeface="微软雅黑" panose="020B0503020204020204" pitchFamily="34" charset="-122"/>
              <a:ea typeface="微软雅黑" panose="020B0503020204020204" pitchFamily="34" charset="-122"/>
            </a:endParaRPr>
          </a:p>
        </p:txBody>
      </p:sp>
      <p:sp>
        <p:nvSpPr>
          <p:cNvPr id="92" name="Text Box 69"/>
          <p:cNvSpPr txBox="1">
            <a:spLocks noChangeArrowheads="1"/>
          </p:cNvSpPr>
          <p:nvPr/>
        </p:nvSpPr>
        <p:spPr bwMode="auto">
          <a:xfrm>
            <a:off x="2075700" y="1242570"/>
            <a:ext cx="173482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zh-CN" altLang="en-US" sz="1050" b="1" dirty="0">
                <a:solidFill>
                  <a:srgbClr val="0000FF"/>
                </a:solidFill>
                <a:latin typeface="微软雅黑" panose="020B0503020204020204" pitchFamily="34" charset="-122"/>
                <a:ea typeface="微软雅黑" panose="020B0503020204020204" pitchFamily="34" charset="-122"/>
              </a:rPr>
              <a:t>发往特定 </a:t>
            </a:r>
            <a:r>
              <a:rPr lang="en-US" altLang="zh-CN" sz="1050" b="1" dirty="0">
                <a:solidFill>
                  <a:srgbClr val="0000FF"/>
                </a:solidFill>
                <a:latin typeface="微软雅黑" panose="020B0503020204020204" pitchFamily="34" charset="-122"/>
                <a:ea typeface="微软雅黑" panose="020B0503020204020204" pitchFamily="34" charset="-122"/>
              </a:rPr>
              <a:t>ONU </a:t>
            </a:r>
            <a:r>
              <a:rPr lang="zh-CN" altLang="en-US" sz="1050" b="1" dirty="0">
                <a:solidFill>
                  <a:srgbClr val="0000FF"/>
                </a:solidFill>
                <a:latin typeface="微软雅黑" panose="020B0503020204020204" pitchFamily="34" charset="-122"/>
                <a:ea typeface="微软雅黑" panose="020B0503020204020204" pitchFamily="34" charset="-122"/>
              </a:rPr>
              <a:t>的数据</a:t>
            </a:r>
          </a:p>
        </p:txBody>
      </p:sp>
      <p:sp>
        <p:nvSpPr>
          <p:cNvPr id="93" name="Text Box 72"/>
          <p:cNvSpPr txBox="1">
            <a:spLocks noChangeArrowheads="1"/>
          </p:cNvSpPr>
          <p:nvPr/>
        </p:nvSpPr>
        <p:spPr bwMode="auto">
          <a:xfrm>
            <a:off x="4205889" y="1174235"/>
            <a:ext cx="492443" cy="276999"/>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200" b="1" dirty="0">
                <a:latin typeface="微软雅黑" panose="020B0503020204020204" pitchFamily="34" charset="-122"/>
                <a:ea typeface="微软雅黑" panose="020B0503020204020204" pitchFamily="34" charset="-122"/>
              </a:rPr>
              <a:t>下行</a:t>
            </a:r>
          </a:p>
        </p:txBody>
      </p:sp>
      <p:sp>
        <p:nvSpPr>
          <p:cNvPr id="94" name="Line 74"/>
          <p:cNvSpPr>
            <a:spLocks noChangeShapeType="1"/>
          </p:cNvSpPr>
          <p:nvPr/>
        </p:nvSpPr>
        <p:spPr bwMode="auto">
          <a:xfrm>
            <a:off x="4220717" y="1471007"/>
            <a:ext cx="453798" cy="0"/>
          </a:xfrm>
          <a:prstGeom prst="line">
            <a:avLst/>
          </a:prstGeom>
          <a:noFill/>
          <a:ln w="28575">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grpSp>
        <p:nvGrpSpPr>
          <p:cNvPr id="98" name="组合 97"/>
          <p:cNvGrpSpPr/>
          <p:nvPr/>
        </p:nvGrpSpPr>
        <p:grpSpPr>
          <a:xfrm>
            <a:off x="2471643" y="4024238"/>
            <a:ext cx="4293545" cy="349089"/>
            <a:chOff x="1169459" y="5805264"/>
            <a:chExt cx="7371027" cy="599306"/>
          </a:xfrm>
        </p:grpSpPr>
        <p:sp>
          <p:nvSpPr>
            <p:cNvPr id="99" name="Text Box 76"/>
            <p:cNvSpPr txBox="1">
              <a:spLocks noChangeArrowheads="1"/>
            </p:cNvSpPr>
            <p:nvPr/>
          </p:nvSpPr>
          <p:spPr bwMode="auto">
            <a:xfrm>
              <a:off x="1631722" y="5916327"/>
              <a:ext cx="845411" cy="47554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200" b="1" dirty="0">
                  <a:latin typeface="微软雅黑" panose="020B0503020204020204" pitchFamily="34" charset="-122"/>
                  <a:ea typeface="微软雅黑" panose="020B0503020204020204" pitchFamily="34" charset="-122"/>
                </a:rPr>
                <a:t>局端</a:t>
              </a:r>
            </a:p>
          </p:txBody>
        </p:sp>
        <p:sp>
          <p:nvSpPr>
            <p:cNvPr id="100" name="AutoShape 77"/>
            <p:cNvSpPr/>
            <p:nvPr/>
          </p:nvSpPr>
          <p:spPr bwMode="auto">
            <a:xfrm rot="-5400000">
              <a:off x="1975909" y="4998814"/>
              <a:ext cx="141287" cy="1754188"/>
            </a:xfrm>
            <a:prstGeom prst="leftBrace">
              <a:avLst>
                <a:gd name="adj1" fmla="val 95506"/>
                <a:gd name="adj2" fmla="val 50000"/>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01" name="AutoShape 78"/>
            <p:cNvSpPr/>
            <p:nvPr/>
          </p:nvSpPr>
          <p:spPr bwMode="auto">
            <a:xfrm rot="-5400000">
              <a:off x="4743187" y="4025280"/>
              <a:ext cx="144462" cy="3704431"/>
            </a:xfrm>
            <a:prstGeom prst="leftBrace">
              <a:avLst>
                <a:gd name="adj1" fmla="val 197253"/>
                <a:gd name="adj2" fmla="val 50000"/>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02" name="AutoShape 79"/>
            <p:cNvSpPr/>
            <p:nvPr/>
          </p:nvSpPr>
          <p:spPr bwMode="auto">
            <a:xfrm rot="-5400000">
              <a:off x="7592748" y="4998814"/>
              <a:ext cx="141287" cy="1754188"/>
            </a:xfrm>
            <a:prstGeom prst="leftBrace">
              <a:avLst>
                <a:gd name="adj1" fmla="val 95506"/>
                <a:gd name="adj2" fmla="val 50000"/>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03" name="Text Box 80"/>
            <p:cNvSpPr txBox="1">
              <a:spLocks noChangeArrowheads="1"/>
            </p:cNvSpPr>
            <p:nvPr/>
          </p:nvSpPr>
          <p:spPr bwMode="auto">
            <a:xfrm>
              <a:off x="7092061" y="5916327"/>
              <a:ext cx="1109602" cy="47554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200" b="1">
                  <a:latin typeface="微软雅黑" panose="020B0503020204020204" pitchFamily="34" charset="-122"/>
                  <a:ea typeface="微软雅黑" panose="020B0503020204020204" pitchFamily="34" charset="-122"/>
                </a:rPr>
                <a:t>用户端</a:t>
              </a:r>
            </a:p>
          </p:txBody>
        </p:sp>
        <p:sp>
          <p:nvSpPr>
            <p:cNvPr id="104" name="Text Box 81"/>
            <p:cNvSpPr txBox="1">
              <a:spLocks noChangeArrowheads="1"/>
            </p:cNvSpPr>
            <p:nvPr/>
          </p:nvSpPr>
          <p:spPr bwMode="auto">
            <a:xfrm>
              <a:off x="3970639" y="5929026"/>
              <a:ext cx="2306717" cy="47554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200" b="1" dirty="0">
                  <a:latin typeface="微软雅黑" panose="020B0503020204020204" pitchFamily="34" charset="-122"/>
                  <a:ea typeface="微软雅黑" panose="020B0503020204020204" pitchFamily="34" charset="-122"/>
                </a:rPr>
                <a:t>光配线网 </a:t>
              </a:r>
              <a:r>
                <a:rPr lang="en-US" altLang="zh-CN" sz="1200" b="1" dirty="0">
                  <a:latin typeface="微软雅黑" panose="020B0503020204020204" pitchFamily="34" charset="-122"/>
                  <a:ea typeface="微软雅黑" panose="020B0503020204020204" pitchFamily="34" charset="-122"/>
                </a:rPr>
                <a:t>(ODN)</a:t>
              </a:r>
            </a:p>
          </p:txBody>
        </p:sp>
      </p:grpSp>
      <p:grpSp>
        <p:nvGrpSpPr>
          <p:cNvPr id="106" name="Group 37"/>
          <p:cNvGrpSpPr/>
          <p:nvPr/>
        </p:nvGrpSpPr>
        <p:grpSpPr bwMode="auto">
          <a:xfrm>
            <a:off x="6160512" y="2848148"/>
            <a:ext cx="1238995" cy="1019946"/>
            <a:chOff x="3844" y="1238"/>
            <a:chExt cx="1032" cy="1103"/>
          </a:xfrm>
        </p:grpSpPr>
        <p:sp>
          <p:nvSpPr>
            <p:cNvPr id="139" name="Line 38"/>
            <p:cNvSpPr>
              <a:spLocks noChangeShapeType="1"/>
            </p:cNvSpPr>
            <p:nvPr/>
          </p:nvSpPr>
          <p:spPr bwMode="auto">
            <a:xfrm>
              <a:off x="3844" y="1752"/>
              <a:ext cx="1032" cy="0"/>
            </a:xfrm>
            <a:prstGeom prst="line">
              <a:avLst/>
            </a:prstGeom>
            <a:noFill/>
            <a:ln w="12700">
              <a:solidFill>
                <a:srgbClr val="FF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40" name="Line 39"/>
            <p:cNvSpPr>
              <a:spLocks noChangeShapeType="1"/>
            </p:cNvSpPr>
            <p:nvPr/>
          </p:nvSpPr>
          <p:spPr bwMode="auto">
            <a:xfrm>
              <a:off x="3923" y="2341"/>
              <a:ext cx="953" cy="0"/>
            </a:xfrm>
            <a:prstGeom prst="line">
              <a:avLst/>
            </a:prstGeom>
            <a:noFill/>
            <a:ln w="12700">
              <a:solidFill>
                <a:srgbClr val="FF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41" name="Line 40"/>
            <p:cNvSpPr>
              <a:spLocks noChangeShapeType="1"/>
            </p:cNvSpPr>
            <p:nvPr/>
          </p:nvSpPr>
          <p:spPr bwMode="auto">
            <a:xfrm>
              <a:off x="3923" y="1238"/>
              <a:ext cx="953" cy="0"/>
            </a:xfrm>
            <a:prstGeom prst="line">
              <a:avLst/>
            </a:prstGeom>
            <a:noFill/>
            <a:ln w="12700">
              <a:solidFill>
                <a:srgbClr val="FF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grpSp>
      <p:sp>
        <p:nvSpPr>
          <p:cNvPr id="107" name="Text Box 41"/>
          <p:cNvSpPr txBox="1">
            <a:spLocks noChangeArrowheads="1"/>
          </p:cNvSpPr>
          <p:nvPr/>
        </p:nvSpPr>
        <p:spPr bwMode="auto">
          <a:xfrm>
            <a:off x="2637881" y="2982193"/>
            <a:ext cx="46679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050" b="1">
                <a:latin typeface="微软雅黑" panose="020B0503020204020204" pitchFamily="34" charset="-122"/>
                <a:ea typeface="微软雅黑" panose="020B0503020204020204" pitchFamily="34" charset="-122"/>
              </a:rPr>
              <a:t>头端</a:t>
            </a:r>
          </a:p>
        </p:txBody>
      </p:sp>
      <p:sp>
        <p:nvSpPr>
          <p:cNvPr id="108" name="Rectangle 42"/>
          <p:cNvSpPr>
            <a:spLocks noChangeArrowheads="1"/>
          </p:cNvSpPr>
          <p:nvPr/>
        </p:nvSpPr>
        <p:spPr bwMode="auto">
          <a:xfrm>
            <a:off x="4283978" y="3197685"/>
            <a:ext cx="408718" cy="251519"/>
          </a:xfrm>
          <a:prstGeom prst="rect">
            <a:avLst/>
          </a:prstGeom>
          <a:solidFill>
            <a:srgbClr val="00FFCC"/>
          </a:solidFill>
          <a:ln w="19050">
            <a:solidFill>
              <a:schemeClr val="tx1"/>
            </a:solidFill>
            <a:miter lim="800000"/>
          </a:ln>
          <a:effec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1:N</a:t>
            </a:r>
          </a:p>
        </p:txBody>
      </p:sp>
      <p:sp>
        <p:nvSpPr>
          <p:cNvPr id="111" name="Line 45"/>
          <p:cNvSpPr>
            <a:spLocks noChangeShapeType="1"/>
          </p:cNvSpPr>
          <p:nvPr/>
        </p:nvSpPr>
        <p:spPr bwMode="auto">
          <a:xfrm>
            <a:off x="1477178" y="3323444"/>
            <a:ext cx="1564617" cy="0"/>
          </a:xfrm>
          <a:prstGeom prst="line">
            <a:avLst/>
          </a:prstGeom>
          <a:noFill/>
          <a:ln w="38100">
            <a:solidFill>
              <a:srgbClr val="FF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13" name="Text Box 47"/>
          <p:cNvSpPr txBox="1">
            <a:spLocks noChangeArrowheads="1"/>
          </p:cNvSpPr>
          <p:nvPr/>
        </p:nvSpPr>
        <p:spPr bwMode="auto">
          <a:xfrm>
            <a:off x="1477178" y="3081112"/>
            <a:ext cx="74892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050" b="1" dirty="0">
                <a:latin typeface="微软雅黑" panose="020B0503020204020204" pitchFamily="34" charset="-122"/>
                <a:ea typeface="微软雅黑" panose="020B0503020204020204" pitchFamily="34" charset="-122"/>
              </a:rPr>
              <a:t>光纤干线</a:t>
            </a:r>
          </a:p>
        </p:txBody>
      </p:sp>
      <p:sp>
        <p:nvSpPr>
          <p:cNvPr id="114" name="Line 48"/>
          <p:cNvSpPr>
            <a:spLocks noChangeShapeType="1"/>
          </p:cNvSpPr>
          <p:nvPr/>
        </p:nvSpPr>
        <p:spPr bwMode="auto">
          <a:xfrm>
            <a:off x="3041795" y="3323444"/>
            <a:ext cx="1242183" cy="0"/>
          </a:xfrm>
          <a:prstGeom prst="line">
            <a:avLst/>
          </a:prstGeom>
          <a:noFill/>
          <a:ln w="38100">
            <a:solidFill>
              <a:srgbClr val="FF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15" name="Line 49"/>
          <p:cNvSpPr>
            <a:spLocks noChangeShapeType="1"/>
          </p:cNvSpPr>
          <p:nvPr/>
        </p:nvSpPr>
        <p:spPr bwMode="auto">
          <a:xfrm flipV="1">
            <a:off x="4692696" y="2799902"/>
            <a:ext cx="1358075" cy="439395"/>
          </a:xfrm>
          <a:prstGeom prst="line">
            <a:avLst/>
          </a:prstGeom>
          <a:noFill/>
          <a:ln w="19050">
            <a:solidFill>
              <a:srgbClr val="FF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16" name="Line 50"/>
          <p:cNvSpPr>
            <a:spLocks noChangeShapeType="1"/>
          </p:cNvSpPr>
          <p:nvPr/>
        </p:nvSpPr>
        <p:spPr bwMode="auto">
          <a:xfrm>
            <a:off x="4692696" y="3406668"/>
            <a:ext cx="1358075" cy="461426"/>
          </a:xfrm>
          <a:prstGeom prst="line">
            <a:avLst/>
          </a:prstGeom>
          <a:noFill/>
          <a:ln w="19050">
            <a:solidFill>
              <a:srgbClr val="FF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17" name="Line 51"/>
          <p:cNvSpPr>
            <a:spLocks noChangeShapeType="1"/>
          </p:cNvSpPr>
          <p:nvPr/>
        </p:nvSpPr>
        <p:spPr bwMode="auto">
          <a:xfrm>
            <a:off x="4692696" y="3323444"/>
            <a:ext cx="1358075" cy="0"/>
          </a:xfrm>
          <a:prstGeom prst="line">
            <a:avLst/>
          </a:prstGeom>
          <a:noFill/>
          <a:ln w="19050">
            <a:solidFill>
              <a:srgbClr val="FF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18" name="Text Box 52"/>
          <p:cNvSpPr txBox="1">
            <a:spLocks noChangeArrowheads="1"/>
          </p:cNvSpPr>
          <p:nvPr/>
        </p:nvSpPr>
        <p:spPr bwMode="auto">
          <a:xfrm rot="5400000">
            <a:off x="6147613" y="3483624"/>
            <a:ext cx="33855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200" b="1" dirty="0">
                <a:latin typeface="微软雅黑" panose="020B0503020204020204" pitchFamily="34" charset="-122"/>
                <a:ea typeface="微软雅黑" panose="020B0503020204020204" pitchFamily="34" charset="-122"/>
                <a:sym typeface="Symbol" panose="05050102010706020507" pitchFamily="18" charset="2"/>
              </a:rPr>
              <a:t></a:t>
            </a:r>
          </a:p>
        </p:txBody>
      </p:sp>
      <p:sp>
        <p:nvSpPr>
          <p:cNvPr id="120" name="Text Box 54"/>
          <p:cNvSpPr txBox="1">
            <a:spLocks noChangeArrowheads="1"/>
          </p:cNvSpPr>
          <p:nvPr/>
        </p:nvSpPr>
        <p:spPr bwMode="auto">
          <a:xfrm>
            <a:off x="3503873" y="3084799"/>
            <a:ext cx="56297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200" b="1" dirty="0">
                <a:ln w="12700">
                  <a:solidFill>
                    <a:sysClr val="windowText" lastClr="000000"/>
                  </a:solidFill>
                </a:ln>
                <a:solidFill>
                  <a:srgbClr val="00FFCC"/>
                </a:solidFill>
                <a:latin typeface="微软雅黑" panose="020B0503020204020204" pitchFamily="34" charset="-122"/>
                <a:ea typeface="微软雅黑" panose="020B0503020204020204" pitchFamily="34" charset="-122"/>
              </a:rPr>
              <a:t>★</a:t>
            </a:r>
            <a:r>
              <a:rPr lang="en-US" altLang="zh-CN" sz="1200" b="1" dirty="0">
                <a:ln w="12700">
                  <a:solidFill>
                    <a:sysClr val="windowText" lastClr="000000"/>
                  </a:solidFill>
                </a:ln>
                <a:solidFill>
                  <a:srgbClr val="00FFCC"/>
                </a:solidFill>
                <a:latin typeface="微软雅黑" panose="020B0503020204020204" pitchFamily="34" charset="-122"/>
                <a:ea typeface="微软雅黑" panose="020B0503020204020204" pitchFamily="34" charset="-122"/>
                <a:sym typeface="Wingdings" panose="05000000000000000000" pitchFamily="2" charset="2"/>
              </a:rPr>
              <a:t>●</a:t>
            </a:r>
          </a:p>
        </p:txBody>
      </p:sp>
      <p:sp>
        <p:nvSpPr>
          <p:cNvPr id="121" name="Text Box 55"/>
          <p:cNvSpPr txBox="1">
            <a:spLocks noChangeArrowheads="1"/>
          </p:cNvSpPr>
          <p:nvPr/>
        </p:nvSpPr>
        <p:spPr bwMode="auto">
          <a:xfrm>
            <a:off x="5395351" y="3096832"/>
            <a:ext cx="33695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200" b="1" dirty="0">
                <a:ln w="12700">
                  <a:solidFill>
                    <a:sysClr val="windowText" lastClr="000000"/>
                  </a:solidFill>
                </a:ln>
                <a:solidFill>
                  <a:srgbClr val="00FFCC"/>
                </a:solidFill>
                <a:latin typeface="微软雅黑" panose="020B0503020204020204" pitchFamily="34" charset="-122"/>
                <a:ea typeface="微软雅黑" panose="020B0503020204020204" pitchFamily="34" charset="-122"/>
                <a:sym typeface="Wingdings" panose="05000000000000000000" pitchFamily="2" charset="2"/>
              </a:rPr>
              <a:t></a:t>
            </a:r>
          </a:p>
        </p:txBody>
      </p:sp>
      <p:sp>
        <p:nvSpPr>
          <p:cNvPr id="122" name="Text Box 56"/>
          <p:cNvSpPr txBox="1">
            <a:spLocks noChangeArrowheads="1"/>
          </p:cNvSpPr>
          <p:nvPr/>
        </p:nvSpPr>
        <p:spPr bwMode="auto">
          <a:xfrm>
            <a:off x="7087370" y="3659111"/>
            <a:ext cx="2856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200" b="1">
                <a:ln w="12700">
                  <a:solidFill>
                    <a:sysClr val="windowText" lastClr="000000"/>
                  </a:solidFill>
                </a:ln>
                <a:solidFill>
                  <a:srgbClr val="00FFCC"/>
                </a:solidFill>
                <a:latin typeface="微软雅黑" panose="020B0503020204020204" pitchFamily="34" charset="-122"/>
                <a:ea typeface="微软雅黑" panose="020B0503020204020204" pitchFamily="34" charset="-122"/>
              </a:rPr>
              <a:t>●</a:t>
            </a:r>
            <a:endParaRPr lang="en-US" altLang="zh-CN" sz="1200" b="1">
              <a:ln w="12700">
                <a:solidFill>
                  <a:sysClr val="windowText" lastClr="000000"/>
                </a:solidFill>
              </a:ln>
              <a:solidFill>
                <a:srgbClr val="00FFCC"/>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123" name="Text Box 57"/>
          <p:cNvSpPr txBox="1">
            <a:spLocks noChangeArrowheads="1"/>
          </p:cNvSpPr>
          <p:nvPr/>
        </p:nvSpPr>
        <p:spPr bwMode="auto">
          <a:xfrm rot="1462546">
            <a:off x="5419658" y="3462818"/>
            <a:ext cx="2856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200" b="1">
                <a:ln w="12700">
                  <a:solidFill>
                    <a:sysClr val="windowText" lastClr="000000"/>
                  </a:solidFill>
                </a:ln>
                <a:solidFill>
                  <a:srgbClr val="00FFCC"/>
                </a:solidFill>
                <a:latin typeface="微软雅黑" panose="020B0503020204020204" pitchFamily="34" charset="-122"/>
                <a:ea typeface="微软雅黑" panose="020B0503020204020204" pitchFamily="34" charset="-122"/>
              </a:rPr>
              <a:t>●</a:t>
            </a:r>
            <a:endParaRPr lang="en-US" altLang="zh-CN" sz="1200" b="1">
              <a:ln w="12700">
                <a:solidFill>
                  <a:sysClr val="windowText" lastClr="000000"/>
                </a:solidFill>
              </a:ln>
              <a:solidFill>
                <a:srgbClr val="00FFCC"/>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124" name="Text Box 58"/>
          <p:cNvSpPr txBox="1">
            <a:spLocks noChangeArrowheads="1"/>
          </p:cNvSpPr>
          <p:nvPr/>
        </p:nvSpPr>
        <p:spPr bwMode="auto">
          <a:xfrm rot="20338690">
            <a:off x="5395614" y="2721147"/>
            <a:ext cx="3097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200" b="1" dirty="0">
                <a:ln w="12700">
                  <a:solidFill>
                    <a:sysClr val="windowText" lastClr="000000"/>
                  </a:solidFill>
                </a:ln>
                <a:solidFill>
                  <a:srgbClr val="00FFCC"/>
                </a:solidFill>
                <a:latin typeface="微软雅黑" panose="020B0503020204020204" pitchFamily="34" charset="-122"/>
                <a:ea typeface="微软雅黑" panose="020B0503020204020204" pitchFamily="34" charset="-122"/>
              </a:rPr>
              <a:t>★</a:t>
            </a:r>
            <a:endParaRPr lang="en-US" altLang="zh-CN" sz="1200" b="1" dirty="0">
              <a:ln w="12700">
                <a:solidFill>
                  <a:sysClr val="windowText" lastClr="000000"/>
                </a:solidFill>
              </a:ln>
              <a:solidFill>
                <a:srgbClr val="00FFCC"/>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125" name="Text Box 59"/>
          <p:cNvSpPr txBox="1">
            <a:spLocks noChangeArrowheads="1"/>
          </p:cNvSpPr>
          <p:nvPr/>
        </p:nvSpPr>
        <p:spPr bwMode="auto">
          <a:xfrm>
            <a:off x="7093381" y="3113537"/>
            <a:ext cx="33695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200" b="1">
                <a:ln w="12700">
                  <a:solidFill>
                    <a:sysClr val="windowText" lastClr="000000"/>
                  </a:solidFill>
                </a:ln>
                <a:solidFill>
                  <a:srgbClr val="00FFCC"/>
                </a:solidFill>
                <a:latin typeface="微软雅黑" panose="020B0503020204020204" pitchFamily="34" charset="-122"/>
                <a:ea typeface="微软雅黑" panose="020B0503020204020204" pitchFamily="34" charset="-122"/>
                <a:sym typeface="Wingdings" panose="05000000000000000000" pitchFamily="2" charset="2"/>
              </a:rPr>
              <a:t></a:t>
            </a:r>
          </a:p>
        </p:txBody>
      </p:sp>
      <p:sp>
        <p:nvSpPr>
          <p:cNvPr id="126" name="Text Box 60"/>
          <p:cNvSpPr txBox="1">
            <a:spLocks noChangeArrowheads="1"/>
          </p:cNvSpPr>
          <p:nvPr/>
        </p:nvSpPr>
        <p:spPr bwMode="auto">
          <a:xfrm>
            <a:off x="7087370" y="2640090"/>
            <a:ext cx="3097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200" b="1" dirty="0">
                <a:ln w="12700">
                  <a:solidFill>
                    <a:sysClr val="windowText" lastClr="000000"/>
                  </a:solidFill>
                </a:ln>
                <a:solidFill>
                  <a:srgbClr val="00FFCC"/>
                </a:solidFill>
                <a:latin typeface="微软雅黑" panose="020B0503020204020204" pitchFamily="34" charset="-122"/>
                <a:ea typeface="微软雅黑" panose="020B0503020204020204" pitchFamily="34" charset="-122"/>
              </a:rPr>
              <a:t>★</a:t>
            </a:r>
            <a:endParaRPr lang="en-US" altLang="zh-CN" sz="1200" b="1" dirty="0">
              <a:ln w="12700">
                <a:solidFill>
                  <a:sysClr val="windowText" lastClr="000000"/>
                </a:solidFill>
              </a:ln>
              <a:solidFill>
                <a:srgbClr val="00FFCC"/>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127" name="Line 61"/>
          <p:cNvSpPr>
            <a:spLocks noChangeShapeType="1"/>
          </p:cNvSpPr>
          <p:nvPr/>
        </p:nvSpPr>
        <p:spPr bwMode="auto">
          <a:xfrm flipH="1">
            <a:off x="3323555" y="3219841"/>
            <a:ext cx="181319" cy="0"/>
          </a:xfrm>
          <a:prstGeom prst="line">
            <a:avLst/>
          </a:prstGeom>
          <a:noFill/>
          <a:ln w="19050">
            <a:solidFill>
              <a:srgbClr val="0066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28" name="Line 62"/>
          <p:cNvSpPr>
            <a:spLocks noChangeShapeType="1"/>
          </p:cNvSpPr>
          <p:nvPr/>
        </p:nvSpPr>
        <p:spPr bwMode="auto">
          <a:xfrm rot="9548732">
            <a:off x="5237915" y="2975720"/>
            <a:ext cx="181319" cy="0"/>
          </a:xfrm>
          <a:prstGeom prst="line">
            <a:avLst/>
          </a:prstGeom>
          <a:noFill/>
          <a:ln w="19050">
            <a:solidFill>
              <a:srgbClr val="0066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29" name="Line 63"/>
          <p:cNvSpPr>
            <a:spLocks noChangeShapeType="1"/>
          </p:cNvSpPr>
          <p:nvPr/>
        </p:nvSpPr>
        <p:spPr bwMode="auto">
          <a:xfrm flipH="1">
            <a:off x="6906052" y="3784870"/>
            <a:ext cx="181318" cy="0"/>
          </a:xfrm>
          <a:prstGeom prst="line">
            <a:avLst/>
          </a:prstGeom>
          <a:noFill/>
          <a:ln w="19050">
            <a:solidFill>
              <a:srgbClr val="0066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30" name="Line 64"/>
          <p:cNvSpPr>
            <a:spLocks noChangeShapeType="1"/>
          </p:cNvSpPr>
          <p:nvPr/>
        </p:nvSpPr>
        <p:spPr bwMode="auto">
          <a:xfrm flipH="1">
            <a:off x="6906052" y="3239296"/>
            <a:ext cx="181318" cy="0"/>
          </a:xfrm>
          <a:prstGeom prst="line">
            <a:avLst/>
          </a:prstGeom>
          <a:noFill/>
          <a:ln w="19050">
            <a:solidFill>
              <a:srgbClr val="0066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31" name="Line 65"/>
          <p:cNvSpPr>
            <a:spLocks noChangeShapeType="1"/>
          </p:cNvSpPr>
          <p:nvPr/>
        </p:nvSpPr>
        <p:spPr bwMode="auto">
          <a:xfrm rot="1366384" flipH="1">
            <a:off x="5213346" y="3533424"/>
            <a:ext cx="181318" cy="0"/>
          </a:xfrm>
          <a:prstGeom prst="line">
            <a:avLst/>
          </a:prstGeom>
          <a:noFill/>
          <a:ln w="19050">
            <a:solidFill>
              <a:srgbClr val="0066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32" name="Line 66"/>
          <p:cNvSpPr>
            <a:spLocks noChangeShapeType="1"/>
          </p:cNvSpPr>
          <p:nvPr/>
        </p:nvSpPr>
        <p:spPr bwMode="auto">
          <a:xfrm flipH="1">
            <a:off x="5238917" y="3239296"/>
            <a:ext cx="181318" cy="0"/>
          </a:xfrm>
          <a:prstGeom prst="line">
            <a:avLst/>
          </a:prstGeom>
          <a:noFill/>
          <a:ln w="19050">
            <a:solidFill>
              <a:srgbClr val="0066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33" name="Line 67"/>
          <p:cNvSpPr>
            <a:spLocks noChangeShapeType="1"/>
          </p:cNvSpPr>
          <p:nvPr/>
        </p:nvSpPr>
        <p:spPr bwMode="auto">
          <a:xfrm flipH="1">
            <a:off x="6909057" y="2762150"/>
            <a:ext cx="181319" cy="0"/>
          </a:xfrm>
          <a:prstGeom prst="line">
            <a:avLst/>
          </a:prstGeom>
          <a:noFill/>
          <a:ln w="19050">
            <a:solidFill>
              <a:srgbClr val="0066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34" name="AutoShape 70"/>
          <p:cNvSpPr>
            <a:spLocks noChangeArrowheads="1"/>
          </p:cNvSpPr>
          <p:nvPr/>
        </p:nvSpPr>
        <p:spPr bwMode="auto">
          <a:xfrm>
            <a:off x="2062728" y="2633605"/>
            <a:ext cx="1528082" cy="229327"/>
          </a:xfrm>
          <a:prstGeom prst="wedgeRoundRectCallout">
            <a:avLst>
              <a:gd name="adj1" fmla="val 53481"/>
              <a:gd name="adj2" fmla="val 170352"/>
              <a:gd name="adj3" fmla="val 16667"/>
            </a:avLst>
          </a:prstGeom>
          <a:solidFill>
            <a:schemeClr val="bg1"/>
          </a:solidFill>
          <a:ln w="12700">
            <a:solidFill>
              <a:srgbClr val="007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sz="1200" b="1">
              <a:solidFill>
                <a:srgbClr val="000099"/>
              </a:solidFill>
              <a:latin typeface="微软雅黑" panose="020B0503020204020204" pitchFamily="34" charset="-122"/>
              <a:ea typeface="微软雅黑" panose="020B0503020204020204" pitchFamily="34" charset="-122"/>
            </a:endParaRPr>
          </a:p>
        </p:txBody>
      </p:sp>
      <p:sp>
        <p:nvSpPr>
          <p:cNvPr id="135" name="Text Box 71"/>
          <p:cNvSpPr txBox="1">
            <a:spLocks noChangeArrowheads="1"/>
          </p:cNvSpPr>
          <p:nvPr/>
        </p:nvSpPr>
        <p:spPr bwMode="auto">
          <a:xfrm>
            <a:off x="2038776" y="2621523"/>
            <a:ext cx="153599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050" b="1" dirty="0">
                <a:solidFill>
                  <a:srgbClr val="CC00CC"/>
                </a:solidFill>
                <a:latin typeface="微软雅黑" panose="020B0503020204020204" pitchFamily="34" charset="-122"/>
                <a:ea typeface="微软雅黑" panose="020B0503020204020204" pitchFamily="34" charset="-122"/>
              </a:rPr>
              <a:t>特定 </a:t>
            </a:r>
            <a:r>
              <a:rPr lang="en-US" altLang="zh-CN" sz="1050" b="1" dirty="0">
                <a:solidFill>
                  <a:srgbClr val="CC00CC"/>
                </a:solidFill>
                <a:latin typeface="微软雅黑" panose="020B0503020204020204" pitchFamily="34" charset="-122"/>
                <a:ea typeface="微软雅黑" panose="020B0503020204020204" pitchFamily="34" charset="-122"/>
              </a:rPr>
              <a:t>ONU </a:t>
            </a:r>
            <a:r>
              <a:rPr lang="zh-CN" altLang="en-US" sz="1050" b="1" dirty="0">
                <a:solidFill>
                  <a:srgbClr val="CC00CC"/>
                </a:solidFill>
                <a:latin typeface="微软雅黑" panose="020B0503020204020204" pitchFamily="34" charset="-122"/>
                <a:ea typeface="微软雅黑" panose="020B0503020204020204" pitchFamily="34" charset="-122"/>
              </a:rPr>
              <a:t>发来的数据</a:t>
            </a:r>
          </a:p>
        </p:txBody>
      </p:sp>
      <p:sp>
        <p:nvSpPr>
          <p:cNvPr id="136" name="Text Box 73"/>
          <p:cNvSpPr txBox="1">
            <a:spLocks noChangeArrowheads="1"/>
          </p:cNvSpPr>
          <p:nvPr/>
        </p:nvSpPr>
        <p:spPr bwMode="auto">
          <a:xfrm>
            <a:off x="4254804" y="2799902"/>
            <a:ext cx="492443" cy="276999"/>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200" b="1" dirty="0">
                <a:latin typeface="微软雅黑" panose="020B0503020204020204" pitchFamily="34" charset="-122"/>
                <a:ea typeface="微软雅黑" panose="020B0503020204020204" pitchFamily="34" charset="-122"/>
              </a:rPr>
              <a:t>上行</a:t>
            </a:r>
          </a:p>
        </p:txBody>
      </p:sp>
      <p:sp>
        <p:nvSpPr>
          <p:cNvPr id="137" name="Line 75"/>
          <p:cNvSpPr>
            <a:spLocks noChangeShapeType="1"/>
          </p:cNvSpPr>
          <p:nvPr/>
        </p:nvSpPr>
        <p:spPr bwMode="auto">
          <a:xfrm flipH="1">
            <a:off x="4238899" y="3079323"/>
            <a:ext cx="453798" cy="0"/>
          </a:xfrm>
          <a:prstGeom prst="line">
            <a:avLst/>
          </a:prstGeom>
          <a:noFill/>
          <a:ln w="28575">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38" name="矩形 137"/>
          <p:cNvSpPr/>
          <p:nvPr/>
        </p:nvSpPr>
        <p:spPr>
          <a:xfrm>
            <a:off x="2544208" y="3466898"/>
            <a:ext cx="1370852" cy="253916"/>
          </a:xfrm>
          <a:prstGeom prst="rect">
            <a:avLst/>
          </a:prstGeom>
        </p:spPr>
        <p:txBody>
          <a:bodyPr wrap="square">
            <a:spAutoFit/>
          </a:bodyPr>
          <a:lstStyle/>
          <a:p>
            <a:r>
              <a:rPr lang="en-US" altLang="zh-CN" sz="1050" b="1" dirty="0">
                <a:latin typeface="微软雅黑" panose="020B0503020204020204" pitchFamily="34" charset="-122"/>
                <a:ea typeface="微软雅黑" panose="020B0503020204020204" pitchFamily="34" charset="-122"/>
              </a:rPr>
              <a:t>OLT</a:t>
            </a:r>
            <a:r>
              <a:rPr lang="zh-CN" altLang="en-US" sz="1050" b="1" dirty="0">
                <a:latin typeface="微软雅黑" panose="020B0503020204020204" pitchFamily="34" charset="-122"/>
                <a:ea typeface="微软雅黑" panose="020B0503020204020204" pitchFamily="34" charset="-122"/>
              </a:rPr>
              <a:t>：</a:t>
            </a:r>
            <a:r>
              <a:rPr lang="zh-CN" altLang="zh-CN" sz="1050" b="1" dirty="0">
                <a:latin typeface="微软雅黑" panose="020B0503020204020204" pitchFamily="34" charset="-122"/>
                <a:ea typeface="微软雅黑" panose="020B0503020204020204" pitchFamily="34" charset="-122"/>
              </a:rPr>
              <a:t>光线路终端</a:t>
            </a:r>
            <a:endParaRPr lang="zh-CN" altLang="en-US" sz="1050" b="1" dirty="0">
              <a:latin typeface="微软雅黑" panose="020B0503020204020204" pitchFamily="34" charset="-122"/>
              <a:ea typeface="微软雅黑" panose="020B0503020204020204" pitchFamily="34" charset="-122"/>
            </a:endParaRPr>
          </a:p>
        </p:txBody>
      </p:sp>
      <p:sp>
        <p:nvSpPr>
          <p:cNvPr id="143" name="Rectangle 46"/>
          <p:cNvSpPr>
            <a:spLocks noChangeArrowheads="1"/>
          </p:cNvSpPr>
          <p:nvPr/>
        </p:nvSpPr>
        <p:spPr bwMode="auto">
          <a:xfrm>
            <a:off x="2679636" y="3197685"/>
            <a:ext cx="408718" cy="251519"/>
          </a:xfrm>
          <a:prstGeom prst="rect">
            <a:avLst/>
          </a:prstGeom>
          <a:solidFill>
            <a:srgbClr val="66FF66"/>
          </a:solidFill>
          <a:ln w="12700">
            <a:solidFill>
              <a:schemeClr val="tx1"/>
            </a:solidFill>
            <a:miter lim="800000"/>
          </a:ln>
          <a:effec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OLT</a:t>
            </a:r>
          </a:p>
        </p:txBody>
      </p:sp>
      <p:sp>
        <p:nvSpPr>
          <p:cNvPr id="144" name="Rectangle 13"/>
          <p:cNvSpPr>
            <a:spLocks noChangeArrowheads="1"/>
          </p:cNvSpPr>
          <p:nvPr/>
        </p:nvSpPr>
        <p:spPr bwMode="auto">
          <a:xfrm>
            <a:off x="2661454" y="1765062"/>
            <a:ext cx="408718" cy="251519"/>
          </a:xfrm>
          <a:prstGeom prst="rect">
            <a:avLst/>
          </a:prstGeom>
          <a:solidFill>
            <a:srgbClr val="66FF66"/>
          </a:solidFill>
          <a:ln w="12700">
            <a:solidFill>
              <a:schemeClr val="tx1"/>
            </a:solidFill>
            <a:miter lim="800000"/>
          </a:ln>
          <a:effec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OLT</a:t>
            </a:r>
          </a:p>
        </p:txBody>
      </p:sp>
      <p:sp>
        <p:nvSpPr>
          <p:cNvPr id="145" name="Rectangle 10"/>
          <p:cNvSpPr>
            <a:spLocks noChangeArrowheads="1"/>
          </p:cNvSpPr>
          <p:nvPr/>
        </p:nvSpPr>
        <p:spPr bwMode="auto">
          <a:xfrm>
            <a:off x="6050771" y="2309711"/>
            <a:ext cx="408718" cy="251519"/>
          </a:xfrm>
          <a:prstGeom prst="rect">
            <a:avLst/>
          </a:prstGeom>
          <a:solidFill>
            <a:srgbClr val="66FF66"/>
          </a:solidFill>
          <a:ln w="12700">
            <a:solidFill>
              <a:schemeClr val="tx1"/>
            </a:solidFill>
            <a:miter lim="800000"/>
          </a:ln>
          <a:effec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ONU</a:t>
            </a:r>
          </a:p>
        </p:txBody>
      </p:sp>
      <p:sp>
        <p:nvSpPr>
          <p:cNvPr id="146" name="Rectangle 11"/>
          <p:cNvSpPr>
            <a:spLocks noChangeArrowheads="1"/>
          </p:cNvSpPr>
          <p:nvPr/>
        </p:nvSpPr>
        <p:spPr bwMode="auto">
          <a:xfrm>
            <a:off x="6050771" y="1765062"/>
            <a:ext cx="408718" cy="251519"/>
          </a:xfrm>
          <a:prstGeom prst="rect">
            <a:avLst/>
          </a:prstGeom>
          <a:solidFill>
            <a:srgbClr val="66FF66"/>
          </a:solidFill>
          <a:ln w="12700">
            <a:solidFill>
              <a:schemeClr val="tx1"/>
            </a:solidFill>
            <a:miter lim="800000"/>
          </a:ln>
          <a:effectLst/>
        </p:spPr>
        <p:txBody>
          <a:bodyPr wrap="none" anchor="ctr"/>
          <a:lstStyle/>
          <a:p>
            <a:pPr algn="ctr"/>
            <a:r>
              <a:rPr lang="en-US" altLang="zh-CN" sz="1200" b="1">
                <a:latin typeface="微软雅黑" panose="020B0503020204020204" pitchFamily="34" charset="-122"/>
                <a:ea typeface="微软雅黑" panose="020B0503020204020204" pitchFamily="34" charset="-122"/>
              </a:rPr>
              <a:t>ONU</a:t>
            </a:r>
          </a:p>
        </p:txBody>
      </p:sp>
      <p:sp>
        <p:nvSpPr>
          <p:cNvPr id="147" name="Rectangle 22"/>
          <p:cNvSpPr>
            <a:spLocks noChangeArrowheads="1"/>
          </p:cNvSpPr>
          <p:nvPr/>
        </p:nvSpPr>
        <p:spPr bwMode="auto">
          <a:xfrm>
            <a:off x="6050771" y="1289765"/>
            <a:ext cx="408718" cy="251519"/>
          </a:xfrm>
          <a:prstGeom prst="rect">
            <a:avLst/>
          </a:prstGeom>
          <a:solidFill>
            <a:srgbClr val="66FF66"/>
          </a:solidFill>
          <a:ln w="12700">
            <a:solidFill>
              <a:schemeClr val="tx1"/>
            </a:solidFill>
            <a:miter lim="800000"/>
          </a:ln>
          <a:effec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ONU</a:t>
            </a:r>
          </a:p>
        </p:txBody>
      </p:sp>
      <p:sp>
        <p:nvSpPr>
          <p:cNvPr id="148" name="Rectangle 43"/>
          <p:cNvSpPr>
            <a:spLocks noChangeArrowheads="1"/>
          </p:cNvSpPr>
          <p:nvPr/>
        </p:nvSpPr>
        <p:spPr bwMode="auto">
          <a:xfrm>
            <a:off x="6068953" y="3742334"/>
            <a:ext cx="408718" cy="251519"/>
          </a:xfrm>
          <a:prstGeom prst="rect">
            <a:avLst/>
          </a:prstGeom>
          <a:solidFill>
            <a:srgbClr val="66FF66"/>
          </a:solidFill>
          <a:ln w="12700">
            <a:solidFill>
              <a:schemeClr val="tx1"/>
            </a:solidFill>
            <a:miter lim="800000"/>
          </a:ln>
          <a:effec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ONU</a:t>
            </a:r>
          </a:p>
        </p:txBody>
      </p:sp>
      <p:sp>
        <p:nvSpPr>
          <p:cNvPr id="149" name="Rectangle 44"/>
          <p:cNvSpPr>
            <a:spLocks noChangeArrowheads="1"/>
          </p:cNvSpPr>
          <p:nvPr/>
        </p:nvSpPr>
        <p:spPr bwMode="auto">
          <a:xfrm>
            <a:off x="6068953" y="3197685"/>
            <a:ext cx="408718" cy="251519"/>
          </a:xfrm>
          <a:prstGeom prst="rect">
            <a:avLst/>
          </a:prstGeom>
          <a:solidFill>
            <a:srgbClr val="66FF66"/>
          </a:solidFill>
          <a:ln w="12700">
            <a:solidFill>
              <a:schemeClr val="tx1"/>
            </a:solidFill>
            <a:miter lim="800000"/>
          </a:ln>
          <a:effectLst/>
        </p:spPr>
        <p:txBody>
          <a:bodyPr wrap="none" anchor="ctr"/>
          <a:lstStyle/>
          <a:p>
            <a:pPr algn="ctr"/>
            <a:r>
              <a:rPr lang="en-US" altLang="zh-CN" sz="1200" b="1">
                <a:latin typeface="微软雅黑" panose="020B0503020204020204" pitchFamily="34" charset="-122"/>
                <a:ea typeface="微软雅黑" panose="020B0503020204020204" pitchFamily="34" charset="-122"/>
              </a:rPr>
              <a:t>ONU</a:t>
            </a:r>
          </a:p>
        </p:txBody>
      </p:sp>
      <p:sp>
        <p:nvSpPr>
          <p:cNvPr id="150" name="Rectangle 53"/>
          <p:cNvSpPr>
            <a:spLocks noChangeArrowheads="1"/>
          </p:cNvSpPr>
          <p:nvPr/>
        </p:nvSpPr>
        <p:spPr bwMode="auto">
          <a:xfrm>
            <a:off x="6068953" y="2722388"/>
            <a:ext cx="408718" cy="251519"/>
          </a:xfrm>
          <a:prstGeom prst="rect">
            <a:avLst/>
          </a:prstGeom>
          <a:solidFill>
            <a:srgbClr val="66FF66"/>
          </a:solidFill>
          <a:ln w="12700">
            <a:solidFill>
              <a:schemeClr val="tx1"/>
            </a:solidFill>
            <a:miter lim="800000"/>
          </a:ln>
          <a:effectLst/>
        </p:spPr>
        <p:txBody>
          <a:bodyPr wrap="none" anchor="ctr"/>
          <a:lstStyle/>
          <a:p>
            <a:pPr algn="ctr"/>
            <a:r>
              <a:rPr lang="en-US" altLang="zh-CN" sz="1200" b="1">
                <a:latin typeface="微软雅黑" panose="020B0503020204020204" pitchFamily="34" charset="-122"/>
                <a:ea typeface="微软雅黑" panose="020B0503020204020204" pitchFamily="34" charset="-122"/>
              </a:rPr>
              <a:t>ONU</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5"/>
          <p:cNvSpPr>
            <a:spLocks noChangeArrowheads="1"/>
          </p:cNvSpPr>
          <p:nvPr/>
        </p:nvSpPr>
        <p:spPr bwMode="auto">
          <a:xfrm>
            <a:off x="556963" y="622384"/>
            <a:ext cx="8048776" cy="353930"/>
          </a:xfrm>
          <a:prstGeom prst="roundRect">
            <a:avLst>
              <a:gd name="adj" fmla="val 16667"/>
            </a:avLst>
          </a:prstGeom>
          <a:solidFill>
            <a:srgbClr val="00B050"/>
          </a:solidFill>
          <a:ln>
            <a:noFill/>
          </a:ln>
          <a:effec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 name="Rectangle 6"/>
          <p:cNvSpPr>
            <a:spLocks noChangeArrowheads="1"/>
          </p:cNvSpPr>
          <p:nvPr/>
        </p:nvSpPr>
        <p:spPr bwMode="auto">
          <a:xfrm>
            <a:off x="4117126" y="589173"/>
            <a:ext cx="9284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小   结</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556963" y="1209674"/>
            <a:ext cx="7723320" cy="2847975"/>
          </a:xfrm>
          <a:prstGeom prst="rect">
            <a:avLst/>
          </a:prstGeom>
        </p:spPr>
      </p:pic>
      <p:sp>
        <p:nvSpPr>
          <p:cNvPr id="7" name="矩形 6"/>
          <p:cNvSpPr/>
          <p:nvPr/>
        </p:nvSpPr>
        <p:spPr>
          <a:xfrm>
            <a:off x="7496175" y="2647950"/>
            <a:ext cx="514350" cy="1143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6054612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5145" y="771869"/>
            <a:ext cx="8053712" cy="388721"/>
          </a:xfrm>
          <a:prstGeom prst="roundRect">
            <a:avLst>
              <a:gd name="adj" fmla="val 16667"/>
            </a:avLst>
          </a:prstGeom>
          <a:solidFill>
            <a:srgbClr val="0089FA"/>
          </a:solidFill>
          <a:ln>
            <a:noFill/>
          </a:ln>
          <a:effectLst/>
        </p:spPr>
        <p:txBody>
          <a:bodyPr wrap="none" anchor="ctr"/>
          <a:lstStyle/>
          <a:p>
            <a:endParaRPr lang="zh-CN" altLang="en-US">
              <a:solidFill>
                <a:prstClr val="black"/>
              </a:solidFill>
            </a:endParaRPr>
          </a:p>
        </p:txBody>
      </p:sp>
      <p:sp>
        <p:nvSpPr>
          <p:cNvPr id="6" name="Rectangle 6"/>
          <p:cNvSpPr>
            <a:spLocks noChangeArrowheads="1"/>
          </p:cNvSpPr>
          <p:nvPr/>
        </p:nvSpPr>
        <p:spPr bwMode="auto">
          <a:xfrm>
            <a:off x="3864116" y="729598"/>
            <a:ext cx="14157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a:solidFill>
                  <a:prstClr val="white"/>
                </a:solidFill>
                <a:latin typeface="微软雅黑" panose="020B0503020204020204" pitchFamily="34" charset="-122"/>
                <a:ea typeface="微软雅黑" panose="020B0503020204020204" pitchFamily="34" charset="-122"/>
              </a:rPr>
              <a:t>几个问题</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545145" y="1202861"/>
            <a:ext cx="5502142" cy="3539952"/>
          </a:xfrm>
          <a:prstGeom prst="rect">
            <a:avLst/>
          </a:prstGeom>
        </p:spPr>
      </p:pic>
      <p:sp>
        <p:nvSpPr>
          <p:cNvPr id="3" name="矩形 2"/>
          <p:cNvSpPr/>
          <p:nvPr/>
        </p:nvSpPr>
        <p:spPr>
          <a:xfrm>
            <a:off x="6143701" y="1202861"/>
            <a:ext cx="2606403" cy="180948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zh-CN" altLang="en-US" sz="1200"/>
              <a:t>“比特</a:t>
            </a:r>
            <a:r>
              <a:rPr lang="en-US" altLang="zh-CN" sz="1200"/>
              <a:t>/</a:t>
            </a:r>
            <a:r>
              <a:rPr lang="zh-CN" altLang="en-US" sz="1200"/>
              <a:t>秒”和“码元</a:t>
            </a:r>
            <a:r>
              <a:rPr lang="en-US" altLang="zh-CN" sz="1200"/>
              <a:t>/</a:t>
            </a:r>
            <a:r>
              <a:rPr lang="zh-CN" altLang="en-US" sz="1200"/>
              <a:t>秒”是不完全一样的，代表含义不相同。使用二进制编码，一个码元代表一个比特，这时“比特</a:t>
            </a:r>
            <a:r>
              <a:rPr lang="en-US" altLang="zh-CN" sz="1200"/>
              <a:t>/</a:t>
            </a:r>
            <a:r>
              <a:rPr lang="zh-CN" altLang="en-US" sz="1200"/>
              <a:t>秒”和“码元</a:t>
            </a:r>
            <a:r>
              <a:rPr lang="en-US" altLang="zh-CN" sz="1200"/>
              <a:t>/</a:t>
            </a:r>
            <a:r>
              <a:rPr lang="zh-CN" altLang="en-US" sz="1200"/>
              <a:t>秒”的数值是一样的。</a:t>
            </a:r>
            <a:endParaRPr lang="en-US" altLang="zh-CN" sz="1200"/>
          </a:p>
          <a:p>
            <a:r>
              <a:rPr lang="zh-CN" altLang="en-US" sz="1200"/>
              <a:t>根据编码的不同，一个码元可以对应于几个比特，但也可以是几个码元对应一个比特。</a:t>
            </a:r>
          </a:p>
        </p:txBody>
      </p:sp>
    </p:spTree>
    <p:extLst>
      <p:ext uri="{BB962C8B-B14F-4D97-AF65-F5344CB8AC3E}">
        <p14:creationId xmlns:p14="http://schemas.microsoft.com/office/powerpoint/2010/main" val="14747847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9556" y="3249282"/>
            <a:ext cx="8498771" cy="1894218"/>
          </a:xfrm>
          <a:prstGeom prst="rect">
            <a:avLst/>
          </a:prstGeom>
        </p:spPr>
      </p:pic>
      <p:sp>
        <p:nvSpPr>
          <p:cNvPr id="3" name="矩形 2"/>
          <p:cNvSpPr/>
          <p:nvPr/>
        </p:nvSpPr>
        <p:spPr>
          <a:xfrm>
            <a:off x="140679" y="520504"/>
            <a:ext cx="8947050" cy="830997"/>
          </a:xfrm>
          <a:prstGeom prst="rect">
            <a:avLst/>
          </a:prstGeom>
        </p:spPr>
        <p:txBody>
          <a:bodyPr wrap="square">
            <a:spAutoFit/>
          </a:bodyPr>
          <a:lstStyle/>
          <a:p>
            <a:r>
              <a:rPr lang="en-US" altLang="zh-CN" sz="1600"/>
              <a:t>1)</a:t>
            </a:r>
            <a:r>
              <a:rPr lang="zh-CN" altLang="en-US" sz="1600"/>
              <a:t>码元传输速率</a:t>
            </a:r>
            <a:r>
              <a:rPr lang="en-US" altLang="zh-CN" sz="1600"/>
              <a:t>:</a:t>
            </a:r>
            <a:r>
              <a:rPr lang="zh-CN" altLang="en-US" sz="1600"/>
              <a:t>别名码元速率、波形速率、调制速率、符号速率等，它表示</a:t>
            </a:r>
            <a:r>
              <a:rPr lang="en-US" altLang="zh-CN" sz="1600"/>
              <a:t>1s</a:t>
            </a:r>
            <a:r>
              <a:rPr lang="zh-CN" altLang="en-US" sz="1600"/>
              <a:t>可以传输多少个码元</a:t>
            </a:r>
            <a:r>
              <a:rPr lang="en-US" altLang="zh-CN" sz="1600"/>
              <a:t>(</a:t>
            </a:r>
            <a:r>
              <a:rPr lang="zh-CN" altLang="en-US" sz="1600"/>
              <a:t>也可称为脉冲个数或信号变化的次数</a:t>
            </a:r>
            <a:r>
              <a:rPr lang="en-US" altLang="zh-CN" sz="1600"/>
              <a:t>)</a:t>
            </a:r>
            <a:r>
              <a:rPr lang="zh-CN" altLang="en-US" sz="1600"/>
              <a:t>，单位是波特</a:t>
            </a:r>
            <a:r>
              <a:rPr lang="en-US" altLang="zh-CN" sz="1600"/>
              <a:t>(Baud) </a:t>
            </a:r>
            <a:r>
              <a:rPr lang="zh-CN" altLang="en-US" sz="1600"/>
              <a:t>。</a:t>
            </a:r>
            <a:r>
              <a:rPr lang="en-US" altLang="zh-CN" sz="1600"/>
              <a:t>1</a:t>
            </a:r>
            <a:r>
              <a:rPr lang="zh-CN" altLang="en-US" sz="1600"/>
              <a:t>波特表示数字通信系统每秒传输一个码元。这里的码元可以是多进制的，也可以是二进制的，但码元速率与进制数无关。</a:t>
            </a:r>
          </a:p>
        </p:txBody>
      </p:sp>
      <p:pic>
        <p:nvPicPr>
          <p:cNvPr id="4" name="图片 3"/>
          <p:cNvPicPr>
            <a:picLocks noChangeAspect="1"/>
          </p:cNvPicPr>
          <p:nvPr/>
        </p:nvPicPr>
        <p:blipFill>
          <a:blip r:embed="rId3"/>
          <a:stretch>
            <a:fillRect/>
          </a:stretch>
        </p:blipFill>
        <p:spPr>
          <a:xfrm>
            <a:off x="140679" y="1351501"/>
            <a:ext cx="6499103" cy="1814732"/>
          </a:xfrm>
          <a:prstGeom prst="rect">
            <a:avLst/>
          </a:prstGeom>
        </p:spPr>
      </p:pic>
    </p:spTree>
    <p:extLst>
      <p:ext uri="{BB962C8B-B14F-4D97-AF65-F5344CB8AC3E}">
        <p14:creationId xmlns:p14="http://schemas.microsoft.com/office/powerpoint/2010/main" val="33000303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36099" y="810169"/>
            <a:ext cx="8489852" cy="3139321"/>
          </a:xfrm>
          <a:prstGeom prst="rect">
            <a:avLst/>
          </a:prstGeom>
        </p:spPr>
        <p:txBody>
          <a:bodyPr wrap="square">
            <a:spAutoFit/>
          </a:bodyPr>
          <a:lstStyle/>
          <a:p>
            <a:r>
              <a:rPr lang="zh-CN" altLang="en-US"/>
              <a:t>某一数字通信系统传输的是</a:t>
            </a:r>
            <a:r>
              <a:rPr lang="zh-CN" altLang="en-US">
                <a:solidFill>
                  <a:srgbClr val="FF0000"/>
                </a:solidFill>
              </a:rPr>
              <a:t>四</a:t>
            </a:r>
            <a:r>
              <a:rPr lang="zh-CN" altLang="en-US"/>
              <a:t>进制码元</a:t>
            </a:r>
            <a:r>
              <a:rPr lang="en-US" altLang="zh-CN"/>
              <a:t>,4s</a:t>
            </a:r>
            <a:r>
              <a:rPr lang="zh-CN" altLang="en-US"/>
              <a:t>传输了</a:t>
            </a:r>
            <a:r>
              <a:rPr lang="en-US" altLang="zh-CN"/>
              <a:t>8000</a:t>
            </a:r>
            <a:r>
              <a:rPr lang="zh-CN" altLang="en-US"/>
              <a:t>个码元，求系统的码元传输速率是多少</a:t>
            </a:r>
            <a:r>
              <a:rPr lang="en-US" altLang="zh-CN"/>
              <a:t>?</a:t>
            </a:r>
            <a:r>
              <a:rPr lang="zh-CN" altLang="en-US"/>
              <a:t>信息传输速率是多少</a:t>
            </a:r>
            <a:r>
              <a:rPr lang="en-US" altLang="zh-CN"/>
              <a:t>?</a:t>
            </a:r>
            <a:r>
              <a:rPr lang="zh-CN" altLang="en-US"/>
              <a:t>若另一通信系统传输的是</a:t>
            </a:r>
            <a:r>
              <a:rPr lang="zh-CN" altLang="en-US">
                <a:solidFill>
                  <a:srgbClr val="FF0000"/>
                </a:solidFill>
              </a:rPr>
              <a:t>十六</a:t>
            </a:r>
            <a:r>
              <a:rPr lang="zh-CN" altLang="en-US"/>
              <a:t>进制码元</a:t>
            </a:r>
            <a:r>
              <a:rPr lang="en-US" altLang="zh-CN"/>
              <a:t>,6s</a:t>
            </a:r>
            <a:r>
              <a:rPr lang="zh-CN" altLang="en-US"/>
              <a:t>传输了</a:t>
            </a:r>
            <a:r>
              <a:rPr lang="en-US" altLang="zh-CN"/>
              <a:t>7200</a:t>
            </a:r>
            <a:r>
              <a:rPr lang="zh-CN" altLang="en-US"/>
              <a:t>个码元，求他的码元传输速率是多少</a:t>
            </a:r>
            <a:r>
              <a:rPr lang="en-US" altLang="zh-CN"/>
              <a:t>?</a:t>
            </a:r>
            <a:r>
              <a:rPr lang="zh-CN" altLang="en-US"/>
              <a:t>信息传输速率是多少</a:t>
            </a:r>
            <a:r>
              <a:rPr lang="en-US" altLang="zh-CN"/>
              <a:t>?</a:t>
            </a:r>
            <a:r>
              <a:rPr lang="zh-CN" altLang="en-US"/>
              <a:t>并指出哪个系统传输速率快</a:t>
            </a:r>
            <a:r>
              <a:rPr lang="en-US" altLang="zh-CN"/>
              <a:t>?</a:t>
            </a:r>
          </a:p>
          <a:p>
            <a:r>
              <a:rPr lang="zh-CN" altLang="en-US"/>
              <a:t>四进制码元系统码元传输速率就是</a:t>
            </a:r>
            <a:r>
              <a:rPr lang="en-US" altLang="zh-CN"/>
              <a:t>8000/4=2000Baud</a:t>
            </a:r>
            <a:r>
              <a:rPr lang="zh-CN" altLang="en-US"/>
              <a:t>，</a:t>
            </a:r>
            <a:endParaRPr lang="en-US" altLang="zh-CN"/>
          </a:p>
          <a:p>
            <a:r>
              <a:rPr lang="zh-CN" altLang="en-US"/>
              <a:t>信息传输速率就是</a:t>
            </a:r>
            <a:r>
              <a:rPr lang="en-US" altLang="zh-CN"/>
              <a:t>2000*log</a:t>
            </a:r>
            <a:r>
              <a:rPr lang="en-US" altLang="zh-CN" sz="1000"/>
              <a:t>2</a:t>
            </a:r>
            <a:r>
              <a:rPr lang="en-US" altLang="zh-CN"/>
              <a:t>4=4000b/s</a:t>
            </a:r>
          </a:p>
          <a:p>
            <a:r>
              <a:rPr lang="zh-CN" altLang="en-US"/>
              <a:t>十六进制码元系统码元传输速率就是</a:t>
            </a:r>
            <a:r>
              <a:rPr lang="en-US" altLang="zh-CN"/>
              <a:t>7200/6=1200Baud</a:t>
            </a:r>
            <a:r>
              <a:rPr lang="zh-CN" altLang="en-US"/>
              <a:t>，</a:t>
            </a:r>
            <a:endParaRPr lang="en-US" altLang="zh-CN"/>
          </a:p>
          <a:p>
            <a:r>
              <a:rPr lang="zh-CN" altLang="en-US"/>
              <a:t>信息传输速率就是</a:t>
            </a:r>
            <a:r>
              <a:rPr lang="en-US" altLang="zh-CN"/>
              <a:t>1200*log</a:t>
            </a:r>
            <a:r>
              <a:rPr lang="en-US" altLang="zh-CN" sz="900"/>
              <a:t>2</a:t>
            </a:r>
            <a:r>
              <a:rPr lang="en-US" altLang="zh-CN"/>
              <a:t>16=4800bit/s</a:t>
            </a:r>
          </a:p>
          <a:p>
            <a:endParaRPr lang="en-US" altLang="zh-CN"/>
          </a:p>
          <a:p>
            <a:r>
              <a:rPr lang="zh-CN" altLang="en-US"/>
              <a:t>系统传输的是比特流，通常比较的是信息传输速率，所以传输十六进制码元的通信系统传输速率较快，如果用该系统去传输四进制码元会有更高的码元传输速率。</a:t>
            </a:r>
          </a:p>
        </p:txBody>
      </p:sp>
    </p:spTree>
    <p:extLst>
      <p:ext uri="{BB962C8B-B14F-4D97-AF65-F5344CB8AC3E}">
        <p14:creationId xmlns:p14="http://schemas.microsoft.com/office/powerpoint/2010/main" val="29154864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199" y="468693"/>
            <a:ext cx="8475785" cy="2862322"/>
          </a:xfrm>
          <a:prstGeom prst="rect">
            <a:avLst/>
          </a:prstGeom>
        </p:spPr>
        <p:txBody>
          <a:bodyPr wrap="square">
            <a:spAutoFit/>
          </a:bodyPr>
          <a:lstStyle/>
          <a:p>
            <a:r>
              <a:rPr lang="zh-CN" altLang="en-US"/>
              <a:t>奈氏准则</a:t>
            </a:r>
            <a:r>
              <a:rPr lang="en-US" altLang="zh-CN"/>
              <a:t>:</a:t>
            </a:r>
            <a:r>
              <a:rPr lang="zh-CN" altLang="en-US"/>
              <a:t>在理想低通</a:t>
            </a:r>
            <a:r>
              <a:rPr lang="en-US" altLang="zh-CN"/>
              <a:t>(</a:t>
            </a:r>
            <a:r>
              <a:rPr lang="zh-CN" altLang="en-US"/>
              <a:t>无噪声，带宽受限</a:t>
            </a:r>
            <a:r>
              <a:rPr lang="en-US" altLang="zh-CN"/>
              <a:t>)</a:t>
            </a:r>
            <a:r>
              <a:rPr lang="zh-CN" altLang="en-US"/>
              <a:t>条件下，为了避免码间串扰，极限码元传输速率为</a:t>
            </a:r>
            <a:r>
              <a:rPr lang="en-US" altLang="zh-CN"/>
              <a:t>2W</a:t>
            </a:r>
            <a:r>
              <a:rPr lang="zh-CN" altLang="en-US"/>
              <a:t> </a:t>
            </a:r>
            <a:r>
              <a:rPr lang="en-US" altLang="zh-CN"/>
              <a:t>Baud, W</a:t>
            </a:r>
            <a:r>
              <a:rPr lang="zh-CN" altLang="en-US"/>
              <a:t>是信道带宽，单位是</a:t>
            </a:r>
            <a:r>
              <a:rPr lang="en-US" altLang="zh-CN"/>
              <a:t>Hz</a:t>
            </a:r>
            <a:r>
              <a:rPr lang="zh-CN" altLang="en-US"/>
              <a:t>。 </a:t>
            </a:r>
            <a:endParaRPr lang="en-US" altLang="zh-CN"/>
          </a:p>
          <a:p>
            <a:endParaRPr lang="en-US" altLang="zh-CN"/>
          </a:p>
          <a:p>
            <a:r>
              <a:rPr lang="zh-CN" altLang="en-US"/>
              <a:t>理想低通信道下的极限数据传输率</a:t>
            </a:r>
            <a:r>
              <a:rPr lang="en-US" altLang="zh-CN"/>
              <a:t>=                                  </a:t>
            </a:r>
          </a:p>
          <a:p>
            <a:r>
              <a:rPr lang="zh-CN" altLang="en-US"/>
              <a:t>系数</a:t>
            </a:r>
            <a:r>
              <a:rPr lang="en-US" altLang="zh-CN"/>
              <a:t>W</a:t>
            </a:r>
            <a:r>
              <a:rPr lang="zh-CN" altLang="en-US"/>
              <a:t>表示带宽（</a:t>
            </a:r>
            <a:r>
              <a:rPr lang="en-US" altLang="zh-CN"/>
              <a:t>HZ</a:t>
            </a:r>
            <a:r>
              <a:rPr lang="zh-CN" altLang="en-US"/>
              <a:t>），</a:t>
            </a:r>
            <a:r>
              <a:rPr lang="en-US" altLang="zh-CN"/>
              <a:t>V</a:t>
            </a:r>
            <a:r>
              <a:rPr lang="zh-CN" altLang="en-US"/>
              <a:t>表示几种码元，或者几种信号的变化（码元的离散电平数目）</a:t>
            </a:r>
            <a:endParaRPr lang="en-US" altLang="zh-CN"/>
          </a:p>
          <a:p>
            <a:endParaRPr lang="en-US" altLang="zh-CN"/>
          </a:p>
          <a:p>
            <a:r>
              <a:rPr lang="zh-CN" altLang="en-US"/>
              <a:t>例：在无噪声的情况下</a:t>
            </a:r>
            <a:r>
              <a:rPr lang="en-US" altLang="zh-CN"/>
              <a:t>,</a:t>
            </a:r>
            <a:r>
              <a:rPr lang="zh-CN" altLang="en-US"/>
              <a:t>若某通信链路的带宽为</a:t>
            </a:r>
            <a:r>
              <a:rPr lang="en-US" altLang="zh-CN"/>
              <a:t>3kHz ,</a:t>
            </a:r>
            <a:r>
              <a:rPr lang="zh-CN" altLang="en-US"/>
              <a:t>采用</a:t>
            </a:r>
            <a:r>
              <a:rPr lang="en-US" altLang="zh-CN"/>
              <a:t>4</a:t>
            </a:r>
            <a:r>
              <a:rPr lang="zh-CN" altLang="en-US"/>
              <a:t>个相位</a:t>
            </a:r>
            <a:r>
              <a:rPr lang="en-US" altLang="zh-CN"/>
              <a:t>,</a:t>
            </a:r>
            <a:r>
              <a:rPr lang="zh-CN" altLang="en-US"/>
              <a:t>每个相位具有</a:t>
            </a:r>
            <a:r>
              <a:rPr lang="en-US" altLang="zh-CN"/>
              <a:t>4</a:t>
            </a:r>
            <a:r>
              <a:rPr lang="zh-CN" altLang="en-US"/>
              <a:t>种振幅的</a:t>
            </a:r>
            <a:r>
              <a:rPr lang="en-US" altLang="zh-CN"/>
              <a:t>QAM</a:t>
            </a:r>
            <a:r>
              <a:rPr lang="zh-CN" altLang="en-US"/>
              <a:t>调制技术</a:t>
            </a:r>
            <a:r>
              <a:rPr lang="en-US" altLang="zh-CN"/>
              <a:t>,</a:t>
            </a:r>
            <a:r>
              <a:rPr lang="zh-CN" altLang="en-US"/>
              <a:t>则该通信链路的最大数据传输率是多少</a:t>
            </a:r>
            <a:r>
              <a:rPr lang="en-US" altLang="zh-CN"/>
              <a:t>?</a:t>
            </a:r>
            <a:r>
              <a:rPr lang="zh-CN" altLang="en-US"/>
              <a:t>信号有</a:t>
            </a:r>
            <a:r>
              <a:rPr lang="en-US" altLang="zh-CN"/>
              <a:t>4 x 4=16</a:t>
            </a:r>
            <a:r>
              <a:rPr lang="zh-CN" altLang="en-US"/>
              <a:t>种变化，最大数据传输率</a:t>
            </a:r>
            <a:r>
              <a:rPr lang="en-US" altLang="zh-CN"/>
              <a:t>=2 x 3k </a:t>
            </a:r>
            <a:r>
              <a:rPr lang="en-US" altLang="zh-CN" smtClean="0"/>
              <a:t>xlog</a:t>
            </a:r>
            <a:r>
              <a:rPr lang="en-US" altLang="zh-CN" baseline="-25000" smtClean="0"/>
              <a:t>2</a:t>
            </a:r>
            <a:r>
              <a:rPr lang="en-US" altLang="zh-CN" smtClean="0"/>
              <a:t>16=24kb/s</a:t>
            </a:r>
            <a:endParaRPr lang="zh-CN" altLang="en-US"/>
          </a:p>
        </p:txBody>
      </p:sp>
      <p:pic>
        <p:nvPicPr>
          <p:cNvPr id="3" name="图片 2"/>
          <p:cNvPicPr>
            <a:picLocks noChangeAspect="1"/>
          </p:cNvPicPr>
          <p:nvPr/>
        </p:nvPicPr>
        <p:blipFill>
          <a:blip r:embed="rId2"/>
          <a:stretch>
            <a:fillRect/>
          </a:stretch>
        </p:blipFill>
        <p:spPr>
          <a:xfrm>
            <a:off x="4168822" y="1346665"/>
            <a:ext cx="1523810" cy="276190"/>
          </a:xfrm>
          <a:prstGeom prst="rect">
            <a:avLst/>
          </a:prstGeom>
        </p:spPr>
      </p:pic>
    </p:spTree>
    <p:extLst>
      <p:ext uri="{BB962C8B-B14F-4D97-AF65-F5344CB8AC3E}">
        <p14:creationId xmlns:p14="http://schemas.microsoft.com/office/powerpoint/2010/main" val="10668331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61871" y="1257855"/>
            <a:ext cx="8584632" cy="2573609"/>
          </a:xfrm>
          <a:prstGeom prst="rect">
            <a:avLst/>
          </a:prstGeom>
        </p:spPr>
      </p:pic>
    </p:spTree>
    <p:extLst>
      <p:ext uri="{BB962C8B-B14F-4D97-AF65-F5344CB8AC3E}">
        <p14:creationId xmlns:p14="http://schemas.microsoft.com/office/powerpoint/2010/main" val="3518811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2186981" y="1149927"/>
            <a:ext cx="5956355" cy="3172691"/>
          </a:xfrm>
        </p:spPr>
        <p:txBody>
          <a:bodyPr/>
          <a:lstStyle/>
          <a:p>
            <a:r>
              <a:rPr lang="zh-CN" altLang="en-US" dirty="0">
                <a:solidFill>
                  <a:srgbClr val="0000FF"/>
                </a:solidFill>
              </a:rPr>
              <a:t>信号 </a:t>
            </a:r>
            <a:r>
              <a:rPr lang="en-US" altLang="zh-CN" dirty="0"/>
              <a:t>(signal)</a:t>
            </a:r>
            <a:r>
              <a:rPr lang="zh-CN" altLang="en-US" dirty="0"/>
              <a:t>：数据的电气的或电磁的表现。 </a:t>
            </a:r>
          </a:p>
          <a:p>
            <a:pPr lvl="1"/>
            <a:r>
              <a:rPr lang="zh-CN" altLang="en-US" dirty="0">
                <a:solidFill>
                  <a:srgbClr val="C00000"/>
                </a:solidFill>
              </a:rPr>
              <a:t>模拟</a:t>
            </a:r>
            <a:r>
              <a:rPr lang="zh-CN" altLang="en-US" dirty="0"/>
              <a:t>信号 </a:t>
            </a:r>
            <a:r>
              <a:rPr lang="en-US" altLang="zh-CN" dirty="0"/>
              <a:t>(analogous signal)</a:t>
            </a:r>
            <a:r>
              <a:rPr lang="zh-CN" altLang="en-US" dirty="0"/>
              <a:t>：代表消息的参数的取值是</a:t>
            </a:r>
            <a:r>
              <a:rPr lang="zh-CN" altLang="en-US" dirty="0">
                <a:solidFill>
                  <a:srgbClr val="C00000"/>
                </a:solidFill>
              </a:rPr>
              <a:t>连续</a:t>
            </a:r>
            <a:r>
              <a:rPr lang="zh-CN" altLang="en-US" dirty="0"/>
              <a:t>的。 </a:t>
            </a:r>
          </a:p>
          <a:p>
            <a:pPr lvl="1"/>
            <a:r>
              <a:rPr lang="zh-CN" altLang="en-US" dirty="0">
                <a:solidFill>
                  <a:srgbClr val="C00000"/>
                </a:solidFill>
              </a:rPr>
              <a:t>数字</a:t>
            </a:r>
            <a:r>
              <a:rPr lang="zh-CN" altLang="en-US" dirty="0"/>
              <a:t>信号 </a:t>
            </a:r>
            <a:r>
              <a:rPr lang="en-US" altLang="zh-CN" dirty="0"/>
              <a:t>(digital signal)</a:t>
            </a:r>
            <a:r>
              <a:rPr lang="zh-CN" altLang="en-US" dirty="0"/>
              <a:t>：代表消息的参数的取值是</a:t>
            </a:r>
            <a:r>
              <a:rPr lang="zh-CN" altLang="en-US" dirty="0">
                <a:solidFill>
                  <a:srgbClr val="C00000"/>
                </a:solidFill>
              </a:rPr>
              <a:t>离散</a:t>
            </a:r>
            <a:r>
              <a:rPr lang="zh-CN" altLang="en-US" dirty="0"/>
              <a:t>的。 </a:t>
            </a:r>
          </a:p>
          <a:p>
            <a:r>
              <a:rPr lang="zh-CN" altLang="en-US" dirty="0">
                <a:solidFill>
                  <a:srgbClr val="0000FF"/>
                </a:solidFill>
              </a:rPr>
              <a:t>码元：</a:t>
            </a:r>
            <a:r>
              <a:rPr lang="zh-CN" altLang="en-US" dirty="0"/>
              <a:t>在使用时间域（简称为</a:t>
            </a:r>
            <a:r>
              <a:rPr lang="zh-CN" altLang="en-US" dirty="0">
                <a:solidFill>
                  <a:srgbClr val="0000FF"/>
                </a:solidFill>
              </a:rPr>
              <a:t>时域</a:t>
            </a:r>
            <a:r>
              <a:rPr lang="zh-CN" altLang="en-US" dirty="0"/>
              <a:t>）的波形表示数字信号时，代表不同离散数值的基本波形。</a:t>
            </a:r>
            <a:endParaRPr lang="en-US" altLang="zh-CN" dirty="0"/>
          </a:p>
          <a:p>
            <a:pPr lvl="1"/>
            <a:r>
              <a:rPr lang="zh-CN" altLang="zh-CN" dirty="0"/>
              <a:t>使用二进制编码时，只有两种不同的码元</a:t>
            </a:r>
            <a:r>
              <a:rPr lang="zh-CN" altLang="en-US" dirty="0"/>
              <a:t>：</a:t>
            </a:r>
            <a:endParaRPr lang="en-US" altLang="zh-CN" dirty="0"/>
          </a:p>
          <a:p>
            <a:pPr marL="457200" lvl="1" indent="0">
              <a:buNone/>
            </a:pPr>
            <a:r>
              <a:rPr lang="en-US" altLang="zh-CN" dirty="0"/>
              <a:t>    0 </a:t>
            </a:r>
            <a:r>
              <a:rPr lang="zh-CN" altLang="zh-CN" dirty="0"/>
              <a:t>状态</a:t>
            </a:r>
            <a:r>
              <a:rPr lang="zh-CN" altLang="en-US" dirty="0"/>
              <a:t>，</a:t>
            </a:r>
            <a:r>
              <a:rPr lang="en-US" altLang="zh-CN" dirty="0"/>
              <a:t>1 </a:t>
            </a:r>
            <a:r>
              <a:rPr lang="zh-CN" altLang="zh-CN" dirty="0"/>
              <a:t>状态。</a:t>
            </a:r>
            <a:endParaRPr lang="zh-CN" altLang="en-US" dirty="0"/>
          </a:p>
          <a:p>
            <a:endParaRPr lang="zh-CN" altLang="en-US" dirty="0"/>
          </a:p>
        </p:txBody>
      </p:sp>
      <p:sp>
        <p:nvSpPr>
          <p:cNvPr id="4" name="文本占位符 3"/>
          <p:cNvSpPr>
            <a:spLocks noGrp="1"/>
          </p:cNvSpPr>
          <p:nvPr>
            <p:ph type="body" sz="quarter" idx="11"/>
          </p:nvPr>
        </p:nvSpPr>
        <p:spPr/>
        <p:txBody>
          <a:bodyPr/>
          <a:lstStyle/>
          <a:p>
            <a:r>
              <a:rPr lang="zh-CN" altLang="en-US" dirty="0"/>
              <a:t>常用术语</a:t>
            </a:r>
          </a:p>
        </p:txBody>
      </p:sp>
      <p:sp>
        <p:nvSpPr>
          <p:cNvPr id="5" name="Freeform 5"/>
          <p:cNvSpPr/>
          <p:nvPr/>
        </p:nvSpPr>
        <p:spPr bwMode="auto">
          <a:xfrm>
            <a:off x="1235853" y="1713034"/>
            <a:ext cx="783565" cy="288984"/>
          </a:xfrm>
          <a:custGeom>
            <a:avLst/>
            <a:gdLst>
              <a:gd name="T0" fmla="*/ 0 w 1008"/>
              <a:gd name="T1" fmla="*/ 384 h 704"/>
              <a:gd name="T2" fmla="*/ 192 w 1008"/>
              <a:gd name="T3" fmla="*/ 48 h 704"/>
              <a:gd name="T4" fmla="*/ 480 w 1008"/>
              <a:gd name="T5" fmla="*/ 672 h 704"/>
              <a:gd name="T6" fmla="*/ 720 w 1008"/>
              <a:gd name="T7" fmla="*/ 240 h 704"/>
              <a:gd name="T8" fmla="*/ 864 w 1008"/>
              <a:gd name="T9" fmla="*/ 576 h 704"/>
              <a:gd name="T10" fmla="*/ 1008 w 1008"/>
              <a:gd name="T11" fmla="*/ 144 h 704"/>
            </a:gdLst>
            <a:ahLst/>
            <a:cxnLst>
              <a:cxn ang="0">
                <a:pos x="T0" y="T1"/>
              </a:cxn>
              <a:cxn ang="0">
                <a:pos x="T2" y="T3"/>
              </a:cxn>
              <a:cxn ang="0">
                <a:pos x="T4" y="T5"/>
              </a:cxn>
              <a:cxn ang="0">
                <a:pos x="T6" y="T7"/>
              </a:cxn>
              <a:cxn ang="0">
                <a:pos x="T8" y="T9"/>
              </a:cxn>
              <a:cxn ang="0">
                <a:pos x="T10" y="T11"/>
              </a:cxn>
            </a:cxnLst>
            <a:rect l="0" t="0" r="r" b="b"/>
            <a:pathLst>
              <a:path w="1008" h="704">
                <a:moveTo>
                  <a:pt x="0" y="384"/>
                </a:moveTo>
                <a:cubicBezTo>
                  <a:pt x="56" y="192"/>
                  <a:pt x="112" y="0"/>
                  <a:pt x="192" y="48"/>
                </a:cubicBezTo>
                <a:cubicBezTo>
                  <a:pt x="272" y="96"/>
                  <a:pt x="392" y="640"/>
                  <a:pt x="480" y="672"/>
                </a:cubicBezTo>
                <a:cubicBezTo>
                  <a:pt x="568" y="704"/>
                  <a:pt x="656" y="256"/>
                  <a:pt x="720" y="240"/>
                </a:cubicBezTo>
                <a:cubicBezTo>
                  <a:pt x="784" y="224"/>
                  <a:pt x="816" y="592"/>
                  <a:pt x="864" y="576"/>
                </a:cubicBezTo>
                <a:cubicBezTo>
                  <a:pt x="912" y="560"/>
                  <a:pt x="960" y="352"/>
                  <a:pt x="1008" y="144"/>
                </a:cubicBezTo>
              </a:path>
            </a:pathLst>
          </a:custGeom>
          <a:noFill/>
          <a:ln w="57150"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6" name="Freeform 6"/>
          <p:cNvSpPr/>
          <p:nvPr/>
        </p:nvSpPr>
        <p:spPr bwMode="auto">
          <a:xfrm>
            <a:off x="1168528" y="2507197"/>
            <a:ext cx="891947" cy="320856"/>
          </a:xfrm>
          <a:custGeom>
            <a:avLst/>
            <a:gdLst>
              <a:gd name="T0" fmla="*/ 0 w 1056"/>
              <a:gd name="T1" fmla="*/ 174 h 480"/>
              <a:gd name="T2" fmla="*/ 79 w 1056"/>
              <a:gd name="T3" fmla="*/ 174 h 480"/>
              <a:gd name="T4" fmla="*/ 79 w 1056"/>
              <a:gd name="T5" fmla="*/ 0 h 480"/>
              <a:gd name="T6" fmla="*/ 212 w 1056"/>
              <a:gd name="T7" fmla="*/ 0 h 480"/>
              <a:gd name="T8" fmla="*/ 212 w 1056"/>
              <a:gd name="T9" fmla="*/ 174 h 480"/>
              <a:gd name="T10" fmla="*/ 344 w 1056"/>
              <a:gd name="T11" fmla="*/ 174 h 480"/>
              <a:gd name="T12" fmla="*/ 344 w 1056"/>
              <a:gd name="T13" fmla="*/ 0 h 480"/>
              <a:gd name="T14" fmla="*/ 477 w 1056"/>
              <a:gd name="T15" fmla="*/ 0 h 480"/>
              <a:gd name="T16" fmla="*/ 477 w 1056"/>
              <a:gd name="T17" fmla="*/ 174 h 480"/>
              <a:gd name="T18" fmla="*/ 582 w 1056"/>
              <a:gd name="T19" fmla="*/ 174 h 4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6" h="480">
                <a:moveTo>
                  <a:pt x="0" y="480"/>
                </a:moveTo>
                <a:lnTo>
                  <a:pt x="144" y="480"/>
                </a:lnTo>
                <a:lnTo>
                  <a:pt x="144" y="0"/>
                </a:lnTo>
                <a:lnTo>
                  <a:pt x="384" y="0"/>
                </a:lnTo>
                <a:lnTo>
                  <a:pt x="384" y="480"/>
                </a:lnTo>
                <a:lnTo>
                  <a:pt x="624" y="480"/>
                </a:lnTo>
                <a:lnTo>
                  <a:pt x="624" y="0"/>
                </a:lnTo>
                <a:lnTo>
                  <a:pt x="864" y="0"/>
                </a:lnTo>
                <a:lnTo>
                  <a:pt x="864" y="480"/>
                </a:lnTo>
                <a:lnTo>
                  <a:pt x="1056" y="480"/>
                </a:lnTo>
              </a:path>
            </a:pathLst>
          </a:custGeom>
          <a:noFill/>
          <a:ln w="38100" cmpd="sng">
            <a:solidFill>
              <a:srgbClr val="C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nvGrpSpPr>
          <p:cNvPr id="40" name="组合 39"/>
          <p:cNvGrpSpPr/>
          <p:nvPr/>
        </p:nvGrpSpPr>
        <p:grpSpPr>
          <a:xfrm>
            <a:off x="241538" y="3424687"/>
            <a:ext cx="2182482" cy="829834"/>
            <a:chOff x="241538" y="3424687"/>
            <a:chExt cx="2182482" cy="829834"/>
          </a:xfrm>
        </p:grpSpPr>
        <p:sp>
          <p:nvSpPr>
            <p:cNvPr id="11" name="Line 6"/>
            <p:cNvSpPr>
              <a:spLocks noChangeShapeType="1"/>
            </p:cNvSpPr>
            <p:nvPr/>
          </p:nvSpPr>
          <p:spPr bwMode="auto">
            <a:xfrm>
              <a:off x="758150" y="3757892"/>
              <a:ext cx="310138" cy="0"/>
            </a:xfrm>
            <a:prstGeom prst="line">
              <a:avLst/>
            </a:prstGeom>
            <a:noFill/>
            <a:ln w="38100">
              <a:solidFill>
                <a:srgbClr val="C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9" name="Line 14"/>
            <p:cNvSpPr>
              <a:spLocks noChangeShapeType="1"/>
            </p:cNvSpPr>
            <p:nvPr/>
          </p:nvSpPr>
          <p:spPr bwMode="auto">
            <a:xfrm>
              <a:off x="1068288" y="4091258"/>
              <a:ext cx="310138" cy="0"/>
            </a:xfrm>
            <a:prstGeom prst="line">
              <a:avLst/>
            </a:prstGeom>
            <a:noFill/>
            <a:ln w="38100">
              <a:solidFill>
                <a:srgbClr val="C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0" name="Line 15"/>
            <p:cNvSpPr>
              <a:spLocks noChangeShapeType="1"/>
            </p:cNvSpPr>
            <p:nvPr/>
          </p:nvSpPr>
          <p:spPr bwMode="auto">
            <a:xfrm>
              <a:off x="1378426" y="3757892"/>
              <a:ext cx="309281" cy="0"/>
            </a:xfrm>
            <a:prstGeom prst="line">
              <a:avLst/>
            </a:prstGeom>
            <a:noFill/>
            <a:ln w="38100">
              <a:solidFill>
                <a:srgbClr val="C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1" name="Line 16"/>
            <p:cNvSpPr>
              <a:spLocks noChangeShapeType="1"/>
            </p:cNvSpPr>
            <p:nvPr/>
          </p:nvSpPr>
          <p:spPr bwMode="auto">
            <a:xfrm>
              <a:off x="1687707" y="3757892"/>
              <a:ext cx="310138" cy="0"/>
            </a:xfrm>
            <a:prstGeom prst="line">
              <a:avLst/>
            </a:prstGeom>
            <a:noFill/>
            <a:ln w="38100">
              <a:solidFill>
                <a:srgbClr val="C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2" name="Line 17"/>
            <p:cNvSpPr>
              <a:spLocks noChangeShapeType="1"/>
            </p:cNvSpPr>
            <p:nvPr/>
          </p:nvSpPr>
          <p:spPr bwMode="auto">
            <a:xfrm>
              <a:off x="1997845" y="4091258"/>
              <a:ext cx="309281" cy="0"/>
            </a:xfrm>
            <a:prstGeom prst="line">
              <a:avLst/>
            </a:prstGeom>
            <a:noFill/>
            <a:ln w="38100">
              <a:solidFill>
                <a:srgbClr val="C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6" name="Line 21"/>
            <p:cNvSpPr>
              <a:spLocks noChangeShapeType="1"/>
            </p:cNvSpPr>
            <p:nvPr/>
          </p:nvSpPr>
          <p:spPr bwMode="auto">
            <a:xfrm>
              <a:off x="1068288" y="3757892"/>
              <a:ext cx="0" cy="333366"/>
            </a:xfrm>
            <a:prstGeom prst="line">
              <a:avLst/>
            </a:prstGeom>
            <a:noFill/>
            <a:ln w="38100">
              <a:solidFill>
                <a:srgbClr val="C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7" name="Line 22"/>
            <p:cNvSpPr>
              <a:spLocks noChangeShapeType="1"/>
            </p:cNvSpPr>
            <p:nvPr/>
          </p:nvSpPr>
          <p:spPr bwMode="auto">
            <a:xfrm>
              <a:off x="1378426" y="3757892"/>
              <a:ext cx="0" cy="333366"/>
            </a:xfrm>
            <a:prstGeom prst="line">
              <a:avLst/>
            </a:prstGeom>
            <a:noFill/>
            <a:ln w="38100">
              <a:solidFill>
                <a:srgbClr val="C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8" name="Line 23"/>
            <p:cNvSpPr>
              <a:spLocks noChangeShapeType="1"/>
            </p:cNvSpPr>
            <p:nvPr/>
          </p:nvSpPr>
          <p:spPr bwMode="auto">
            <a:xfrm>
              <a:off x="1997845" y="3757892"/>
              <a:ext cx="0" cy="333366"/>
            </a:xfrm>
            <a:prstGeom prst="line">
              <a:avLst/>
            </a:prstGeom>
            <a:noFill/>
            <a:ln w="38100">
              <a:solidFill>
                <a:srgbClr val="C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1" name="Line 26"/>
            <p:cNvSpPr>
              <a:spLocks noChangeShapeType="1"/>
            </p:cNvSpPr>
            <p:nvPr/>
          </p:nvSpPr>
          <p:spPr bwMode="auto">
            <a:xfrm>
              <a:off x="758150" y="3757892"/>
              <a:ext cx="0" cy="333366"/>
            </a:xfrm>
            <a:prstGeom prst="line">
              <a:avLst/>
            </a:prstGeom>
            <a:noFill/>
            <a:ln w="38100">
              <a:solidFill>
                <a:srgbClr val="C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2" name="Text Box 27"/>
            <p:cNvSpPr txBox="1">
              <a:spLocks noChangeArrowheads="1"/>
            </p:cNvSpPr>
            <p:nvPr/>
          </p:nvSpPr>
          <p:spPr bwMode="auto">
            <a:xfrm>
              <a:off x="241538" y="3928186"/>
              <a:ext cx="171347" cy="190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sp>
          <p:nvSpPr>
            <p:cNvPr id="33" name="Text Box 28"/>
            <p:cNvSpPr txBox="1">
              <a:spLocks noChangeArrowheads="1"/>
            </p:cNvSpPr>
            <p:nvPr/>
          </p:nvSpPr>
          <p:spPr bwMode="auto">
            <a:xfrm>
              <a:off x="241538" y="3600958"/>
              <a:ext cx="171347" cy="190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34" name="Line 50"/>
            <p:cNvSpPr>
              <a:spLocks noChangeShapeType="1"/>
            </p:cNvSpPr>
            <p:nvPr/>
          </p:nvSpPr>
          <p:spPr bwMode="auto">
            <a:xfrm flipH="1">
              <a:off x="483137" y="3757892"/>
              <a:ext cx="275012" cy="0"/>
            </a:xfrm>
            <a:prstGeom prst="line">
              <a:avLst/>
            </a:prstGeom>
            <a:noFill/>
            <a:ln w="1905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5" name="Line 51"/>
            <p:cNvSpPr>
              <a:spLocks noChangeShapeType="1"/>
            </p:cNvSpPr>
            <p:nvPr/>
          </p:nvSpPr>
          <p:spPr bwMode="auto">
            <a:xfrm flipH="1">
              <a:off x="483137" y="4091258"/>
              <a:ext cx="275012" cy="0"/>
            </a:xfrm>
            <a:prstGeom prst="line">
              <a:avLst/>
            </a:prstGeom>
            <a:noFill/>
            <a:ln w="1905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nvGrpSpPr>
            <p:cNvPr id="8" name="组合 7"/>
            <p:cNvGrpSpPr/>
            <p:nvPr/>
          </p:nvGrpSpPr>
          <p:grpSpPr>
            <a:xfrm>
              <a:off x="758150" y="3548780"/>
              <a:ext cx="1557914" cy="705741"/>
              <a:chOff x="-1086307" y="2612396"/>
              <a:chExt cx="2936545" cy="3819525"/>
            </a:xfrm>
          </p:grpSpPr>
          <p:sp>
            <p:nvSpPr>
              <p:cNvPr id="9" name="Line 4"/>
              <p:cNvSpPr>
                <a:spLocks noChangeShapeType="1"/>
              </p:cNvSpPr>
              <p:nvPr/>
            </p:nvSpPr>
            <p:spPr bwMode="auto">
              <a:xfrm>
                <a:off x="-1086307" y="2612396"/>
                <a:ext cx="0" cy="3819525"/>
              </a:xfrm>
              <a:prstGeom prst="line">
                <a:avLst/>
              </a:prstGeom>
              <a:noFill/>
              <a:ln w="1905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0" name="Line 5"/>
              <p:cNvSpPr>
                <a:spLocks noChangeShapeType="1"/>
              </p:cNvSpPr>
              <p:nvPr/>
            </p:nvSpPr>
            <p:spPr bwMode="auto">
              <a:xfrm>
                <a:off x="-501721" y="2612396"/>
                <a:ext cx="0" cy="3819525"/>
              </a:xfrm>
              <a:prstGeom prst="line">
                <a:avLst/>
              </a:prstGeom>
              <a:noFill/>
              <a:ln w="1905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2" name="Line 7"/>
              <p:cNvSpPr>
                <a:spLocks noChangeShapeType="1"/>
              </p:cNvSpPr>
              <p:nvPr/>
            </p:nvSpPr>
            <p:spPr bwMode="auto">
              <a:xfrm>
                <a:off x="82865" y="2612396"/>
                <a:ext cx="0" cy="3819525"/>
              </a:xfrm>
              <a:prstGeom prst="line">
                <a:avLst/>
              </a:prstGeom>
              <a:noFill/>
              <a:ln w="1905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4" name="Line 9"/>
              <p:cNvSpPr>
                <a:spLocks noChangeShapeType="1"/>
              </p:cNvSpPr>
              <p:nvPr/>
            </p:nvSpPr>
            <p:spPr bwMode="auto">
              <a:xfrm>
                <a:off x="665836" y="2612396"/>
                <a:ext cx="0" cy="3819525"/>
              </a:xfrm>
              <a:prstGeom prst="line">
                <a:avLst/>
              </a:prstGeom>
              <a:noFill/>
              <a:ln w="1905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5" name="Line 10"/>
              <p:cNvSpPr>
                <a:spLocks noChangeShapeType="1"/>
              </p:cNvSpPr>
              <p:nvPr/>
            </p:nvSpPr>
            <p:spPr bwMode="auto">
              <a:xfrm>
                <a:off x="1250422" y="2612396"/>
                <a:ext cx="0" cy="3819525"/>
              </a:xfrm>
              <a:prstGeom prst="line">
                <a:avLst/>
              </a:prstGeom>
              <a:noFill/>
              <a:ln w="1905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6" name="Line 10"/>
              <p:cNvSpPr>
                <a:spLocks noChangeShapeType="1"/>
              </p:cNvSpPr>
              <p:nvPr/>
            </p:nvSpPr>
            <p:spPr bwMode="auto">
              <a:xfrm>
                <a:off x="1850238" y="2612396"/>
                <a:ext cx="0" cy="3819525"/>
              </a:xfrm>
              <a:prstGeom prst="line">
                <a:avLst/>
              </a:prstGeom>
              <a:noFill/>
              <a:ln w="1905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sp>
          <p:nvSpPr>
            <p:cNvPr id="38" name="Text Box 52"/>
            <p:cNvSpPr txBox="1">
              <a:spLocks noChangeArrowheads="1"/>
            </p:cNvSpPr>
            <p:nvPr/>
          </p:nvSpPr>
          <p:spPr bwMode="auto">
            <a:xfrm>
              <a:off x="767087" y="3424687"/>
              <a:ext cx="1656933" cy="301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1   0    1   1    0     </a:t>
              </a:r>
            </a:p>
          </p:txBody>
        </p:sp>
      </p:grpSp>
    </p:spTree>
    <p:extLst>
      <p:ext uri="{BB962C8B-B14F-4D97-AF65-F5344CB8AC3E}">
        <p14:creationId xmlns:p14="http://schemas.microsoft.com/office/powerpoint/2010/main" val="343547936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98868" y="1424234"/>
            <a:ext cx="8049296" cy="2031325"/>
          </a:xfrm>
          <a:prstGeom prst="rect">
            <a:avLst/>
          </a:prstGeom>
        </p:spPr>
        <p:txBody>
          <a:bodyPr wrap="square">
            <a:spAutoFit/>
          </a:bodyPr>
          <a:lstStyle/>
          <a:p>
            <a:r>
              <a:rPr lang="zh-CN" altLang="en-US" b="1"/>
              <a:t>﻿</a:t>
            </a:r>
            <a:r>
              <a:rPr lang="zh-CN" altLang="en-US" b="1"/>
              <a:t> </a:t>
            </a:r>
            <a:r>
              <a:rPr lang="en-US" altLang="zh-CN" b="1" smtClean="0"/>
              <a:t>2-08</a:t>
            </a:r>
            <a:r>
              <a:rPr lang="zh-CN" altLang="en-US" b="1" smtClean="0"/>
              <a:t>假定</a:t>
            </a:r>
            <a:r>
              <a:rPr lang="zh-CN" altLang="en-US" b="1"/>
              <a:t>要用</a:t>
            </a:r>
            <a:r>
              <a:rPr lang="en-US" altLang="zh-CN" b="1"/>
              <a:t>3kHz</a:t>
            </a:r>
            <a:r>
              <a:rPr lang="zh-CN" altLang="en-US" b="1"/>
              <a:t>带宽的电话信道传送</a:t>
            </a:r>
            <a:r>
              <a:rPr lang="en-US" altLang="zh-CN" b="1"/>
              <a:t>64kb/s</a:t>
            </a:r>
            <a:r>
              <a:rPr lang="zh-CN" altLang="en-US" b="1"/>
              <a:t>的数据</a:t>
            </a:r>
            <a:r>
              <a:rPr lang="en-US" altLang="zh-CN" b="1"/>
              <a:t>(</a:t>
            </a:r>
            <a:r>
              <a:rPr lang="zh-CN" altLang="en-US" b="1"/>
              <a:t>无差错传输</a:t>
            </a:r>
            <a:r>
              <a:rPr lang="en-US" altLang="zh-CN" b="1"/>
              <a:t>),</a:t>
            </a:r>
            <a:r>
              <a:rPr lang="zh-CN" altLang="en-US" b="1"/>
              <a:t>试问这个信道应该具有多高的信噪比</a:t>
            </a:r>
            <a:r>
              <a:rPr lang="en-US" altLang="zh-CN" b="1"/>
              <a:t>(</a:t>
            </a:r>
            <a:r>
              <a:rPr lang="zh-CN" altLang="en-US" b="1"/>
              <a:t>分别用比值和分贝来表示</a:t>
            </a:r>
            <a:r>
              <a:rPr lang="en-US" altLang="zh-CN" b="1"/>
              <a:t>),</a:t>
            </a:r>
            <a:r>
              <a:rPr lang="zh-CN" altLang="en-US" b="1"/>
              <a:t>这个结果说明什么</a:t>
            </a:r>
            <a:r>
              <a:rPr lang="zh-CN" altLang="en-US" b="1"/>
              <a:t>问题</a:t>
            </a:r>
            <a:r>
              <a:rPr lang="en-US" altLang="zh-CN" b="1" smtClean="0"/>
              <a:t>?</a:t>
            </a:r>
          </a:p>
          <a:p>
            <a:endParaRPr lang="en-US" altLang="zh-CN" b="1"/>
          </a:p>
          <a:p>
            <a:r>
              <a:rPr lang="zh-CN" altLang="en-US" b="1"/>
              <a:t>答</a:t>
            </a:r>
            <a:r>
              <a:rPr lang="en-US" altLang="zh-CN" b="1"/>
              <a:t>:</a:t>
            </a:r>
            <a:r>
              <a:rPr lang="zh-CN" altLang="en-US" b="1"/>
              <a:t>根据香农公式</a:t>
            </a:r>
            <a:r>
              <a:rPr lang="en-US" altLang="zh-CN" b="1"/>
              <a:t>:C = W </a:t>
            </a:r>
            <a:r>
              <a:rPr lang="en-US" altLang="zh-CN" b="1"/>
              <a:t>× </a:t>
            </a:r>
            <a:r>
              <a:rPr lang="en-US" altLang="zh-CN" b="1" smtClean="0"/>
              <a:t>log</a:t>
            </a:r>
            <a:r>
              <a:rPr lang="en-US" altLang="zh-CN" b="1" baseline="-25000" smtClean="0"/>
              <a:t>2</a:t>
            </a:r>
            <a:r>
              <a:rPr lang="en-US" altLang="zh-CN" b="1" smtClean="0"/>
              <a:t>(1+S/N</a:t>
            </a:r>
            <a:r>
              <a:rPr lang="en-US" altLang="zh-CN" b="1"/>
              <a:t>),</a:t>
            </a:r>
            <a:r>
              <a:rPr lang="zh-CN" altLang="en-US" b="1"/>
              <a:t>已知</a:t>
            </a:r>
            <a:r>
              <a:rPr lang="en-US" altLang="zh-CN" b="1"/>
              <a:t>C=64kb/s,W=3khz,</a:t>
            </a:r>
            <a:r>
              <a:rPr lang="zh-CN" altLang="en-US" b="1"/>
              <a:t>代入公式</a:t>
            </a:r>
            <a:r>
              <a:rPr lang="en-US" altLang="zh-CN" b="1"/>
              <a:t>: </a:t>
            </a:r>
            <a:r>
              <a:rPr lang="en-US" altLang="zh-CN" b="1"/>
              <a:t>1 </a:t>
            </a:r>
            <a:r>
              <a:rPr lang="en-US" altLang="zh-CN" b="1" smtClean="0"/>
              <a:t>+S/N </a:t>
            </a:r>
            <a:r>
              <a:rPr lang="en-US" altLang="zh-CN" b="1"/>
              <a:t>= </a:t>
            </a:r>
            <a:r>
              <a:rPr lang="en-US" altLang="zh-CN" b="1" smtClean="0"/>
              <a:t>2 </a:t>
            </a:r>
            <a:r>
              <a:rPr lang="en-US" altLang="zh-CN" b="1" baseline="30000" smtClean="0"/>
              <a:t>(</a:t>
            </a:r>
            <a:r>
              <a:rPr lang="en-US" altLang="zh-CN" b="1" baseline="30000"/>
              <a:t>C/W</a:t>
            </a:r>
            <a:r>
              <a:rPr lang="en-US" altLang="zh-CN" b="1" baseline="30000"/>
              <a:t>)= </a:t>
            </a:r>
            <a:r>
              <a:rPr lang="en-US" altLang="zh-CN" b="1" smtClean="0"/>
              <a:t>2 </a:t>
            </a:r>
            <a:r>
              <a:rPr lang="en-US" altLang="zh-CN" b="1" baseline="30000" smtClean="0"/>
              <a:t>(</a:t>
            </a:r>
            <a:r>
              <a:rPr lang="en-US" altLang="zh-CN" b="1" baseline="30000"/>
              <a:t>64/3</a:t>
            </a:r>
            <a:r>
              <a:rPr lang="en-US" altLang="zh-CN" b="1" baseline="30000"/>
              <a:t>)=</a:t>
            </a:r>
            <a:r>
              <a:rPr lang="en-US" altLang="zh-CN" b="1" smtClean="0"/>
              <a:t>2 </a:t>
            </a:r>
            <a:r>
              <a:rPr lang="en-US" altLang="zh-CN" b="1" baseline="30000" smtClean="0"/>
              <a:t>21.33333</a:t>
            </a:r>
            <a:r>
              <a:rPr lang="en-US" altLang="zh-CN" b="1" smtClean="0"/>
              <a:t>=2642239.8</a:t>
            </a:r>
            <a:r>
              <a:rPr lang="en-US" altLang="zh-CN" b="1"/>
              <a:t>,</a:t>
            </a:r>
            <a:r>
              <a:rPr lang="zh-CN" altLang="en-US" b="1"/>
              <a:t>得到</a:t>
            </a:r>
            <a:r>
              <a:rPr lang="en-US" altLang="zh-CN" b="1"/>
              <a:t>:S/N = 2642238.8 </a:t>
            </a:r>
            <a:r>
              <a:rPr lang="zh-CN" altLang="en-US" b="1"/>
              <a:t>转换为</a:t>
            </a:r>
            <a:r>
              <a:rPr lang="en-US" altLang="zh-CN" b="1"/>
              <a:t>dB(</a:t>
            </a:r>
            <a:r>
              <a:rPr lang="zh-CN" altLang="en-US" b="1"/>
              <a:t>分贝</a:t>
            </a:r>
            <a:r>
              <a:rPr lang="en-US" altLang="zh-CN" b="1"/>
              <a:t>)</a:t>
            </a:r>
            <a:r>
              <a:rPr lang="zh-CN" altLang="en-US" b="1"/>
              <a:t>的公式是</a:t>
            </a:r>
            <a:r>
              <a:rPr lang="en-US" altLang="zh-CN" b="1"/>
              <a:t>:10 × lg(S/N),(</a:t>
            </a:r>
            <a:r>
              <a:rPr lang="zh-CN" altLang="en-US" b="1"/>
              <a:t>注意</a:t>
            </a:r>
            <a:r>
              <a:rPr lang="en-US" altLang="zh-CN" b="1"/>
              <a:t>lg</a:t>
            </a:r>
            <a:r>
              <a:rPr lang="zh-CN" altLang="en-US" b="1"/>
              <a:t>表示以</a:t>
            </a:r>
            <a:r>
              <a:rPr lang="en-US" altLang="zh-CN" b="1"/>
              <a:t>10</a:t>
            </a:r>
            <a:r>
              <a:rPr lang="zh-CN" altLang="en-US" b="1"/>
              <a:t>为底的对数</a:t>
            </a:r>
            <a:r>
              <a:rPr lang="en-US" altLang="zh-CN" b="1"/>
              <a:t>) </a:t>
            </a:r>
            <a:r>
              <a:rPr lang="zh-CN" altLang="en-US" b="1"/>
              <a:t>因此</a:t>
            </a:r>
            <a:r>
              <a:rPr lang="en-US" altLang="zh-CN" b="1"/>
              <a:t>, S/N=10 × lg(2642238.8)= 10 × 6.42 = 64.2(dB),</a:t>
            </a:r>
            <a:r>
              <a:rPr lang="zh-CN" altLang="en-US" b="1"/>
              <a:t>说明这是个信噪比很高的信道。</a:t>
            </a:r>
            <a:endParaRPr lang="zh-CN" altLang="en-US" b="1"/>
          </a:p>
        </p:txBody>
      </p:sp>
    </p:spTree>
    <p:extLst>
      <p:ext uri="{BB962C8B-B14F-4D97-AF65-F5344CB8AC3E}">
        <p14:creationId xmlns:p14="http://schemas.microsoft.com/office/powerpoint/2010/main" val="37160041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9624" y="441446"/>
            <a:ext cx="8268236" cy="892552"/>
          </a:xfrm>
          <a:prstGeom prst="rect">
            <a:avLst/>
          </a:prstGeom>
        </p:spPr>
        <p:txBody>
          <a:bodyPr wrap="square">
            <a:spAutoFit/>
          </a:bodyPr>
          <a:lstStyle/>
          <a:p>
            <a:pPr algn="just"/>
            <a:r>
              <a:rPr lang="en-US" altLang="zh-CN" sz="1300" b="1">
                <a:solidFill>
                  <a:srgbClr val="000000"/>
                </a:solidFill>
                <a:latin typeface="Microsoft YaHei" panose="020B0503020204020204" pitchFamily="34" charset="-122"/>
                <a:ea typeface="Microsoft YaHei" panose="020B0503020204020204" pitchFamily="34" charset="-122"/>
              </a:rPr>
              <a:t>2-09.</a:t>
            </a:r>
            <a:r>
              <a:rPr lang="zh-CN" altLang="en-US" sz="1300" b="1">
                <a:solidFill>
                  <a:srgbClr val="000000"/>
                </a:solidFill>
                <a:latin typeface="Microsoft YaHei" panose="020B0503020204020204" pitchFamily="34" charset="-122"/>
                <a:ea typeface="Microsoft YaHei" panose="020B0503020204020204" pitchFamily="34" charset="-122"/>
              </a:rPr>
              <a:t>用香农公式计算一下，假定信道带宽为</a:t>
            </a:r>
            <a:r>
              <a:rPr lang="en-US" altLang="zh-CN" sz="1300" b="1">
                <a:solidFill>
                  <a:srgbClr val="000000"/>
                </a:solidFill>
                <a:latin typeface="Microsoft YaHei" panose="020B0503020204020204" pitchFamily="34" charset="-122"/>
                <a:ea typeface="Microsoft YaHei" panose="020B0503020204020204" pitchFamily="34" charset="-122"/>
              </a:rPr>
              <a:t>3100Hz</a:t>
            </a:r>
            <a:r>
              <a:rPr lang="zh-CN" altLang="en-US" sz="1300" b="1">
                <a:solidFill>
                  <a:srgbClr val="000000"/>
                </a:solidFill>
                <a:latin typeface="Microsoft YaHei" panose="020B0503020204020204" pitchFamily="34" charset="-122"/>
                <a:ea typeface="Microsoft YaHei" panose="020B0503020204020204" pitchFamily="34" charset="-122"/>
              </a:rPr>
              <a:t>，最大信道传输速率为</a:t>
            </a:r>
            <a:r>
              <a:rPr lang="en-US" altLang="zh-CN" sz="1300" b="1">
                <a:solidFill>
                  <a:srgbClr val="000000"/>
                </a:solidFill>
                <a:latin typeface="Microsoft YaHei" panose="020B0503020204020204" pitchFamily="34" charset="-122"/>
                <a:ea typeface="Microsoft YaHei" panose="020B0503020204020204" pitchFamily="34" charset="-122"/>
              </a:rPr>
              <a:t>35Kb/</a:t>
            </a:r>
            <a:r>
              <a:rPr lang="zh-CN" altLang="en-US" sz="1300" b="1">
                <a:solidFill>
                  <a:srgbClr val="000000"/>
                </a:solidFill>
                <a:latin typeface="Microsoft YaHei" panose="020B0503020204020204" pitchFamily="34" charset="-122"/>
                <a:ea typeface="Microsoft YaHei" panose="020B0503020204020204" pitchFamily="34" charset="-122"/>
              </a:rPr>
              <a:t>ｓ，那么若想使最大信道传输速率增加</a:t>
            </a:r>
            <a:r>
              <a:rPr lang="en-US" altLang="zh-CN" sz="1300" b="1">
                <a:solidFill>
                  <a:srgbClr val="000000"/>
                </a:solidFill>
                <a:latin typeface="Microsoft YaHei" panose="020B0503020204020204" pitchFamily="34" charset="-122"/>
                <a:ea typeface="Microsoft YaHei" panose="020B0503020204020204" pitchFamily="34" charset="-122"/>
              </a:rPr>
              <a:t>60%</a:t>
            </a:r>
            <a:r>
              <a:rPr lang="zh-CN" altLang="en-US" sz="1300" b="1">
                <a:solidFill>
                  <a:srgbClr val="000000"/>
                </a:solidFill>
                <a:latin typeface="Microsoft YaHei" panose="020B0503020204020204" pitchFamily="34" charset="-122"/>
                <a:ea typeface="Microsoft YaHei" panose="020B0503020204020204" pitchFamily="34" charset="-122"/>
              </a:rPr>
              <a:t>，问信噪比Ｓ</a:t>
            </a:r>
            <a:r>
              <a:rPr lang="en-US" altLang="zh-CN" sz="1300" b="1">
                <a:solidFill>
                  <a:srgbClr val="000000"/>
                </a:solidFill>
                <a:latin typeface="Microsoft YaHei" panose="020B0503020204020204" pitchFamily="34" charset="-122"/>
                <a:ea typeface="Microsoft YaHei" panose="020B0503020204020204" pitchFamily="34" charset="-122"/>
              </a:rPr>
              <a:t>/</a:t>
            </a:r>
            <a:r>
              <a:rPr lang="zh-CN" altLang="en-US" sz="1300" b="1">
                <a:solidFill>
                  <a:srgbClr val="000000"/>
                </a:solidFill>
                <a:latin typeface="Microsoft YaHei" panose="020B0503020204020204" pitchFamily="34" charset="-122"/>
                <a:ea typeface="Microsoft YaHei" panose="020B0503020204020204" pitchFamily="34" charset="-122"/>
              </a:rPr>
              <a:t>Ｎ应增大到多少倍？如果在刚才计算出的基础上将信噪比Ｓ</a:t>
            </a:r>
            <a:r>
              <a:rPr lang="en-US" altLang="zh-CN" sz="1300" b="1">
                <a:solidFill>
                  <a:srgbClr val="000000"/>
                </a:solidFill>
                <a:latin typeface="Microsoft YaHei" panose="020B0503020204020204" pitchFamily="34" charset="-122"/>
                <a:ea typeface="Microsoft YaHei" panose="020B0503020204020204" pitchFamily="34" charset="-122"/>
              </a:rPr>
              <a:t>/</a:t>
            </a:r>
            <a:r>
              <a:rPr lang="zh-CN" altLang="en-US" sz="1300" b="1">
                <a:solidFill>
                  <a:srgbClr val="000000"/>
                </a:solidFill>
                <a:latin typeface="Microsoft YaHei" panose="020B0503020204020204" pitchFamily="34" charset="-122"/>
                <a:ea typeface="Microsoft YaHei" panose="020B0503020204020204" pitchFamily="34" charset="-122"/>
              </a:rPr>
              <a:t>Ｎ再增大到十倍，问最大信息速率能否再增加</a:t>
            </a:r>
            <a:r>
              <a:rPr lang="en-US" altLang="zh-CN" sz="1300" b="1">
                <a:solidFill>
                  <a:srgbClr val="000000"/>
                </a:solidFill>
                <a:latin typeface="Microsoft YaHei" panose="020B0503020204020204" pitchFamily="34" charset="-122"/>
                <a:ea typeface="Microsoft YaHei" panose="020B0503020204020204" pitchFamily="34" charset="-122"/>
              </a:rPr>
              <a:t>20%</a:t>
            </a:r>
            <a:r>
              <a:rPr lang="zh-CN" altLang="en-US" sz="1300" b="1">
                <a:solidFill>
                  <a:srgbClr val="000000"/>
                </a:solidFill>
                <a:latin typeface="Microsoft YaHei" panose="020B0503020204020204" pitchFamily="34" charset="-122"/>
                <a:ea typeface="Microsoft YaHei" panose="020B0503020204020204" pitchFamily="34" charset="-122"/>
              </a:rPr>
              <a:t>？</a:t>
            </a:r>
            <a:endParaRPr lang="zh-CN" altLang="en-US" sz="1300" b="1">
              <a:solidFill>
                <a:srgbClr val="000000"/>
              </a:solidFill>
              <a:latin typeface="Helvetica Neue"/>
            </a:endParaRPr>
          </a:p>
          <a:p>
            <a:r>
              <a:rPr lang="zh-CN" altLang="en-US" sz="1300">
                <a:solidFill>
                  <a:srgbClr val="000000"/>
                </a:solidFill>
                <a:latin typeface="Microsoft YaHei" panose="020B0503020204020204" pitchFamily="34" charset="-122"/>
                <a:ea typeface="Microsoft YaHei" panose="020B0503020204020204" pitchFamily="34" charset="-122"/>
              </a:rPr>
              <a:t> </a:t>
            </a:r>
            <a:endParaRPr lang="zh-CN" altLang="en-US" sz="1300">
              <a:solidFill>
                <a:srgbClr val="000000"/>
              </a:solidFill>
              <a:latin typeface="Helvetica Neue"/>
            </a:endParaRPr>
          </a:p>
        </p:txBody>
      </p:sp>
      <p:pic>
        <p:nvPicPr>
          <p:cNvPr id="3" name="图片 2"/>
          <p:cNvPicPr>
            <a:picLocks noChangeAspect="1"/>
          </p:cNvPicPr>
          <p:nvPr/>
        </p:nvPicPr>
        <p:blipFill>
          <a:blip r:embed="rId2"/>
          <a:stretch>
            <a:fillRect/>
          </a:stretch>
        </p:blipFill>
        <p:spPr>
          <a:xfrm>
            <a:off x="405684" y="1125249"/>
            <a:ext cx="4727603" cy="3732318"/>
          </a:xfrm>
          <a:prstGeom prst="rect">
            <a:avLst/>
          </a:prstGeom>
        </p:spPr>
      </p:pic>
    </p:spTree>
    <p:extLst>
      <p:ext uri="{BB962C8B-B14F-4D97-AF65-F5344CB8AC3E}">
        <p14:creationId xmlns:p14="http://schemas.microsoft.com/office/powerpoint/2010/main" val="6255274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40536" y="554216"/>
            <a:ext cx="7508382" cy="4152866"/>
          </a:xfrm>
          <a:prstGeom prst="rect">
            <a:avLst/>
          </a:prstGeom>
        </p:spPr>
      </p:pic>
    </p:spTree>
    <p:extLst>
      <p:ext uri="{BB962C8B-B14F-4D97-AF65-F5344CB8AC3E}">
        <p14:creationId xmlns:p14="http://schemas.microsoft.com/office/powerpoint/2010/main" val="24490436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009227" y="959027"/>
            <a:ext cx="7035394" cy="3676207"/>
          </a:xfrm>
          <a:prstGeom prst="rect">
            <a:avLst/>
          </a:prstGeom>
        </p:spPr>
      </p:pic>
      <p:sp>
        <p:nvSpPr>
          <p:cNvPr id="3" name="矩形 2"/>
          <p:cNvSpPr/>
          <p:nvPr/>
        </p:nvSpPr>
        <p:spPr>
          <a:xfrm>
            <a:off x="528034" y="521594"/>
            <a:ext cx="940158" cy="32197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a:t>【2-16】</a:t>
            </a:r>
            <a:endParaRPr lang="zh-CN" altLang="en-US"/>
          </a:p>
        </p:txBody>
      </p:sp>
    </p:spTree>
    <p:extLst>
      <p:ext uri="{BB962C8B-B14F-4D97-AF65-F5344CB8AC3E}">
        <p14:creationId xmlns:p14="http://schemas.microsoft.com/office/powerpoint/2010/main" val="37947383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1122</TotalTime>
  <Words>6614</Words>
  <Application>Microsoft Office PowerPoint</Application>
  <PresentationFormat>全屏显示(16:9)</PresentationFormat>
  <Paragraphs>1165</Paragraphs>
  <Slides>93</Slides>
  <Notes>3</Notes>
  <HiddenSlides>9</HiddenSlides>
  <MMClips>0</MMClips>
  <ScaleCrop>false</ScaleCrop>
  <HeadingPairs>
    <vt:vector size="8" baseType="variant">
      <vt:variant>
        <vt:lpstr>已用的字体</vt:lpstr>
      </vt:variant>
      <vt:variant>
        <vt:i4>14</vt:i4>
      </vt:variant>
      <vt:variant>
        <vt:lpstr>主题</vt:lpstr>
      </vt:variant>
      <vt:variant>
        <vt:i4>2</vt:i4>
      </vt:variant>
      <vt:variant>
        <vt:lpstr>嵌入 OLE 服务器</vt:lpstr>
      </vt:variant>
      <vt:variant>
        <vt:i4>1</vt:i4>
      </vt:variant>
      <vt:variant>
        <vt:lpstr>幻灯片标题</vt:lpstr>
      </vt:variant>
      <vt:variant>
        <vt:i4>93</vt:i4>
      </vt:variant>
    </vt:vector>
  </HeadingPairs>
  <TitlesOfParts>
    <vt:vector size="110" baseType="lpstr">
      <vt:lpstr>宋体</vt:lpstr>
      <vt:lpstr>SQQJUL+Avenir-Book</vt:lpstr>
      <vt:lpstr>隶书</vt:lpstr>
      <vt:lpstr>Wingdings</vt:lpstr>
      <vt:lpstr>Helvetica Neue</vt:lpstr>
      <vt:lpstr>微软雅黑</vt:lpstr>
      <vt:lpstr>等线</vt:lpstr>
      <vt:lpstr>Symbol</vt:lpstr>
      <vt:lpstr>黑体</vt:lpstr>
      <vt:lpstr>Arial</vt:lpstr>
      <vt:lpstr>QKIMUP+PingFangSC-Regular</vt:lpstr>
      <vt:lpstr>Calibri</vt:lpstr>
      <vt:lpstr>微软雅黑</vt:lpstr>
      <vt:lpstr>Times New Roman</vt:lpstr>
      <vt:lpstr>Office 主题​​</vt:lpstr>
      <vt:lpstr>1_Office 主题​​</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484</cp:revision>
  <dcterms:created xsi:type="dcterms:W3CDTF">2018-07-18T08:51:00Z</dcterms:created>
  <dcterms:modified xsi:type="dcterms:W3CDTF">2023-09-28T01:42:39Z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2052-11.1.0.8976</vt:lpwstr>
  </property>
</Properties>
</file>